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31"/>
  </p:notesMasterIdLst>
  <p:sldIdLst>
    <p:sldId id="967" r:id="rId2"/>
    <p:sldId id="1235" r:id="rId3"/>
    <p:sldId id="1232" r:id="rId4"/>
    <p:sldId id="1233" r:id="rId5"/>
    <p:sldId id="1234" r:id="rId6"/>
    <p:sldId id="259" r:id="rId7"/>
    <p:sldId id="260" r:id="rId8"/>
    <p:sldId id="261" r:id="rId9"/>
    <p:sldId id="262" r:id="rId10"/>
    <p:sldId id="1230" r:id="rId11"/>
    <p:sldId id="948" r:id="rId12"/>
    <p:sldId id="1227" r:id="rId13"/>
    <p:sldId id="996" r:id="rId14"/>
    <p:sldId id="997" r:id="rId15"/>
    <p:sldId id="1003" r:id="rId16"/>
    <p:sldId id="936" r:id="rId17"/>
    <p:sldId id="998" r:id="rId18"/>
    <p:sldId id="968" r:id="rId19"/>
    <p:sldId id="966" r:id="rId20"/>
    <p:sldId id="961" r:id="rId21"/>
    <p:sldId id="994" r:id="rId22"/>
    <p:sldId id="924" r:id="rId23"/>
    <p:sldId id="947" r:id="rId24"/>
    <p:sldId id="1033" r:id="rId25"/>
    <p:sldId id="980" r:id="rId26"/>
    <p:sldId id="992" r:id="rId27"/>
    <p:sldId id="1231" r:id="rId28"/>
    <p:sldId id="1225" r:id="rId29"/>
    <p:sldId id="258" r:id="rId30"/>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5F17E9-59E9-49D9-8E74-68D80381E78E}" v="4" dt="2025-10-01T17:54:05.306"/>
    <p1510:client id="{7351AC48-274C-4DBF-AF15-8F1DA7A297C6}" v="34" dt="2025-10-02T09:15:46.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01" autoAdjust="0"/>
    <p:restoredTop sz="94404" autoAdjust="0"/>
  </p:normalViewPr>
  <p:slideViewPr>
    <p:cSldViewPr snapToGrid="0">
      <p:cViewPr>
        <p:scale>
          <a:sx n="64" d="100"/>
          <a:sy n="64" d="100"/>
        </p:scale>
        <p:origin x="32" y="172"/>
      </p:cViewPr>
      <p:guideLst/>
    </p:cSldViewPr>
  </p:slideViewPr>
  <p:outlineViewPr>
    <p:cViewPr>
      <p:scale>
        <a:sx n="33" d="100"/>
        <a:sy n="33" d="100"/>
      </p:scale>
      <p:origin x="0" y="-8088"/>
    </p:cViewPr>
  </p:outlineViewPr>
  <p:notesTextViewPr>
    <p:cViewPr>
      <p:scale>
        <a:sx n="66" d="100"/>
        <a:sy n="66" d="100"/>
      </p:scale>
      <p:origin x="0" y="0"/>
    </p:cViewPr>
  </p:notesTextViewPr>
  <p:sorterViewPr>
    <p:cViewPr>
      <p:scale>
        <a:sx n="100" d="100"/>
        <a:sy n="100" d="100"/>
      </p:scale>
      <p:origin x="0" y="-16677"/>
    </p:cViewPr>
  </p:sorterViewPr>
  <p:notesViewPr>
    <p:cSldViewPr snapToGrid="0">
      <p:cViewPr varScale="1">
        <p:scale>
          <a:sx n="33" d="100"/>
          <a:sy n="33" d="100"/>
        </p:scale>
        <p:origin x="2127" y="3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tizia Jaccheri" userId="ef6e6629-5696-4b73-9c58-cc1626fa11ad" providerId="ADAL" clId="{7351AC48-274C-4DBF-AF15-8F1DA7A297C6}"/>
    <pc:docChg chg="undo custSel addSld delSld modSld">
      <pc:chgData name="Letizia Jaccheri" userId="ef6e6629-5696-4b73-9c58-cc1626fa11ad" providerId="ADAL" clId="{7351AC48-274C-4DBF-AF15-8F1DA7A297C6}" dt="2025-10-02T09:15:51.176" v="1216" actId="26606"/>
      <pc:docMkLst>
        <pc:docMk/>
      </pc:docMkLst>
      <pc:sldChg chg="del">
        <pc:chgData name="Letizia Jaccheri" userId="ef6e6629-5696-4b73-9c58-cc1626fa11ad" providerId="ADAL" clId="{7351AC48-274C-4DBF-AF15-8F1DA7A297C6}" dt="2025-10-02T09:13:18.333" v="1199" actId="47"/>
        <pc:sldMkLst>
          <pc:docMk/>
          <pc:sldMk cId="0" sldId="256"/>
        </pc:sldMkLst>
      </pc:sldChg>
      <pc:sldChg chg="del">
        <pc:chgData name="Letizia Jaccheri" userId="ef6e6629-5696-4b73-9c58-cc1626fa11ad" providerId="ADAL" clId="{7351AC48-274C-4DBF-AF15-8F1DA7A297C6}" dt="2025-10-02T09:13:18.333" v="1199" actId="47"/>
        <pc:sldMkLst>
          <pc:docMk/>
          <pc:sldMk cId="0" sldId="257"/>
        </pc:sldMkLst>
      </pc:sldChg>
      <pc:sldChg chg="delSp add setBg delDesignElem modNotesTx">
        <pc:chgData name="Letizia Jaccheri" userId="ef6e6629-5696-4b73-9c58-cc1626fa11ad" providerId="ADAL" clId="{7351AC48-274C-4DBF-AF15-8F1DA7A297C6}" dt="2025-10-02T08:30:37.530" v="309" actId="20577"/>
        <pc:sldMkLst>
          <pc:docMk/>
          <pc:sldMk cId="3798073432" sldId="259"/>
        </pc:sldMkLst>
        <pc:spChg chg="del">
          <ac:chgData name="Letizia Jaccheri" userId="ef6e6629-5696-4b73-9c58-cc1626fa11ad" providerId="ADAL" clId="{7351AC48-274C-4DBF-AF15-8F1DA7A297C6}" dt="2025-10-02T08:27:28.288" v="8"/>
          <ac:spMkLst>
            <pc:docMk/>
            <pc:sldMk cId="3798073432" sldId="259"/>
            <ac:spMk id="32" creationId="{95B1FC96-0749-41C9-BAED-E089E77149FA}"/>
          </ac:spMkLst>
        </pc:spChg>
        <pc:spChg chg="del">
          <ac:chgData name="Letizia Jaccheri" userId="ef6e6629-5696-4b73-9c58-cc1626fa11ad" providerId="ADAL" clId="{7351AC48-274C-4DBF-AF15-8F1DA7A297C6}" dt="2025-10-02T08:27:28.288" v="8"/>
          <ac:spMkLst>
            <pc:docMk/>
            <pc:sldMk cId="3798073432" sldId="259"/>
            <ac:spMk id="34" creationId="{63C1A86C-B1A8-4AEC-B001-595C91716E77}"/>
          </ac:spMkLst>
        </pc:spChg>
      </pc:sldChg>
      <pc:sldChg chg="addSp delSp modSp add mod setBg delDesignElem modNotesTx">
        <pc:chgData name="Letizia Jaccheri" userId="ef6e6629-5696-4b73-9c58-cc1626fa11ad" providerId="ADAL" clId="{7351AC48-274C-4DBF-AF15-8F1DA7A297C6}" dt="2025-10-02T09:15:51.176" v="1216" actId="26606"/>
        <pc:sldMkLst>
          <pc:docMk/>
          <pc:sldMk cId="1379201350" sldId="260"/>
        </pc:sldMkLst>
        <pc:spChg chg="mod">
          <ac:chgData name="Letizia Jaccheri" userId="ef6e6629-5696-4b73-9c58-cc1626fa11ad" providerId="ADAL" clId="{7351AC48-274C-4DBF-AF15-8F1DA7A297C6}" dt="2025-10-02T09:15:51.176" v="1216" actId="26606"/>
          <ac:spMkLst>
            <pc:docMk/>
            <pc:sldMk cId="1379201350" sldId="260"/>
            <ac:spMk id="2" creationId="{7D514926-4748-394D-3D13-7ADBFEBCB34E}"/>
          </ac:spMkLst>
        </pc:spChg>
        <pc:spChg chg="mod">
          <ac:chgData name="Letizia Jaccheri" userId="ef6e6629-5696-4b73-9c58-cc1626fa11ad" providerId="ADAL" clId="{7351AC48-274C-4DBF-AF15-8F1DA7A297C6}" dt="2025-10-02T09:15:51.176" v="1216" actId="26606"/>
          <ac:spMkLst>
            <pc:docMk/>
            <pc:sldMk cId="1379201350" sldId="260"/>
            <ac:spMk id="8" creationId="{94B48ADD-A24D-AB70-B21E-1088D83C082B}"/>
          </ac:spMkLst>
        </pc:spChg>
        <pc:spChg chg="add">
          <ac:chgData name="Letizia Jaccheri" userId="ef6e6629-5696-4b73-9c58-cc1626fa11ad" providerId="ADAL" clId="{7351AC48-274C-4DBF-AF15-8F1DA7A297C6}" dt="2025-10-02T09:15:51.176" v="1216" actId="26606"/>
          <ac:spMkLst>
            <pc:docMk/>
            <pc:sldMk cId="1379201350" sldId="260"/>
            <ac:spMk id="3079" creationId="{D8B45C0C-1C22-45E0-96AC-EAFF20BAD7A5}"/>
          </ac:spMkLst>
        </pc:spChg>
        <pc:spChg chg="add">
          <ac:chgData name="Letizia Jaccheri" userId="ef6e6629-5696-4b73-9c58-cc1626fa11ad" providerId="ADAL" clId="{7351AC48-274C-4DBF-AF15-8F1DA7A297C6}" dt="2025-10-02T09:15:51.176" v="1216" actId="26606"/>
          <ac:spMkLst>
            <pc:docMk/>
            <pc:sldMk cId="1379201350" sldId="260"/>
            <ac:spMk id="3081" creationId="{A1A6B414-1D19-4586-8383-0B3BDE0A205F}"/>
          </ac:spMkLst>
        </pc:spChg>
        <pc:spChg chg="add">
          <ac:chgData name="Letizia Jaccheri" userId="ef6e6629-5696-4b73-9c58-cc1626fa11ad" providerId="ADAL" clId="{7351AC48-274C-4DBF-AF15-8F1DA7A297C6}" dt="2025-10-02T09:15:51.176" v="1216" actId="26606"/>
          <ac:spMkLst>
            <pc:docMk/>
            <pc:sldMk cId="1379201350" sldId="260"/>
            <ac:spMk id="3083" creationId="{8414D3ED-40C9-4391-BEA1-622CE47FB90D}"/>
          </ac:spMkLst>
        </pc:spChg>
        <pc:spChg chg="add">
          <ac:chgData name="Letizia Jaccheri" userId="ef6e6629-5696-4b73-9c58-cc1626fa11ad" providerId="ADAL" clId="{7351AC48-274C-4DBF-AF15-8F1DA7A297C6}" dt="2025-10-02T09:15:51.176" v="1216" actId="26606"/>
          <ac:spMkLst>
            <pc:docMk/>
            <pc:sldMk cId="1379201350" sldId="260"/>
            <ac:spMk id="3085" creationId="{1F7F5575-FC35-4612-B24D-902BC5577576}"/>
          </ac:spMkLst>
        </pc:spChg>
        <pc:spChg chg="del">
          <ac:chgData name="Letizia Jaccheri" userId="ef6e6629-5696-4b73-9c58-cc1626fa11ad" providerId="ADAL" clId="{7351AC48-274C-4DBF-AF15-8F1DA7A297C6}" dt="2025-10-02T08:27:28.288" v="8"/>
          <ac:spMkLst>
            <pc:docMk/>
            <pc:sldMk cId="1379201350" sldId="260"/>
            <ac:spMk id="5138" creationId="{71A784BF-09DB-448D-99FC-B49DFC6605D5}"/>
          </ac:spMkLst>
        </pc:spChg>
        <pc:spChg chg="del">
          <ac:chgData name="Letizia Jaccheri" userId="ef6e6629-5696-4b73-9c58-cc1626fa11ad" providerId="ADAL" clId="{7351AC48-274C-4DBF-AF15-8F1DA7A297C6}" dt="2025-10-02T08:27:28.288" v="8"/>
          <ac:spMkLst>
            <pc:docMk/>
            <pc:sldMk cId="1379201350" sldId="260"/>
            <ac:spMk id="5140" creationId="{917859B3-4C91-478D-929D-BB6433F90849}"/>
          </ac:spMkLst>
        </pc:spChg>
        <pc:spChg chg="del">
          <ac:chgData name="Letizia Jaccheri" userId="ef6e6629-5696-4b73-9c58-cc1626fa11ad" providerId="ADAL" clId="{7351AC48-274C-4DBF-AF15-8F1DA7A297C6}" dt="2025-10-02T08:27:28.288" v="8"/>
          <ac:spMkLst>
            <pc:docMk/>
            <pc:sldMk cId="1379201350" sldId="260"/>
            <ac:spMk id="5142" creationId="{6283FBD2-A663-469F-855C-06D86E3C1161}"/>
          </ac:spMkLst>
        </pc:spChg>
        <pc:spChg chg="del">
          <ac:chgData name="Letizia Jaccheri" userId="ef6e6629-5696-4b73-9c58-cc1626fa11ad" providerId="ADAL" clId="{7351AC48-274C-4DBF-AF15-8F1DA7A297C6}" dt="2025-10-02T08:27:28.288" v="8"/>
          <ac:spMkLst>
            <pc:docMk/>
            <pc:sldMk cId="1379201350" sldId="260"/>
            <ac:spMk id="5144" creationId="{8A1279FC-7441-4E55-B082-2774E6316482}"/>
          </ac:spMkLst>
        </pc:spChg>
        <pc:picChg chg="mod ord">
          <ac:chgData name="Letizia Jaccheri" userId="ef6e6629-5696-4b73-9c58-cc1626fa11ad" providerId="ADAL" clId="{7351AC48-274C-4DBF-AF15-8F1DA7A297C6}" dt="2025-10-02T09:15:51.176" v="1216" actId="26606"/>
          <ac:picMkLst>
            <pc:docMk/>
            <pc:sldMk cId="1379201350" sldId="260"/>
            <ac:picMk id="3" creationId="{D874914E-72AB-A754-9D12-C15412831B9A}"/>
          </ac:picMkLst>
        </pc:picChg>
        <pc:picChg chg="mod ord">
          <ac:chgData name="Letizia Jaccheri" userId="ef6e6629-5696-4b73-9c58-cc1626fa11ad" providerId="ADAL" clId="{7351AC48-274C-4DBF-AF15-8F1DA7A297C6}" dt="2025-10-02T09:15:51.176" v="1216" actId="26606"/>
          <ac:picMkLst>
            <pc:docMk/>
            <pc:sldMk cId="1379201350" sldId="260"/>
            <ac:picMk id="4" creationId="{8335EE4B-EE89-0331-EDDC-8D0479E97934}"/>
          </ac:picMkLst>
        </pc:picChg>
        <pc:picChg chg="add del mod">
          <ac:chgData name="Letizia Jaccheri" userId="ef6e6629-5696-4b73-9c58-cc1626fa11ad" providerId="ADAL" clId="{7351AC48-274C-4DBF-AF15-8F1DA7A297C6}" dt="2025-10-02T09:15:51.176" v="1216" actId="26606"/>
          <ac:picMkLst>
            <pc:docMk/>
            <pc:sldMk cId="1379201350" sldId="260"/>
            <ac:picMk id="3074" creationId="{38385DF3-0FDE-6543-C03C-410100F22236}"/>
          </ac:picMkLst>
        </pc:picChg>
        <pc:picChg chg="add del">
          <ac:chgData name="Letizia Jaccheri" userId="ef6e6629-5696-4b73-9c58-cc1626fa11ad" providerId="ADAL" clId="{7351AC48-274C-4DBF-AF15-8F1DA7A297C6}" dt="2025-10-02T09:15:46.891" v="1215" actId="478"/>
          <ac:picMkLst>
            <pc:docMk/>
            <pc:sldMk cId="1379201350" sldId="260"/>
            <ac:picMk id="5122" creationId="{2034221E-F282-723F-2A4B-19EC19CFA023}"/>
          </ac:picMkLst>
        </pc:picChg>
      </pc:sldChg>
      <pc:sldChg chg="delSp add setBg delDesignElem modNotesTx">
        <pc:chgData name="Letizia Jaccheri" userId="ef6e6629-5696-4b73-9c58-cc1626fa11ad" providerId="ADAL" clId="{7351AC48-274C-4DBF-AF15-8F1DA7A297C6}" dt="2025-10-02T08:32:43.988" v="833" actId="20577"/>
        <pc:sldMkLst>
          <pc:docMk/>
          <pc:sldMk cId="1497262026" sldId="261"/>
        </pc:sldMkLst>
        <pc:spChg chg="del">
          <ac:chgData name="Letizia Jaccheri" userId="ef6e6629-5696-4b73-9c58-cc1626fa11ad" providerId="ADAL" clId="{7351AC48-274C-4DBF-AF15-8F1DA7A297C6}" dt="2025-10-02T08:27:28.288" v="8"/>
          <ac:spMkLst>
            <pc:docMk/>
            <pc:sldMk cId="1497262026" sldId="261"/>
            <ac:spMk id="3106" creationId="{6D731904-7733-45B0-902C-289497204C19}"/>
          </ac:spMkLst>
        </pc:spChg>
        <pc:spChg chg="del">
          <ac:chgData name="Letizia Jaccheri" userId="ef6e6629-5696-4b73-9c58-cc1626fa11ad" providerId="ADAL" clId="{7351AC48-274C-4DBF-AF15-8F1DA7A297C6}" dt="2025-10-02T08:27:28.288" v="8"/>
          <ac:spMkLst>
            <pc:docMk/>
            <pc:sldMk cId="1497262026" sldId="261"/>
            <ac:spMk id="3108" creationId="{504E6397-35D7-4AEC-9DA9-B7F6B12B88A5}"/>
          </ac:spMkLst>
        </pc:spChg>
        <pc:spChg chg="del">
          <ac:chgData name="Letizia Jaccheri" userId="ef6e6629-5696-4b73-9c58-cc1626fa11ad" providerId="ADAL" clId="{7351AC48-274C-4DBF-AF15-8F1DA7A297C6}" dt="2025-10-02T08:27:28.288" v="8"/>
          <ac:spMkLst>
            <pc:docMk/>
            <pc:sldMk cId="1497262026" sldId="261"/>
            <ac:spMk id="3110" creationId="{62C5A04F-2AEB-4631-8314-A8B812E1EC8E}"/>
          </ac:spMkLst>
        </pc:spChg>
        <pc:spChg chg="del">
          <ac:chgData name="Letizia Jaccheri" userId="ef6e6629-5696-4b73-9c58-cc1626fa11ad" providerId="ADAL" clId="{7351AC48-274C-4DBF-AF15-8F1DA7A297C6}" dt="2025-10-02T08:27:28.288" v="8"/>
          <ac:spMkLst>
            <pc:docMk/>
            <pc:sldMk cId="1497262026" sldId="261"/>
            <ac:spMk id="3112" creationId="{4B2B1C70-BF3F-41BD-871B-63D8F911F77B}"/>
          </ac:spMkLst>
        </pc:spChg>
      </pc:sldChg>
      <pc:sldChg chg="addSp delSp modSp add mod setBg delDesignElem modNotesTx">
        <pc:chgData name="Letizia Jaccheri" userId="ef6e6629-5696-4b73-9c58-cc1626fa11ad" providerId="ADAL" clId="{7351AC48-274C-4DBF-AF15-8F1DA7A297C6}" dt="2025-10-02T08:43:02.054" v="989" actId="14100"/>
        <pc:sldMkLst>
          <pc:docMk/>
          <pc:sldMk cId="3232446928" sldId="262"/>
        </pc:sldMkLst>
        <pc:spChg chg="mod">
          <ac:chgData name="Letizia Jaccheri" userId="ef6e6629-5696-4b73-9c58-cc1626fa11ad" providerId="ADAL" clId="{7351AC48-274C-4DBF-AF15-8F1DA7A297C6}" dt="2025-10-02T08:42:49.520" v="986" actId="26606"/>
          <ac:spMkLst>
            <pc:docMk/>
            <pc:sldMk cId="3232446928" sldId="262"/>
            <ac:spMk id="2" creationId="{947B4D9C-3524-A6B0-9F5C-6B2F8839CA6D}"/>
          </ac:spMkLst>
        </pc:spChg>
        <pc:spChg chg="add del mod">
          <ac:chgData name="Letizia Jaccheri" userId="ef6e6629-5696-4b73-9c58-cc1626fa11ad" providerId="ADAL" clId="{7351AC48-274C-4DBF-AF15-8F1DA7A297C6}" dt="2025-10-02T08:37:53.842" v="849" actId="767"/>
          <ac:spMkLst>
            <pc:docMk/>
            <pc:sldMk cId="3232446928" sldId="262"/>
            <ac:spMk id="7" creationId="{32FFE41E-584C-E6CE-D388-9EE4690D37EA}"/>
          </ac:spMkLst>
        </pc:spChg>
        <pc:spChg chg="add">
          <ac:chgData name="Letizia Jaccheri" userId="ef6e6629-5696-4b73-9c58-cc1626fa11ad" providerId="ADAL" clId="{7351AC48-274C-4DBF-AF15-8F1DA7A297C6}" dt="2025-10-02T08:37:06.800" v="840"/>
          <ac:spMkLst>
            <pc:docMk/>
            <pc:sldMk cId="3232446928" sldId="262"/>
            <ac:spMk id="8" creationId="{1F973B8E-2944-D5CC-A2FF-1B24D1A85147}"/>
          </ac:spMkLst>
        </pc:spChg>
        <pc:spChg chg="add">
          <ac:chgData name="Letizia Jaccheri" userId="ef6e6629-5696-4b73-9c58-cc1626fa11ad" providerId="ADAL" clId="{7351AC48-274C-4DBF-AF15-8F1DA7A297C6}" dt="2025-10-02T08:37:06.800" v="840"/>
          <ac:spMkLst>
            <pc:docMk/>
            <pc:sldMk cId="3232446928" sldId="262"/>
            <ac:spMk id="9" creationId="{AF84BF8A-7B36-9B9A-B9CD-517F3476CC18}"/>
          </ac:spMkLst>
        </pc:spChg>
        <pc:spChg chg="add">
          <ac:chgData name="Letizia Jaccheri" userId="ef6e6629-5696-4b73-9c58-cc1626fa11ad" providerId="ADAL" clId="{7351AC48-274C-4DBF-AF15-8F1DA7A297C6}" dt="2025-10-02T08:37:06.800" v="840"/>
          <ac:spMkLst>
            <pc:docMk/>
            <pc:sldMk cId="3232446928" sldId="262"/>
            <ac:spMk id="11" creationId="{296E26FA-4BDF-2367-7B7C-B81588BB7D2E}"/>
          </ac:spMkLst>
        </pc:spChg>
        <pc:spChg chg="add">
          <ac:chgData name="Letizia Jaccheri" userId="ef6e6629-5696-4b73-9c58-cc1626fa11ad" providerId="ADAL" clId="{7351AC48-274C-4DBF-AF15-8F1DA7A297C6}" dt="2025-10-02T08:37:06.800" v="840"/>
          <ac:spMkLst>
            <pc:docMk/>
            <pc:sldMk cId="3232446928" sldId="262"/>
            <ac:spMk id="12" creationId="{82124790-DC4B-245C-A7DA-027F53B0080E}"/>
          </ac:spMkLst>
        </pc:spChg>
        <pc:spChg chg="mod">
          <ac:chgData name="Letizia Jaccheri" userId="ef6e6629-5696-4b73-9c58-cc1626fa11ad" providerId="ADAL" clId="{7351AC48-274C-4DBF-AF15-8F1DA7A297C6}" dt="2025-10-02T08:42:49.520" v="986" actId="26606"/>
          <ac:spMkLst>
            <pc:docMk/>
            <pc:sldMk cId="3232446928" sldId="262"/>
            <ac:spMk id="13" creationId="{A21360C5-FD64-DC58-E833-2C23CA892EDE}"/>
          </ac:spMkLst>
        </pc:spChg>
        <pc:spChg chg="add">
          <ac:chgData name="Letizia Jaccheri" userId="ef6e6629-5696-4b73-9c58-cc1626fa11ad" providerId="ADAL" clId="{7351AC48-274C-4DBF-AF15-8F1DA7A297C6}" dt="2025-10-02T08:37:06.800" v="840"/>
          <ac:spMkLst>
            <pc:docMk/>
            <pc:sldMk cId="3232446928" sldId="262"/>
            <ac:spMk id="14" creationId="{37F8E2E7-DFC6-9B1B-3E7E-711C267A3325}"/>
          </ac:spMkLst>
        </pc:spChg>
        <pc:spChg chg="add">
          <ac:chgData name="Letizia Jaccheri" userId="ef6e6629-5696-4b73-9c58-cc1626fa11ad" providerId="ADAL" clId="{7351AC48-274C-4DBF-AF15-8F1DA7A297C6}" dt="2025-10-02T08:37:06.800" v="840"/>
          <ac:spMkLst>
            <pc:docMk/>
            <pc:sldMk cId="3232446928" sldId="262"/>
            <ac:spMk id="15" creationId="{9AAD31D0-19F5-354C-861D-1F9AE77BD5BC}"/>
          </ac:spMkLst>
        </pc:spChg>
        <pc:spChg chg="add">
          <ac:chgData name="Letizia Jaccheri" userId="ef6e6629-5696-4b73-9c58-cc1626fa11ad" providerId="ADAL" clId="{7351AC48-274C-4DBF-AF15-8F1DA7A297C6}" dt="2025-10-02T08:37:06.800" v="840"/>
          <ac:spMkLst>
            <pc:docMk/>
            <pc:sldMk cId="3232446928" sldId="262"/>
            <ac:spMk id="16" creationId="{77963A5B-CDA5-B060-CB8A-AA60F4A7AEA4}"/>
          </ac:spMkLst>
        </pc:spChg>
        <pc:spChg chg="add">
          <ac:chgData name="Letizia Jaccheri" userId="ef6e6629-5696-4b73-9c58-cc1626fa11ad" providerId="ADAL" clId="{7351AC48-274C-4DBF-AF15-8F1DA7A297C6}" dt="2025-10-02T08:37:06.800" v="840"/>
          <ac:spMkLst>
            <pc:docMk/>
            <pc:sldMk cId="3232446928" sldId="262"/>
            <ac:spMk id="18" creationId="{47AF30B7-857A-21AE-89F4-9B09B3A58E43}"/>
          </ac:spMkLst>
        </pc:spChg>
        <pc:spChg chg="add">
          <ac:chgData name="Letizia Jaccheri" userId="ef6e6629-5696-4b73-9c58-cc1626fa11ad" providerId="ADAL" clId="{7351AC48-274C-4DBF-AF15-8F1DA7A297C6}" dt="2025-10-02T08:37:42.050" v="845"/>
          <ac:spMkLst>
            <pc:docMk/>
            <pc:sldMk cId="3232446928" sldId="262"/>
            <ac:spMk id="19" creationId="{46AE04F0-9B13-82CF-0F32-1167FFC514EF}"/>
          </ac:spMkLst>
        </pc:spChg>
        <pc:spChg chg="add">
          <ac:chgData name="Letizia Jaccheri" userId="ef6e6629-5696-4b73-9c58-cc1626fa11ad" providerId="ADAL" clId="{7351AC48-274C-4DBF-AF15-8F1DA7A297C6}" dt="2025-10-02T08:37:42.050" v="845"/>
          <ac:spMkLst>
            <pc:docMk/>
            <pc:sldMk cId="3232446928" sldId="262"/>
            <ac:spMk id="20" creationId="{B4764692-F5A2-2BD6-15D2-524E1F1F0F2D}"/>
          </ac:spMkLst>
        </pc:spChg>
        <pc:spChg chg="add">
          <ac:chgData name="Letizia Jaccheri" userId="ef6e6629-5696-4b73-9c58-cc1626fa11ad" providerId="ADAL" clId="{7351AC48-274C-4DBF-AF15-8F1DA7A297C6}" dt="2025-10-02T08:37:42.050" v="845"/>
          <ac:spMkLst>
            <pc:docMk/>
            <pc:sldMk cId="3232446928" sldId="262"/>
            <ac:spMk id="21" creationId="{211B3A91-BDA2-9AB5-E230-9471BFD07781}"/>
          </ac:spMkLst>
        </pc:spChg>
        <pc:spChg chg="add">
          <ac:chgData name="Letizia Jaccheri" userId="ef6e6629-5696-4b73-9c58-cc1626fa11ad" providerId="ADAL" clId="{7351AC48-274C-4DBF-AF15-8F1DA7A297C6}" dt="2025-10-02T08:37:42.050" v="845"/>
          <ac:spMkLst>
            <pc:docMk/>
            <pc:sldMk cId="3232446928" sldId="262"/>
            <ac:spMk id="22" creationId="{4F6DA198-00CC-C704-004C-70A641E396A6}"/>
          </ac:spMkLst>
        </pc:spChg>
        <pc:spChg chg="del">
          <ac:chgData name="Letizia Jaccheri" userId="ef6e6629-5696-4b73-9c58-cc1626fa11ad" providerId="ADAL" clId="{7351AC48-274C-4DBF-AF15-8F1DA7A297C6}" dt="2025-10-02T08:27:28.288" v="8"/>
          <ac:spMkLst>
            <pc:docMk/>
            <pc:sldMk cId="3232446928" sldId="262"/>
            <ac:spMk id="23" creationId="{A51A0227-072A-4F5F-928C-E2C3E5CCD10C}"/>
          </ac:spMkLst>
        </pc:spChg>
        <pc:spChg chg="add">
          <ac:chgData name="Letizia Jaccheri" userId="ef6e6629-5696-4b73-9c58-cc1626fa11ad" providerId="ADAL" clId="{7351AC48-274C-4DBF-AF15-8F1DA7A297C6}" dt="2025-10-02T08:37:42.050" v="845"/>
          <ac:spMkLst>
            <pc:docMk/>
            <pc:sldMk cId="3232446928" sldId="262"/>
            <ac:spMk id="24" creationId="{DC6DC0F8-88F7-2110-5827-CCF7CCFA5741}"/>
          </ac:spMkLst>
        </pc:spChg>
        <pc:spChg chg="del">
          <ac:chgData name="Letizia Jaccheri" userId="ef6e6629-5696-4b73-9c58-cc1626fa11ad" providerId="ADAL" clId="{7351AC48-274C-4DBF-AF15-8F1DA7A297C6}" dt="2025-10-02T08:27:28.288" v="8"/>
          <ac:spMkLst>
            <pc:docMk/>
            <pc:sldMk cId="3232446928" sldId="262"/>
            <ac:spMk id="25" creationId="{35D99776-4B38-47DF-A302-11AD9AF87ACA}"/>
          </ac:spMkLst>
        </pc:spChg>
        <pc:spChg chg="add">
          <ac:chgData name="Letizia Jaccheri" userId="ef6e6629-5696-4b73-9c58-cc1626fa11ad" providerId="ADAL" clId="{7351AC48-274C-4DBF-AF15-8F1DA7A297C6}" dt="2025-10-02T08:37:42.050" v="845"/>
          <ac:spMkLst>
            <pc:docMk/>
            <pc:sldMk cId="3232446928" sldId="262"/>
            <ac:spMk id="26" creationId="{327747A3-C217-69C3-5B36-E61FA2E1AE9C}"/>
          </ac:spMkLst>
        </pc:spChg>
        <pc:spChg chg="add">
          <ac:chgData name="Letizia Jaccheri" userId="ef6e6629-5696-4b73-9c58-cc1626fa11ad" providerId="ADAL" clId="{7351AC48-274C-4DBF-AF15-8F1DA7A297C6}" dt="2025-10-02T08:37:42.050" v="845"/>
          <ac:spMkLst>
            <pc:docMk/>
            <pc:sldMk cId="3232446928" sldId="262"/>
            <ac:spMk id="27" creationId="{B9B1C0E1-0DF9-B2E1-73CA-B58F54253EE0}"/>
          </ac:spMkLst>
        </pc:spChg>
        <pc:spChg chg="add">
          <ac:chgData name="Letizia Jaccheri" userId="ef6e6629-5696-4b73-9c58-cc1626fa11ad" providerId="ADAL" clId="{7351AC48-274C-4DBF-AF15-8F1DA7A297C6}" dt="2025-10-02T08:37:42.050" v="845"/>
          <ac:spMkLst>
            <pc:docMk/>
            <pc:sldMk cId="3232446928" sldId="262"/>
            <ac:spMk id="28" creationId="{9C59237F-7D19-92E0-14A3-D0A5555437E9}"/>
          </ac:spMkLst>
        </pc:spChg>
        <pc:spChg chg="add del">
          <ac:chgData name="Letizia Jaccheri" userId="ef6e6629-5696-4b73-9c58-cc1626fa11ad" providerId="ADAL" clId="{7351AC48-274C-4DBF-AF15-8F1DA7A297C6}" dt="2025-10-02T08:42:49.520" v="986" actId="26606"/>
          <ac:spMkLst>
            <pc:docMk/>
            <pc:sldMk cId="3232446928" sldId="262"/>
            <ac:spMk id="32" creationId="{352BEC0E-22F8-46D0-9632-375DB541B06C}"/>
          </ac:spMkLst>
        </pc:spChg>
        <pc:spChg chg="add del">
          <ac:chgData name="Letizia Jaccheri" userId="ef6e6629-5696-4b73-9c58-cc1626fa11ad" providerId="ADAL" clId="{7351AC48-274C-4DBF-AF15-8F1DA7A297C6}" dt="2025-10-02T08:42:49.520" v="986" actId="26606"/>
          <ac:spMkLst>
            <pc:docMk/>
            <pc:sldMk cId="3232446928" sldId="262"/>
            <ac:spMk id="33" creationId="{3FCFB1DE-0B7E-48CC-BA90-B2AB0889F9D6}"/>
          </ac:spMkLst>
        </pc:spChg>
        <pc:spChg chg="add del">
          <ac:chgData name="Letizia Jaccheri" userId="ef6e6629-5696-4b73-9c58-cc1626fa11ad" providerId="ADAL" clId="{7351AC48-274C-4DBF-AF15-8F1DA7A297C6}" dt="2025-10-02T08:42:23.597" v="982" actId="26606"/>
          <ac:spMkLst>
            <pc:docMk/>
            <pc:sldMk cId="3232446928" sldId="262"/>
            <ac:spMk id="35" creationId="{CEF6118E-44FB-4509-B4D9-129052E4C6EE}"/>
          </ac:spMkLst>
        </pc:spChg>
        <pc:spChg chg="add del">
          <ac:chgData name="Letizia Jaccheri" userId="ef6e6629-5696-4b73-9c58-cc1626fa11ad" providerId="ADAL" clId="{7351AC48-274C-4DBF-AF15-8F1DA7A297C6}" dt="2025-10-02T08:42:29.267" v="984" actId="26606"/>
          <ac:spMkLst>
            <pc:docMk/>
            <pc:sldMk cId="3232446928" sldId="262"/>
            <ac:spMk id="37" creationId="{3FCFB1DE-0B7E-48CC-BA90-B2AB0889F9D6}"/>
          </ac:spMkLst>
        </pc:spChg>
        <pc:spChg chg="add del">
          <ac:chgData name="Letizia Jaccheri" userId="ef6e6629-5696-4b73-9c58-cc1626fa11ad" providerId="ADAL" clId="{7351AC48-274C-4DBF-AF15-8F1DA7A297C6}" dt="2025-10-02T08:42:29.267" v="984" actId="26606"/>
          <ac:spMkLst>
            <pc:docMk/>
            <pc:sldMk cId="3232446928" sldId="262"/>
            <ac:spMk id="38" creationId="{352BEC0E-22F8-46D0-9632-375DB541B06C}"/>
          </ac:spMkLst>
        </pc:spChg>
        <pc:picChg chg="mod ord">
          <ac:chgData name="Letizia Jaccheri" userId="ef6e6629-5696-4b73-9c58-cc1626fa11ad" providerId="ADAL" clId="{7351AC48-274C-4DBF-AF15-8F1DA7A297C6}" dt="2025-10-02T08:43:02.054" v="989" actId="14100"/>
          <ac:picMkLst>
            <pc:docMk/>
            <pc:sldMk cId="3232446928" sldId="262"/>
            <ac:picMk id="3" creationId="{A15236A7-0C58-0C64-0B13-51AE837F83D7}"/>
          </ac:picMkLst>
        </pc:picChg>
        <pc:picChg chg="add">
          <ac:chgData name="Letizia Jaccheri" userId="ef6e6629-5696-4b73-9c58-cc1626fa11ad" providerId="ADAL" clId="{7351AC48-274C-4DBF-AF15-8F1DA7A297C6}" dt="2025-10-02T08:36:12.799" v="834"/>
          <ac:picMkLst>
            <pc:docMk/>
            <pc:sldMk cId="3232446928" sldId="262"/>
            <ac:picMk id="4" creationId="{81F8156D-1243-8B0E-8256-B12C5244EA21}"/>
          </ac:picMkLst>
        </pc:picChg>
        <pc:picChg chg="del">
          <ac:chgData name="Letizia Jaccheri" userId="ef6e6629-5696-4b73-9c58-cc1626fa11ad" providerId="ADAL" clId="{7351AC48-274C-4DBF-AF15-8F1DA7A297C6}" dt="2025-10-02T08:39:47.454" v="977" actId="478"/>
          <ac:picMkLst>
            <pc:docMk/>
            <pc:sldMk cId="3232446928" sldId="262"/>
            <ac:picMk id="17" creationId="{3981ABEE-D369-8788-A91E-DB983E7F6E6C}"/>
          </ac:picMkLst>
        </pc:picChg>
        <pc:picChg chg="add mod ord">
          <ac:chgData name="Letizia Jaccheri" userId="ef6e6629-5696-4b73-9c58-cc1626fa11ad" providerId="ADAL" clId="{7351AC48-274C-4DBF-AF15-8F1DA7A297C6}" dt="2025-10-02T08:42:56.565" v="988" actId="1076"/>
          <ac:picMkLst>
            <pc:docMk/>
            <pc:sldMk cId="3232446928" sldId="262"/>
            <ac:picMk id="30" creationId="{CDE1AFDC-7DAB-A8B1-D102-10C32D2E8E07}"/>
          </ac:picMkLst>
        </pc:picChg>
        <pc:picChg chg="add">
          <ac:chgData name="Letizia Jaccheri" userId="ef6e6629-5696-4b73-9c58-cc1626fa11ad" providerId="ADAL" clId="{7351AC48-274C-4DBF-AF15-8F1DA7A297C6}" dt="2025-10-02T08:37:06.800" v="840"/>
          <ac:picMkLst>
            <pc:docMk/>
            <pc:sldMk cId="3232446928" sldId="262"/>
            <ac:picMk id="1028" creationId="{1029AA7B-23E7-5903-AD8F-F6275AE8DC82}"/>
          </ac:picMkLst>
        </pc:picChg>
        <pc:picChg chg="add">
          <ac:chgData name="Letizia Jaccheri" userId="ef6e6629-5696-4b73-9c58-cc1626fa11ad" providerId="ADAL" clId="{7351AC48-274C-4DBF-AF15-8F1DA7A297C6}" dt="2025-10-02T08:37:42.050" v="845"/>
          <ac:picMkLst>
            <pc:docMk/>
            <pc:sldMk cId="3232446928" sldId="262"/>
            <ac:picMk id="1037" creationId="{0AAFD7FD-85D1-1E8A-440C-918F30E0BA99}"/>
          </ac:picMkLst>
        </pc:picChg>
      </pc:sldChg>
      <pc:sldChg chg="modNotesTx">
        <pc:chgData name="Letizia Jaccheri" userId="ef6e6629-5696-4b73-9c58-cc1626fa11ad" providerId="ADAL" clId="{7351AC48-274C-4DBF-AF15-8F1DA7A297C6}" dt="2025-10-02T08:43:41.544" v="990" actId="20577"/>
        <pc:sldMkLst>
          <pc:docMk/>
          <pc:sldMk cId="3973892847" sldId="948"/>
        </pc:sldMkLst>
      </pc:sldChg>
      <pc:sldChg chg="del">
        <pc:chgData name="Letizia Jaccheri" userId="ef6e6629-5696-4b73-9c58-cc1626fa11ad" providerId="ADAL" clId="{7351AC48-274C-4DBF-AF15-8F1DA7A297C6}" dt="2025-10-02T08:44:49.489" v="992" actId="47"/>
        <pc:sldMkLst>
          <pc:docMk/>
          <pc:sldMk cId="3533152388" sldId="974"/>
        </pc:sldMkLst>
      </pc:sldChg>
      <pc:sldChg chg="modNotesTx">
        <pc:chgData name="Letizia Jaccheri" userId="ef6e6629-5696-4b73-9c58-cc1626fa11ad" providerId="ADAL" clId="{7351AC48-274C-4DBF-AF15-8F1DA7A297C6}" dt="2025-10-02T08:50:01.268" v="1113" actId="20577"/>
        <pc:sldMkLst>
          <pc:docMk/>
          <pc:sldMk cId="912803148" sldId="996"/>
        </pc:sldMkLst>
      </pc:sldChg>
      <pc:sldChg chg="del">
        <pc:chgData name="Letizia Jaccheri" userId="ef6e6629-5696-4b73-9c58-cc1626fa11ad" providerId="ADAL" clId="{7351AC48-274C-4DBF-AF15-8F1DA7A297C6}" dt="2025-10-02T08:45:19.722" v="993" actId="47"/>
        <pc:sldMkLst>
          <pc:docMk/>
          <pc:sldMk cId="4179546386" sldId="1013"/>
        </pc:sldMkLst>
      </pc:sldChg>
      <pc:sldChg chg="addSp modSp mod setBg">
        <pc:chgData name="Letizia Jaccheri" userId="ef6e6629-5696-4b73-9c58-cc1626fa11ad" providerId="ADAL" clId="{7351AC48-274C-4DBF-AF15-8F1DA7A297C6}" dt="2025-10-02T08:57:14.654" v="1198" actId="26606"/>
        <pc:sldMkLst>
          <pc:docMk/>
          <pc:sldMk cId="3656358219" sldId="1225"/>
        </pc:sldMkLst>
        <pc:spChg chg="mod">
          <ac:chgData name="Letizia Jaccheri" userId="ef6e6629-5696-4b73-9c58-cc1626fa11ad" providerId="ADAL" clId="{7351AC48-274C-4DBF-AF15-8F1DA7A297C6}" dt="2025-10-02T08:57:14.654" v="1198" actId="26606"/>
          <ac:spMkLst>
            <pc:docMk/>
            <pc:sldMk cId="3656358219" sldId="1225"/>
            <ac:spMk id="2" creationId="{9D3F3ED8-815B-2342-9A72-DB8053692E14}"/>
          </ac:spMkLst>
        </pc:spChg>
        <pc:spChg chg="mod">
          <ac:chgData name="Letizia Jaccheri" userId="ef6e6629-5696-4b73-9c58-cc1626fa11ad" providerId="ADAL" clId="{7351AC48-274C-4DBF-AF15-8F1DA7A297C6}" dt="2025-10-02T08:57:14.654" v="1198" actId="26606"/>
          <ac:spMkLst>
            <pc:docMk/>
            <pc:sldMk cId="3656358219" sldId="1225"/>
            <ac:spMk id="3" creationId="{81E8043A-ACD2-3668-9AC3-38B25C8A551A}"/>
          </ac:spMkLst>
        </pc:spChg>
        <pc:spChg chg="add">
          <ac:chgData name="Letizia Jaccheri" userId="ef6e6629-5696-4b73-9c58-cc1626fa11ad" providerId="ADAL" clId="{7351AC48-274C-4DBF-AF15-8F1DA7A297C6}" dt="2025-10-02T08:57:14.654" v="1198" actId="26606"/>
          <ac:spMkLst>
            <pc:docMk/>
            <pc:sldMk cId="3656358219" sldId="1225"/>
            <ac:spMk id="11" creationId="{50D1C5B3-B60D-4696-AE60-100D5EC8AB5D}"/>
          </ac:spMkLst>
        </pc:spChg>
        <pc:spChg chg="add">
          <ac:chgData name="Letizia Jaccheri" userId="ef6e6629-5696-4b73-9c58-cc1626fa11ad" providerId="ADAL" clId="{7351AC48-274C-4DBF-AF15-8F1DA7A297C6}" dt="2025-10-02T08:57:14.654" v="1198" actId="26606"/>
          <ac:spMkLst>
            <pc:docMk/>
            <pc:sldMk cId="3656358219" sldId="1225"/>
            <ac:spMk id="13" creationId="{FA169C72-4010-413C-A913-4BD6E2D1291A}"/>
          </ac:spMkLst>
        </pc:spChg>
        <pc:spChg chg="add">
          <ac:chgData name="Letizia Jaccheri" userId="ef6e6629-5696-4b73-9c58-cc1626fa11ad" providerId="ADAL" clId="{7351AC48-274C-4DBF-AF15-8F1DA7A297C6}" dt="2025-10-02T08:57:14.654" v="1198" actId="26606"/>
          <ac:spMkLst>
            <pc:docMk/>
            <pc:sldMk cId="3656358219" sldId="1225"/>
            <ac:spMk id="15" creationId="{758C3C99-2F64-46DC-9F81-BAA40930E163}"/>
          </ac:spMkLst>
        </pc:spChg>
        <pc:picChg chg="add mod">
          <ac:chgData name="Letizia Jaccheri" userId="ef6e6629-5696-4b73-9c58-cc1626fa11ad" providerId="ADAL" clId="{7351AC48-274C-4DBF-AF15-8F1DA7A297C6}" dt="2025-10-02T08:57:14.654" v="1198" actId="26606"/>
          <ac:picMkLst>
            <pc:docMk/>
            <pc:sldMk cId="3656358219" sldId="1225"/>
            <ac:picMk id="4" creationId="{110CA471-59FF-E4B2-3D22-D468DF1EE1B1}"/>
          </ac:picMkLst>
        </pc:picChg>
        <pc:picChg chg="add mod">
          <ac:chgData name="Letizia Jaccheri" userId="ef6e6629-5696-4b73-9c58-cc1626fa11ad" providerId="ADAL" clId="{7351AC48-274C-4DBF-AF15-8F1DA7A297C6}" dt="2025-10-02T08:57:14.654" v="1198" actId="26606"/>
          <ac:picMkLst>
            <pc:docMk/>
            <pc:sldMk cId="3656358219" sldId="1225"/>
            <ac:picMk id="5" creationId="{B1A31BCF-DDE5-E66F-F41D-C2A0BACD598A}"/>
          </ac:picMkLst>
        </pc:picChg>
        <pc:picChg chg="add mod">
          <ac:chgData name="Letizia Jaccheri" userId="ef6e6629-5696-4b73-9c58-cc1626fa11ad" providerId="ADAL" clId="{7351AC48-274C-4DBF-AF15-8F1DA7A297C6}" dt="2025-10-02T08:57:14.654" v="1198" actId="26606"/>
          <ac:picMkLst>
            <pc:docMk/>
            <pc:sldMk cId="3656358219" sldId="1225"/>
            <ac:picMk id="6" creationId="{4CA07C32-1153-6516-15A9-8A2CB5DB01B8}"/>
          </ac:picMkLst>
        </pc:picChg>
      </pc:sldChg>
      <pc:sldChg chg="del">
        <pc:chgData name="Letizia Jaccheri" userId="ef6e6629-5696-4b73-9c58-cc1626fa11ad" providerId="ADAL" clId="{7351AC48-274C-4DBF-AF15-8F1DA7A297C6}" dt="2025-10-02T08:43:46.485" v="991" actId="47"/>
        <pc:sldMkLst>
          <pc:docMk/>
          <pc:sldMk cId="140796888" sldId="1226"/>
        </pc:sldMkLst>
      </pc:sldChg>
      <pc:sldChg chg="addSp delSp add del setBg delDesignElem">
        <pc:chgData name="Letizia Jaccheri" userId="ef6e6629-5696-4b73-9c58-cc1626fa11ad" providerId="ADAL" clId="{7351AC48-274C-4DBF-AF15-8F1DA7A297C6}" dt="2025-10-02T08:36:37.101" v="837"/>
        <pc:sldMkLst>
          <pc:docMk/>
          <pc:sldMk cId="600095138" sldId="1229"/>
        </pc:sldMkLst>
        <pc:spChg chg="add del">
          <ac:chgData name="Letizia Jaccheri" userId="ef6e6629-5696-4b73-9c58-cc1626fa11ad" providerId="ADAL" clId="{7351AC48-274C-4DBF-AF15-8F1DA7A297C6}" dt="2025-10-02T08:36:37.101" v="837"/>
          <ac:spMkLst>
            <pc:docMk/>
            <pc:sldMk cId="600095138" sldId="1229"/>
            <ac:spMk id="4117" creationId="{959C6B72-F8E6-4281-8F3E-93FC0DC98039}"/>
          </ac:spMkLst>
        </pc:spChg>
        <pc:spChg chg="add del">
          <ac:chgData name="Letizia Jaccheri" userId="ef6e6629-5696-4b73-9c58-cc1626fa11ad" providerId="ADAL" clId="{7351AC48-274C-4DBF-AF15-8F1DA7A297C6}" dt="2025-10-02T08:36:37.101" v="837"/>
          <ac:spMkLst>
            <pc:docMk/>
            <pc:sldMk cId="600095138" sldId="1229"/>
            <ac:spMk id="4118" creationId="{490234EE-E0D8-4805-9227-CCEAC601691F}"/>
          </ac:spMkLst>
        </pc:spChg>
      </pc:sldChg>
      <pc:sldChg chg="delSp add setBg delDesignElem">
        <pc:chgData name="Letizia Jaccheri" userId="ef6e6629-5696-4b73-9c58-cc1626fa11ad" providerId="ADAL" clId="{7351AC48-274C-4DBF-AF15-8F1DA7A297C6}" dt="2025-10-02T08:27:28.288" v="8"/>
        <pc:sldMkLst>
          <pc:docMk/>
          <pc:sldMk cId="1245828976" sldId="1232"/>
        </pc:sldMkLst>
        <pc:spChg chg="del">
          <ac:chgData name="Letizia Jaccheri" userId="ef6e6629-5696-4b73-9c58-cc1626fa11ad" providerId="ADAL" clId="{7351AC48-274C-4DBF-AF15-8F1DA7A297C6}" dt="2025-10-02T08:27:28.288" v="8"/>
          <ac:spMkLst>
            <pc:docMk/>
            <pc:sldMk cId="1245828976" sldId="1232"/>
            <ac:spMk id="16" creationId="{D880886B-02ED-4317-9236-CB60C22CF7F3}"/>
          </ac:spMkLst>
        </pc:spChg>
        <pc:spChg chg="del">
          <ac:chgData name="Letizia Jaccheri" userId="ef6e6629-5696-4b73-9c58-cc1626fa11ad" providerId="ADAL" clId="{7351AC48-274C-4DBF-AF15-8F1DA7A297C6}" dt="2025-10-02T08:27:28.288" v="8"/>
          <ac:spMkLst>
            <pc:docMk/>
            <pc:sldMk cId="1245828976" sldId="1232"/>
            <ac:spMk id="18" creationId="{28C31856-6ABF-41FD-B683-B06E5FFF926B}"/>
          </ac:spMkLst>
        </pc:spChg>
      </pc:sldChg>
      <pc:sldChg chg="delSp add setBg delDesignElem">
        <pc:chgData name="Letizia Jaccheri" userId="ef6e6629-5696-4b73-9c58-cc1626fa11ad" providerId="ADAL" clId="{7351AC48-274C-4DBF-AF15-8F1DA7A297C6}" dt="2025-10-02T08:27:28.288" v="8"/>
        <pc:sldMkLst>
          <pc:docMk/>
          <pc:sldMk cId="3880015457" sldId="1233"/>
        </pc:sldMkLst>
        <pc:spChg chg="del">
          <ac:chgData name="Letizia Jaccheri" userId="ef6e6629-5696-4b73-9c58-cc1626fa11ad" providerId="ADAL" clId="{7351AC48-274C-4DBF-AF15-8F1DA7A297C6}" dt="2025-10-02T08:27:28.288" v="8"/>
          <ac:spMkLst>
            <pc:docMk/>
            <pc:sldMk cId="3880015457" sldId="1233"/>
            <ac:spMk id="1038" creationId="{F0087D53-9295-4463-AAE4-D5C626046E9F}"/>
          </ac:spMkLst>
        </pc:spChg>
        <pc:spChg chg="del">
          <ac:chgData name="Letizia Jaccheri" userId="ef6e6629-5696-4b73-9c58-cc1626fa11ad" providerId="ADAL" clId="{7351AC48-274C-4DBF-AF15-8F1DA7A297C6}" dt="2025-10-02T08:27:28.288" v="8"/>
          <ac:spMkLst>
            <pc:docMk/>
            <pc:sldMk cId="3880015457" sldId="1233"/>
            <ac:spMk id="1040" creationId="{D6A9C53F-5F90-40A5-8C85-5412D39C8C68}"/>
          </ac:spMkLst>
        </pc:spChg>
      </pc:sldChg>
      <pc:sldChg chg="delSp modSp add mod setBg delDesignElem modNotesTx">
        <pc:chgData name="Letizia Jaccheri" userId="ef6e6629-5696-4b73-9c58-cc1626fa11ad" providerId="ADAL" clId="{7351AC48-274C-4DBF-AF15-8F1DA7A297C6}" dt="2025-10-02T08:29:54.775" v="177"/>
        <pc:sldMkLst>
          <pc:docMk/>
          <pc:sldMk cId="469169802" sldId="1234"/>
        </pc:sldMkLst>
        <pc:spChg chg="del mod">
          <ac:chgData name="Letizia Jaccheri" userId="ef6e6629-5696-4b73-9c58-cc1626fa11ad" providerId="ADAL" clId="{7351AC48-274C-4DBF-AF15-8F1DA7A297C6}" dt="2025-10-02T08:29:54.775" v="177"/>
          <ac:spMkLst>
            <pc:docMk/>
            <pc:sldMk cId="469169802" sldId="1234"/>
            <ac:spMk id="8" creationId="{6BA3AFCD-56E6-D16A-4EB3-16823DC96D47}"/>
          </ac:spMkLst>
        </pc:spChg>
        <pc:spChg chg="del">
          <ac:chgData name="Letizia Jaccheri" userId="ef6e6629-5696-4b73-9c58-cc1626fa11ad" providerId="ADAL" clId="{7351AC48-274C-4DBF-AF15-8F1DA7A297C6}" dt="2025-10-02T08:27:28.288" v="8"/>
          <ac:spMkLst>
            <pc:docMk/>
            <pc:sldMk cId="469169802" sldId="1234"/>
            <ac:spMk id="15" creationId="{D880886B-02ED-4317-9236-CB60C22CF7F3}"/>
          </ac:spMkLst>
        </pc:spChg>
        <pc:spChg chg="del">
          <ac:chgData name="Letizia Jaccheri" userId="ef6e6629-5696-4b73-9c58-cc1626fa11ad" providerId="ADAL" clId="{7351AC48-274C-4DBF-AF15-8F1DA7A297C6}" dt="2025-10-02T08:27:28.288" v="8"/>
          <ac:spMkLst>
            <pc:docMk/>
            <pc:sldMk cId="469169802" sldId="1234"/>
            <ac:spMk id="16" creationId="{28C31856-6ABF-41FD-B683-B06E5FFF926B}"/>
          </ac:spMkLst>
        </pc:spChg>
      </pc:sldChg>
      <pc:sldChg chg="addSp delSp modSp new del mod modClrScheme chgLayout">
        <pc:chgData name="Letizia Jaccheri" userId="ef6e6629-5696-4b73-9c58-cc1626fa11ad" providerId="ADAL" clId="{7351AC48-274C-4DBF-AF15-8F1DA7A297C6}" dt="2025-10-02T09:14:04.316" v="1201" actId="2696"/>
        <pc:sldMkLst>
          <pc:docMk/>
          <pc:sldMk cId="1143139044" sldId="1235"/>
        </pc:sldMkLst>
        <pc:spChg chg="add">
          <ac:chgData name="Letizia Jaccheri" userId="ef6e6629-5696-4b73-9c58-cc1626fa11ad" providerId="ADAL" clId="{7351AC48-274C-4DBF-AF15-8F1DA7A297C6}" dt="2025-10-02T08:50:46.343" v="1115"/>
          <ac:spMkLst>
            <pc:docMk/>
            <pc:sldMk cId="1143139044" sldId="1235"/>
            <ac:spMk id="2" creationId="{1AD98BD8-CC71-B779-17FD-08246A14C17A}"/>
          </ac:spMkLst>
        </pc:spChg>
        <pc:spChg chg="add mod">
          <ac:chgData name="Letizia Jaccheri" userId="ef6e6629-5696-4b73-9c58-cc1626fa11ad" providerId="ADAL" clId="{7351AC48-274C-4DBF-AF15-8F1DA7A297C6}" dt="2025-10-02T09:13:55.722" v="1200" actId="20577"/>
          <ac:spMkLst>
            <pc:docMk/>
            <pc:sldMk cId="1143139044" sldId="1235"/>
            <ac:spMk id="3" creationId="{DCAA11DC-F238-955D-0651-D3C060A4D452}"/>
          </ac:spMkLst>
        </pc:spChg>
        <pc:spChg chg="add del mod">
          <ac:chgData name="Letizia Jaccheri" userId="ef6e6629-5696-4b73-9c58-cc1626fa11ad" providerId="ADAL" clId="{7351AC48-274C-4DBF-AF15-8F1DA7A297C6}" dt="2025-10-02T08:51:10.624" v="1125" actId="20577"/>
          <ac:spMkLst>
            <pc:docMk/>
            <pc:sldMk cId="1143139044" sldId="1235"/>
            <ac:spMk id="4" creationId="{236E950F-2C12-062E-0085-430A47794F95}"/>
          </ac:spMkLst>
        </pc:spChg>
        <pc:spChg chg="add mod">
          <ac:chgData name="Letizia Jaccheri" userId="ef6e6629-5696-4b73-9c58-cc1626fa11ad" providerId="ADAL" clId="{7351AC48-274C-4DBF-AF15-8F1DA7A297C6}" dt="2025-10-02T08:50:56.432" v="1118"/>
          <ac:spMkLst>
            <pc:docMk/>
            <pc:sldMk cId="1143139044" sldId="1235"/>
            <ac:spMk id="5" creationId="{726ABDEC-9249-F1E3-3B28-16ACE192DF4A}"/>
          </ac:spMkLst>
        </pc:spChg>
      </pc:sldChg>
      <pc:sldChg chg="modSp add mod chgLayout">
        <pc:chgData name="Letizia Jaccheri" userId="ef6e6629-5696-4b73-9c58-cc1626fa11ad" providerId="ADAL" clId="{7351AC48-274C-4DBF-AF15-8F1DA7A297C6}" dt="2025-10-02T09:14:19.760" v="1211" actId="20577"/>
        <pc:sldMkLst>
          <pc:docMk/>
          <pc:sldMk cId="1777481513" sldId="1235"/>
        </pc:sldMkLst>
        <pc:spChg chg="mod ord">
          <ac:chgData name="Letizia Jaccheri" userId="ef6e6629-5696-4b73-9c58-cc1626fa11ad" providerId="ADAL" clId="{7351AC48-274C-4DBF-AF15-8F1DA7A297C6}" dt="2025-10-02T09:14:19.760" v="1211" actId="20577"/>
          <ac:spMkLst>
            <pc:docMk/>
            <pc:sldMk cId="1777481513" sldId="1235"/>
            <ac:spMk id="3" creationId="{DCAA11DC-F238-955D-0651-D3C060A4D452}"/>
          </ac:spMkLst>
        </pc:spChg>
        <pc:spChg chg="mod ord">
          <ac:chgData name="Letizia Jaccheri" userId="ef6e6629-5696-4b73-9c58-cc1626fa11ad" providerId="ADAL" clId="{7351AC48-274C-4DBF-AF15-8F1DA7A297C6}" dt="2025-10-02T09:14:17.116" v="1203" actId="700"/>
          <ac:spMkLst>
            <pc:docMk/>
            <pc:sldMk cId="1777481513" sldId="1235"/>
            <ac:spMk id="4" creationId="{236E950F-2C12-062E-0085-430A47794F9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9405527-11F6-481C-B0FE-29D887AEFBAA}" type="datetimeFigureOut">
              <a:rPr lang="nb-NO" smtClean="0"/>
              <a:t>02.10.2025</a:t>
            </a:fld>
            <a:endParaRPr lang="nb-NO"/>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E85327C-1CF5-4206-8A67-378982608BF3}" type="slidenum">
              <a:rPr lang="nb-NO" smtClean="0"/>
              <a:t>‹#›</a:t>
            </a:fld>
            <a:endParaRPr lang="nb-NO"/>
          </a:p>
        </p:txBody>
      </p:sp>
    </p:spTree>
    <p:extLst>
      <p:ext uri="{BB962C8B-B14F-4D97-AF65-F5344CB8AC3E}">
        <p14:creationId xmlns:p14="http://schemas.microsoft.com/office/powerpoint/2010/main" val="1870337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8AF5861-CC5D-44E8-B33C-CD84562D017E}" type="slidenum">
              <a:rPr lang="en-GB" smtClean="0"/>
              <a:t>1</a:t>
            </a:fld>
            <a:endParaRPr lang="en-GB"/>
          </a:p>
        </p:txBody>
      </p:sp>
    </p:spTree>
    <p:extLst>
      <p:ext uri="{BB962C8B-B14F-4D97-AF65-F5344CB8AC3E}">
        <p14:creationId xmlns:p14="http://schemas.microsoft.com/office/powerpoint/2010/main" val="319876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the 1960s. In Pisa, in November 1961, the large electronic calculator for scientific research developed by the University of Pisa's Research Center was inaugurated at the University of Pisa's Institute of Physics, in the presence of the President of the Republic and the Rectors of all the Italian universities, who had gathered in Pisa for the opening of the new academic year.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initiative immediately attracted the interest of the Olivetti company of Ivrea, which had already begun electronics studies and designs in connection with its own production programs. Under an agreement with the University of Pisa, Olivetti guaranteed financial support and the collaboration of its specialized personnel.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too, was born in the mid-1960s.</a:t>
            </a:r>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3</a:t>
            </a:fld>
            <a:endParaRPr lang="nb-NO"/>
          </a:p>
        </p:txBody>
      </p:sp>
    </p:spTree>
    <p:extLst>
      <p:ext uri="{BB962C8B-B14F-4D97-AF65-F5344CB8AC3E}">
        <p14:creationId xmlns:p14="http://schemas.microsoft.com/office/powerpoint/2010/main" val="2430592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high school, we had two hours of math a week. Our math teacher, Annamaria </a:t>
            </a:r>
            <a:r>
              <a:rPr lang="en-US" dirty="0" err="1"/>
              <a:t>Bastianoni</a:t>
            </a:r>
            <a:r>
              <a:rPr lang="en-US" dirty="0"/>
              <a:t>, taught us how to program the Texas T57 calculator. She had worked as a temporary researcher at the National Research Center when she was young. She was a math teacher at a high school, but she was a pioneer. While the calculator was doing calculations, the teacher would respectfully address the calculator and say, "Think about it."</a:t>
            </a:r>
          </a:p>
          <a:p>
            <a:r>
              <a:rPr lang="en-US" dirty="0"/>
              <a:t>Math was easy for me, but Greek translations, on the other hand, were becoming increasingly difficult.</a:t>
            </a:r>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4</a:t>
            </a:fld>
            <a:endParaRPr lang="nb-NO"/>
          </a:p>
        </p:txBody>
      </p:sp>
    </p:spTree>
    <p:extLst>
      <p:ext uri="{BB962C8B-B14F-4D97-AF65-F5344CB8AC3E}">
        <p14:creationId xmlns:p14="http://schemas.microsoft.com/office/powerpoint/2010/main" val="325192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0" dirty="0" err="1"/>
              <a:t>It</a:t>
            </a:r>
            <a:r>
              <a:rPr lang="it-IT" b="0" dirty="0"/>
              <a:t> </a:t>
            </a:r>
            <a:r>
              <a:rPr lang="it-IT" b="0" dirty="0" err="1"/>
              <a:t>is</a:t>
            </a:r>
            <a:r>
              <a:rPr lang="it-IT" b="0" dirty="0"/>
              <a:t> the decade in </a:t>
            </a:r>
            <a:r>
              <a:rPr lang="it-IT" b="0" dirty="0" err="1"/>
              <a:t>which</a:t>
            </a:r>
            <a:r>
              <a:rPr lang="it-IT" b="0" dirty="0"/>
              <a:t> I made the </a:t>
            </a:r>
            <a:r>
              <a:rPr lang="it-IT" b="0" dirty="0" err="1"/>
              <a:t>most</a:t>
            </a:r>
            <a:r>
              <a:rPr lang="it-IT" b="0" dirty="0"/>
              <a:t> </a:t>
            </a:r>
            <a:r>
              <a:rPr lang="it-IT" b="0" dirty="0" err="1"/>
              <a:t>important</a:t>
            </a:r>
            <a:r>
              <a:rPr lang="it-IT" b="0" dirty="0"/>
              <a:t> </a:t>
            </a:r>
            <a:r>
              <a:rPr lang="it-IT" b="0" dirty="0" err="1"/>
              <a:t>choices</a:t>
            </a:r>
            <a:r>
              <a:rPr lang="it-IT" b="0" dirty="0"/>
              <a:t>: Computer science, </a:t>
            </a:r>
            <a:r>
              <a:rPr lang="it-IT" b="0" dirty="0" err="1"/>
              <a:t>then</a:t>
            </a:r>
            <a:r>
              <a:rPr lang="it-IT" b="0" dirty="0"/>
              <a:t> software engineering and </a:t>
            </a:r>
            <a:r>
              <a:rPr lang="it-IT" b="0" dirty="0" err="1"/>
              <a:t>Norway</a:t>
            </a:r>
            <a:r>
              <a:rPr lang="it-IT" b="0" dirty="0"/>
              <a:t>. </a:t>
            </a:r>
            <a:endParaRPr lang="nb-NO" b="0" dirty="0"/>
          </a:p>
        </p:txBody>
      </p:sp>
      <p:sp>
        <p:nvSpPr>
          <p:cNvPr id="4" name="Slide Number Placeholder 3"/>
          <p:cNvSpPr>
            <a:spLocks noGrp="1"/>
          </p:cNvSpPr>
          <p:nvPr>
            <p:ph type="sldNum" sz="quarter" idx="5"/>
          </p:nvPr>
        </p:nvSpPr>
        <p:spPr/>
        <p:txBody>
          <a:bodyPr/>
          <a:lstStyle/>
          <a:p>
            <a:fld id="{BB1AC069-8A57-4D78-B7D3-350F7036A0D0}" type="slidenum">
              <a:rPr lang="nb-NO" smtClean="0"/>
              <a:t>5</a:t>
            </a:fld>
            <a:endParaRPr lang="nb-NO"/>
          </a:p>
        </p:txBody>
      </p:sp>
    </p:spTree>
    <p:extLst>
      <p:ext uri="{BB962C8B-B14F-4D97-AF65-F5344CB8AC3E}">
        <p14:creationId xmlns:p14="http://schemas.microsoft.com/office/powerpoint/2010/main" val="4039210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I </a:t>
            </a:r>
            <a:r>
              <a:rPr lang="it-IT" dirty="0" err="1"/>
              <a:t>came</a:t>
            </a:r>
            <a:r>
              <a:rPr lang="it-IT" dirty="0"/>
              <a:t> back to </a:t>
            </a:r>
            <a:r>
              <a:rPr lang="it-IT" dirty="0" err="1"/>
              <a:t>Italy</a:t>
            </a:r>
            <a:r>
              <a:rPr lang="it-IT" dirty="0"/>
              <a:t> and I </a:t>
            </a:r>
            <a:r>
              <a:rPr lang="it-IT" dirty="0" err="1"/>
              <a:t>lived</a:t>
            </a:r>
            <a:r>
              <a:rPr lang="it-IT" dirty="0"/>
              <a:t> 5 </a:t>
            </a:r>
            <a:r>
              <a:rPr lang="it-IT" dirty="0" err="1"/>
              <a:t>years</a:t>
            </a:r>
            <a:r>
              <a:rPr lang="it-IT" dirty="0"/>
              <a:t> in Torino. I </a:t>
            </a:r>
            <a:r>
              <a:rPr lang="it-IT" dirty="0" err="1"/>
              <a:t>published</a:t>
            </a:r>
            <a:r>
              <a:rPr lang="it-IT" dirty="0"/>
              <a:t> </a:t>
            </a:r>
            <a:r>
              <a:rPr lang="it-IT" dirty="0" err="1"/>
              <a:t>my</a:t>
            </a:r>
            <a:r>
              <a:rPr lang="it-IT" dirty="0"/>
              <a:t> first journal paper with </a:t>
            </a:r>
            <a:r>
              <a:rPr lang="it-IT" dirty="0" err="1"/>
              <a:t>my</a:t>
            </a:r>
            <a:r>
              <a:rPr lang="it-IT" dirty="0"/>
              <a:t> </a:t>
            </a:r>
            <a:r>
              <a:rPr lang="it-IT" dirty="0" err="1"/>
              <a:t>Norwegian</a:t>
            </a:r>
            <a:r>
              <a:rPr lang="it-IT" dirty="0"/>
              <a:t> professor Reidar </a:t>
            </a:r>
            <a:r>
              <a:rPr lang="it-IT" dirty="0" err="1"/>
              <a:t>Conradi</a:t>
            </a:r>
            <a:r>
              <a:rPr lang="it-IT" dirty="0"/>
              <a:t>. </a:t>
            </a:r>
          </a:p>
        </p:txBody>
      </p:sp>
      <p:sp>
        <p:nvSpPr>
          <p:cNvPr id="4" name="Slide Number Placeholder 3"/>
          <p:cNvSpPr>
            <a:spLocks noGrp="1"/>
          </p:cNvSpPr>
          <p:nvPr>
            <p:ph type="sldNum" sz="quarter" idx="5"/>
          </p:nvPr>
        </p:nvSpPr>
        <p:spPr/>
        <p:txBody>
          <a:bodyPr/>
          <a:lstStyle/>
          <a:p>
            <a:fld id="{BB1AC069-8A57-4D78-B7D3-350F7036A0D0}" type="slidenum">
              <a:rPr lang="nb-NO" smtClean="0"/>
              <a:t>6</a:t>
            </a:fld>
            <a:endParaRPr lang="nb-NO"/>
          </a:p>
        </p:txBody>
      </p:sp>
    </p:spTree>
    <p:extLst>
      <p:ext uri="{BB962C8B-B14F-4D97-AF65-F5344CB8AC3E}">
        <p14:creationId xmlns:p14="http://schemas.microsoft.com/office/powerpoint/2010/main" val="3854195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In 2000 I </a:t>
            </a:r>
            <a:r>
              <a:rPr lang="nb-NO" sz="1200" kern="1200" dirty="0" err="1">
                <a:solidFill>
                  <a:schemeClr val="tx1"/>
                </a:solidFill>
                <a:effectLst/>
                <a:latin typeface="+mn-lt"/>
                <a:ea typeface="+mn-ea"/>
                <a:cs typeface="+mn-cs"/>
              </a:rPr>
              <a:t>had</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two</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children</a:t>
            </a:r>
            <a:r>
              <a:rPr lang="nb-NO" sz="1200" kern="1200" dirty="0">
                <a:solidFill>
                  <a:schemeClr val="tx1"/>
                </a:solidFill>
                <a:effectLst/>
                <a:latin typeface="+mn-lt"/>
                <a:ea typeface="+mn-ea"/>
                <a:cs typeface="+mn-cs"/>
              </a:rPr>
              <a:t> under 2 </a:t>
            </a:r>
            <a:r>
              <a:rPr lang="nb-NO" sz="1200" kern="1200" dirty="0" err="1">
                <a:solidFill>
                  <a:schemeClr val="tx1"/>
                </a:solidFill>
                <a:effectLst/>
                <a:latin typeface="+mn-lt"/>
                <a:ea typeface="+mn-ea"/>
                <a:cs typeface="+mn-cs"/>
              </a:rPr>
              <a:t>years</a:t>
            </a:r>
            <a:r>
              <a:rPr lang="nb-NO" sz="1200" kern="1200" dirty="0">
                <a:solidFill>
                  <a:schemeClr val="tx1"/>
                </a:solidFill>
                <a:effectLst/>
                <a:latin typeface="+mn-lt"/>
                <a:ea typeface="+mn-ea"/>
                <a:cs typeface="+mn-cs"/>
              </a:rPr>
              <a:t>, I </a:t>
            </a:r>
            <a:r>
              <a:rPr lang="nb-NO" sz="1200" kern="1200" dirty="0" err="1">
                <a:solidFill>
                  <a:schemeClr val="tx1"/>
                </a:solidFill>
                <a:effectLst/>
                <a:latin typeface="+mn-lt"/>
                <a:ea typeface="+mn-ea"/>
                <a:cs typeface="+mn-cs"/>
              </a:rPr>
              <a:t>wrote</a:t>
            </a:r>
            <a:r>
              <a:rPr lang="nb-NO" sz="1200" kern="1200" dirty="0">
                <a:solidFill>
                  <a:schemeClr val="tx1"/>
                </a:solidFill>
                <a:effectLst/>
                <a:latin typeface="+mn-lt"/>
                <a:ea typeface="+mn-ea"/>
                <a:cs typeface="+mn-cs"/>
              </a:rPr>
              <a:t> my book Kjærlighet og Computer and I </a:t>
            </a:r>
            <a:r>
              <a:rPr lang="nb-NO" sz="1200" kern="1200" dirty="0" err="1">
                <a:solidFill>
                  <a:schemeClr val="tx1"/>
                </a:solidFill>
                <a:effectLst/>
                <a:latin typeface="+mn-lt"/>
                <a:ea typeface="+mn-ea"/>
                <a:cs typeface="+mn-cs"/>
              </a:rPr>
              <a:t>discovered</a:t>
            </a:r>
            <a:r>
              <a:rPr lang="nb-NO" sz="1200" kern="1200" dirty="0">
                <a:solidFill>
                  <a:schemeClr val="tx1"/>
                </a:solidFill>
                <a:effectLst/>
                <a:latin typeface="+mn-lt"/>
                <a:ea typeface="+mn-ea"/>
                <a:cs typeface="+mn-cs"/>
              </a:rPr>
              <a:t> the </a:t>
            </a:r>
            <a:r>
              <a:rPr lang="nb-NO" sz="1200" kern="1200" dirty="0" err="1">
                <a:solidFill>
                  <a:schemeClr val="tx1"/>
                </a:solidFill>
                <a:effectLst/>
                <a:latin typeface="+mn-lt"/>
                <a:ea typeface="+mn-ea"/>
                <a:cs typeface="+mn-cs"/>
              </a:rPr>
              <a:t>world</a:t>
            </a:r>
            <a:r>
              <a:rPr lang="nb-NO" sz="1200" kern="1200" dirty="0">
                <a:solidFill>
                  <a:schemeClr val="tx1"/>
                </a:solidFill>
                <a:effectLst/>
                <a:latin typeface="+mn-lt"/>
                <a:ea typeface="+mn-ea"/>
                <a:cs typeface="+mn-cs"/>
              </a:rPr>
              <a:t> of </a:t>
            </a:r>
            <a:r>
              <a:rPr lang="nb-NO" sz="1200" kern="1200" dirty="0" err="1">
                <a:solidFill>
                  <a:schemeClr val="tx1"/>
                </a:solidFill>
                <a:effectLst/>
                <a:latin typeface="+mn-lt"/>
                <a:ea typeface="+mn-ea"/>
                <a:cs typeface="+mn-cs"/>
              </a:rPr>
              <a:t>interdisciplinarity</a:t>
            </a:r>
            <a:r>
              <a:rPr lang="nb-NO"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7</a:t>
            </a:fld>
            <a:endParaRPr lang="nb-NO"/>
          </a:p>
        </p:txBody>
      </p:sp>
    </p:spTree>
    <p:extLst>
      <p:ext uri="{BB962C8B-B14F-4D97-AF65-F5344CB8AC3E}">
        <p14:creationId xmlns:p14="http://schemas.microsoft.com/office/powerpoint/2010/main" val="3945855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I </a:t>
            </a:r>
            <a:r>
              <a:rPr lang="nb-NO" sz="1200" kern="1200" dirty="0" err="1">
                <a:solidFill>
                  <a:schemeClr val="tx1"/>
                </a:solidFill>
                <a:effectLst/>
                <a:latin typeface="+mn-lt"/>
                <a:ea typeface="+mn-ea"/>
                <a:cs typeface="+mn-cs"/>
              </a:rPr>
              <a:t>became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department</a:t>
            </a:r>
            <a:r>
              <a:rPr lang="nb-NO" sz="1200" kern="1200" dirty="0">
                <a:solidFill>
                  <a:schemeClr val="tx1"/>
                </a:solidFill>
                <a:effectLst/>
                <a:latin typeface="+mn-lt"/>
                <a:ea typeface="+mn-ea"/>
                <a:cs typeface="+mn-cs"/>
              </a:rPr>
              <a:t> head. </a:t>
            </a:r>
            <a:r>
              <a:rPr lang="nb-NO" sz="1200" kern="1200" dirty="0" err="1">
                <a:solidFill>
                  <a:schemeClr val="tx1"/>
                </a:solidFill>
                <a:effectLst/>
                <a:latin typeface="+mn-lt"/>
                <a:ea typeface="+mn-ea"/>
                <a:cs typeface="+mn-cs"/>
              </a:rPr>
              <a:t>Together</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with</a:t>
            </a:r>
            <a:r>
              <a:rPr lang="nb-NO" sz="1200" kern="1200" dirty="0">
                <a:solidFill>
                  <a:schemeClr val="tx1"/>
                </a:solidFill>
                <a:effectLst/>
                <a:latin typeface="+mn-lt"/>
                <a:ea typeface="+mn-ea"/>
                <a:cs typeface="+mn-cs"/>
              </a:rPr>
              <a:t> Telenor </a:t>
            </a:r>
            <a:r>
              <a:rPr lang="nb-NO" sz="1200" kern="1200" dirty="0" err="1">
                <a:solidFill>
                  <a:schemeClr val="tx1"/>
                </a:solidFill>
                <a:effectLst/>
                <a:latin typeface="+mn-lt"/>
                <a:ea typeface="+mn-ea"/>
                <a:cs typeface="+mn-cs"/>
              </a:rPr>
              <a:t>we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started</a:t>
            </a:r>
            <a:r>
              <a:rPr lang="nb-NO" sz="1200" kern="1200" dirty="0">
                <a:solidFill>
                  <a:schemeClr val="tx1"/>
                </a:solidFill>
                <a:effectLst/>
                <a:latin typeface="+mn-lt"/>
                <a:ea typeface="+mn-ea"/>
                <a:cs typeface="+mn-cs"/>
              </a:rPr>
              <a:t> the NTNU AI lab. In </a:t>
            </a:r>
            <a:r>
              <a:rPr lang="nb-NO" sz="1200" kern="1200" dirty="0" err="1">
                <a:solidFill>
                  <a:schemeClr val="tx1"/>
                </a:solidFill>
                <a:effectLst/>
                <a:latin typeface="+mn-lt"/>
                <a:ea typeface="+mn-ea"/>
                <a:cs typeface="+mn-cs"/>
              </a:rPr>
              <a:t>this</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pictures</a:t>
            </a:r>
            <a:r>
              <a:rPr lang="nb-NO" sz="1200" kern="1200" dirty="0">
                <a:solidFill>
                  <a:schemeClr val="tx1"/>
                </a:solidFill>
                <a:effectLst/>
                <a:latin typeface="+mn-lt"/>
                <a:ea typeface="+mn-ea"/>
                <a:cs typeface="+mn-cs"/>
              </a:rPr>
              <a:t> I am </a:t>
            </a:r>
            <a:r>
              <a:rPr lang="nb-NO" sz="1200" kern="1200" dirty="0" err="1">
                <a:solidFill>
                  <a:schemeClr val="tx1"/>
                </a:solidFill>
                <a:effectLst/>
                <a:latin typeface="+mn-lt"/>
                <a:ea typeface="+mn-ea"/>
                <a:cs typeface="+mn-cs"/>
              </a:rPr>
              <a:t>together</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with</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very</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important</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people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but</a:t>
            </a:r>
            <a:r>
              <a:rPr lang="nb-NO" sz="1200" kern="1200" dirty="0">
                <a:solidFill>
                  <a:schemeClr val="tx1"/>
                </a:solidFill>
                <a:effectLst/>
                <a:latin typeface="+mn-lt"/>
                <a:ea typeface="+mn-ea"/>
                <a:cs typeface="+mn-cs"/>
              </a:rPr>
              <a:t> I </a:t>
            </a:r>
            <a:r>
              <a:rPr lang="nb-NO" sz="1200" kern="1200" dirty="0" err="1">
                <a:solidFill>
                  <a:schemeClr val="tx1"/>
                </a:solidFill>
                <a:effectLst/>
                <a:latin typeface="+mn-lt"/>
                <a:ea typeface="+mn-ea"/>
                <a:cs typeface="+mn-cs"/>
              </a:rPr>
              <a:t>understood</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that</a:t>
            </a:r>
            <a:r>
              <a:rPr lang="nb-NO" sz="1200" kern="1200" dirty="0">
                <a:solidFill>
                  <a:schemeClr val="tx1"/>
                </a:solidFill>
                <a:effectLst/>
                <a:latin typeface="+mn-lt"/>
                <a:ea typeface="+mn-ea"/>
                <a:cs typeface="+mn-cs"/>
              </a:rPr>
              <a:t> I like to be </a:t>
            </a:r>
            <a:r>
              <a:rPr lang="nb-NO" sz="1200" kern="1200" dirty="0" err="1">
                <a:solidFill>
                  <a:schemeClr val="tx1"/>
                </a:solidFill>
                <a:effectLst/>
                <a:latin typeface="+mn-lt"/>
                <a:ea typeface="+mn-ea"/>
                <a:cs typeface="+mn-cs"/>
              </a:rPr>
              <a:t>with</a:t>
            </a:r>
            <a:r>
              <a:rPr lang="nb-NO" sz="1200" kern="1200" dirty="0">
                <a:solidFill>
                  <a:schemeClr val="tx1"/>
                </a:solidFill>
                <a:effectLst/>
                <a:latin typeface="+mn-lt"/>
                <a:ea typeface="+mn-ea"/>
                <a:cs typeface="+mn-cs"/>
              </a:rPr>
              <a:t> students. This </a:t>
            </a:r>
            <a:r>
              <a:rPr lang="nb-NO" sz="1200" kern="1200" dirty="0" err="1">
                <a:solidFill>
                  <a:schemeClr val="tx1"/>
                </a:solidFill>
                <a:effectLst/>
                <a:latin typeface="+mn-lt"/>
                <a:ea typeface="+mn-ea"/>
                <a:cs typeface="+mn-cs"/>
              </a:rPr>
              <a:t>paper</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tells</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about</a:t>
            </a:r>
            <a:r>
              <a:rPr lang="nb-NO" sz="1200" kern="1200" dirty="0">
                <a:solidFill>
                  <a:schemeClr val="tx1"/>
                </a:solidFill>
                <a:effectLst/>
                <a:latin typeface="+mn-lt"/>
                <a:ea typeface="+mn-ea"/>
                <a:cs typeface="+mn-cs"/>
              </a:rPr>
              <a:t> my </a:t>
            </a:r>
            <a:r>
              <a:rPr lang="nb-NO" sz="1200" kern="1200" dirty="0" err="1">
                <a:solidFill>
                  <a:schemeClr val="tx1"/>
                </a:solidFill>
                <a:effectLst/>
                <a:latin typeface="+mn-lt"/>
                <a:ea typeface="+mn-ea"/>
                <a:cs typeface="+mn-cs"/>
              </a:rPr>
              <a:t>struggles</a:t>
            </a:r>
            <a:r>
              <a:rPr lang="nb-NO" sz="1200" kern="1200" dirty="0">
                <a:solidFill>
                  <a:schemeClr val="tx1"/>
                </a:solidFill>
                <a:effectLst/>
                <a:latin typeface="+mn-lt"/>
                <a:ea typeface="+mn-ea"/>
                <a:cs typeface="+mn-cs"/>
              </a:rPr>
              <a:t> on </a:t>
            </a:r>
            <a:r>
              <a:rPr lang="nb-NO" sz="1200" kern="1200" dirty="0" err="1">
                <a:solidFill>
                  <a:schemeClr val="tx1"/>
                </a:solidFill>
                <a:effectLst/>
                <a:latin typeface="+mn-lt"/>
                <a:ea typeface="+mn-ea"/>
                <a:cs typeface="+mn-cs"/>
              </a:rPr>
              <a:t>how</a:t>
            </a:r>
            <a:r>
              <a:rPr lang="nb-NO" sz="1200" kern="1200" dirty="0">
                <a:solidFill>
                  <a:schemeClr val="tx1"/>
                </a:solidFill>
                <a:effectLst/>
                <a:latin typeface="+mn-lt"/>
                <a:ea typeface="+mn-ea"/>
                <a:cs typeface="+mn-cs"/>
              </a:rPr>
              <a:t> to </a:t>
            </a:r>
            <a:r>
              <a:rPr lang="nb-NO" sz="1200" kern="1200" dirty="0" err="1">
                <a:solidFill>
                  <a:schemeClr val="tx1"/>
                </a:solidFill>
                <a:effectLst/>
                <a:latin typeface="+mn-lt"/>
                <a:ea typeface="+mn-ea"/>
                <a:cs typeface="+mn-cs"/>
              </a:rPr>
              <a:t>combine</a:t>
            </a:r>
            <a:r>
              <a:rPr lang="nb-NO" sz="1200" kern="1200" dirty="0">
                <a:solidFill>
                  <a:schemeClr val="tx1"/>
                </a:solidFill>
                <a:effectLst/>
                <a:latin typeface="+mn-lt"/>
                <a:ea typeface="+mn-ea"/>
                <a:cs typeface="+mn-cs"/>
              </a:rPr>
              <a:t> research and </a:t>
            </a:r>
            <a:r>
              <a:rPr lang="nb-NO" sz="1200" kern="1200" dirty="0" err="1">
                <a:solidFill>
                  <a:schemeClr val="tx1"/>
                </a:solidFill>
                <a:effectLst/>
                <a:latin typeface="+mn-lt"/>
                <a:ea typeface="+mn-ea"/>
                <a:cs typeface="+mn-cs"/>
              </a:rPr>
              <a:t>education</a:t>
            </a:r>
            <a:r>
              <a:rPr lang="nb-NO" sz="1200" kern="1200" dirty="0">
                <a:solidFill>
                  <a:schemeClr val="tx1"/>
                </a:solidFill>
                <a:effectLst/>
                <a:latin typeface="+mn-lt"/>
                <a:ea typeface="+mn-ea"/>
                <a:cs typeface="+mn-cs"/>
              </a:rPr>
              <a:t>. </a:t>
            </a:r>
          </a:p>
          <a:p>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8</a:t>
            </a:fld>
            <a:endParaRPr lang="nb-NO"/>
          </a:p>
        </p:txBody>
      </p:sp>
    </p:spTree>
    <p:extLst>
      <p:ext uri="{BB962C8B-B14F-4D97-AF65-F5344CB8AC3E}">
        <p14:creationId xmlns:p14="http://schemas.microsoft.com/office/powerpoint/2010/main" val="48913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60 </a:t>
            </a:r>
            <a:r>
              <a:rPr lang="nb-NO" dirty="0" err="1"/>
              <a:t>years</a:t>
            </a:r>
            <a:r>
              <a:rPr lang="nb-NO" dirty="0"/>
              <a:t> have </a:t>
            </a:r>
            <a:r>
              <a:rPr lang="nb-NO" dirty="0" err="1"/>
              <a:t>passed</a:t>
            </a:r>
            <a:r>
              <a:rPr lang="nb-NO" dirty="0"/>
              <a:t> </a:t>
            </a:r>
            <a:r>
              <a:rPr lang="nb-NO" dirty="0" err="1"/>
              <a:t>since</a:t>
            </a:r>
            <a:r>
              <a:rPr lang="nb-NO" dirty="0"/>
              <a:t> the first program in computer science </a:t>
            </a:r>
            <a:r>
              <a:rPr lang="nb-NO" dirty="0" err="1"/>
              <a:t>was</a:t>
            </a:r>
            <a:r>
              <a:rPr lang="nb-NO" dirty="0"/>
              <a:t> </a:t>
            </a:r>
            <a:r>
              <a:rPr lang="nb-NO" dirty="0" err="1"/>
              <a:t>started</a:t>
            </a:r>
            <a:r>
              <a:rPr lang="nb-NO" dirty="0"/>
              <a:t> in Pisa </a:t>
            </a:r>
          </a:p>
        </p:txBody>
      </p:sp>
      <p:sp>
        <p:nvSpPr>
          <p:cNvPr id="4" name="Slide Number Placeholder 3"/>
          <p:cNvSpPr>
            <a:spLocks noGrp="1"/>
          </p:cNvSpPr>
          <p:nvPr>
            <p:ph type="sldNum" sz="quarter" idx="5"/>
          </p:nvPr>
        </p:nvSpPr>
        <p:spPr/>
        <p:txBody>
          <a:bodyPr/>
          <a:lstStyle/>
          <a:p>
            <a:fld id="{BB1AC069-8A57-4D78-B7D3-350F7036A0D0}" type="slidenum">
              <a:rPr lang="nb-NO" smtClean="0"/>
              <a:t>9</a:t>
            </a:fld>
            <a:endParaRPr lang="nb-NO"/>
          </a:p>
        </p:txBody>
      </p:sp>
    </p:spTree>
    <p:extLst>
      <p:ext uri="{BB962C8B-B14F-4D97-AF65-F5344CB8AC3E}">
        <p14:creationId xmlns:p14="http://schemas.microsoft.com/office/powerpoint/2010/main" val="3133427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CS </a:t>
            </a:r>
            <a:r>
              <a:rPr lang="nb-NO" dirty="0" err="1"/>
              <a:t>started</a:t>
            </a:r>
            <a:r>
              <a:rPr lang="nb-NO" dirty="0"/>
              <a:t> in </a:t>
            </a:r>
            <a:r>
              <a:rPr lang="nb-NO" dirty="0" err="1"/>
              <a:t>early</a:t>
            </a:r>
            <a:r>
              <a:rPr lang="nb-NO" dirty="0"/>
              <a:t> 60’s. the </a:t>
            </a:r>
            <a:r>
              <a:rPr lang="nb-NO" dirty="0" err="1"/>
              <a:t>subfields</a:t>
            </a:r>
            <a:r>
              <a:rPr lang="nb-NO" dirty="0"/>
              <a:t> </a:t>
            </a:r>
            <a:r>
              <a:rPr lang="nb-NO" dirty="0" err="1"/>
              <a:t>are</a:t>
            </a:r>
            <a:r>
              <a:rPr lang="nb-NO" dirty="0"/>
              <a:t> </a:t>
            </a:r>
            <a:r>
              <a:rPr lang="nb-NO" dirty="0" err="1"/>
              <a:t>inter-related</a:t>
            </a:r>
            <a:r>
              <a:rPr lang="nb-NO" dirty="0"/>
              <a:t> and </a:t>
            </a:r>
            <a:r>
              <a:rPr lang="nb-NO" dirty="0" err="1"/>
              <a:t>discoveries</a:t>
            </a:r>
            <a:r>
              <a:rPr lang="nb-NO" dirty="0"/>
              <a:t> and </a:t>
            </a:r>
            <a:r>
              <a:rPr lang="nb-NO" dirty="0" err="1"/>
              <a:t>innovations</a:t>
            </a:r>
            <a:r>
              <a:rPr lang="nb-NO" dirty="0"/>
              <a:t> in one </a:t>
            </a:r>
            <a:r>
              <a:rPr lang="nb-NO" dirty="0" err="1"/>
              <a:t>field</a:t>
            </a:r>
            <a:r>
              <a:rPr lang="nb-NO" dirty="0"/>
              <a:t> </a:t>
            </a:r>
            <a:r>
              <a:rPr lang="nb-NO" dirty="0" err="1"/>
              <a:t>can</a:t>
            </a:r>
            <a:r>
              <a:rPr lang="nb-NO" dirty="0"/>
              <a:t> bring </a:t>
            </a:r>
            <a:r>
              <a:rPr lang="nb-NO" dirty="0" err="1"/>
              <a:t>challenges</a:t>
            </a:r>
            <a:r>
              <a:rPr lang="nb-NO" dirty="0"/>
              <a:t>, </a:t>
            </a:r>
            <a:r>
              <a:rPr lang="nb-NO" dirty="0" err="1"/>
              <a:t>discoveries</a:t>
            </a:r>
            <a:r>
              <a:rPr lang="nb-NO" dirty="0"/>
              <a:t> and </a:t>
            </a:r>
            <a:r>
              <a:rPr lang="nb-NO" dirty="0" err="1"/>
              <a:t>innovations</a:t>
            </a:r>
            <a:r>
              <a:rPr lang="nb-NO" dirty="0"/>
              <a:t>  in </a:t>
            </a:r>
            <a:r>
              <a:rPr lang="nb-NO" dirty="0" err="1"/>
              <a:t>other</a:t>
            </a:r>
            <a:r>
              <a:rPr lang="nb-NO" dirty="0"/>
              <a:t> </a:t>
            </a:r>
            <a:r>
              <a:rPr lang="nb-NO" dirty="0" err="1"/>
              <a:t>field</a:t>
            </a:r>
            <a:r>
              <a:rPr lang="nb-NO" dirty="0"/>
              <a:t>. My </a:t>
            </a:r>
            <a:r>
              <a:rPr lang="nb-NO" dirty="0" err="1"/>
              <a:t>own</a:t>
            </a:r>
            <a:r>
              <a:rPr lang="nb-NO" dirty="0"/>
              <a:t> </a:t>
            </a:r>
            <a:r>
              <a:rPr lang="nb-NO" dirty="0" err="1"/>
              <a:t>field</a:t>
            </a:r>
            <a:r>
              <a:rPr lang="nb-NO" dirty="0"/>
              <a:t> software </a:t>
            </a:r>
            <a:r>
              <a:rPr lang="nb-NO" dirty="0" err="1"/>
              <a:t>engineering</a:t>
            </a:r>
            <a:r>
              <a:rPr lang="nb-NO" dirty="0"/>
              <a:t> is </a:t>
            </a:r>
            <a:r>
              <a:rPr lang="nb-NO" dirty="0" err="1"/>
              <a:t>very</a:t>
            </a:r>
            <a:r>
              <a:rPr lang="nb-NO" dirty="0"/>
              <a:t> </a:t>
            </a:r>
            <a:r>
              <a:rPr lang="nb-NO" dirty="0" err="1"/>
              <a:t>inter</a:t>
            </a:r>
            <a:r>
              <a:rPr lang="nb-NO" dirty="0"/>
              <a:t> </a:t>
            </a:r>
            <a:r>
              <a:rPr lang="nb-NO" dirty="0" err="1"/>
              <a:t>related</a:t>
            </a:r>
            <a:r>
              <a:rPr lang="nb-NO" dirty="0"/>
              <a:t> </a:t>
            </a:r>
            <a:r>
              <a:rPr lang="nb-NO" dirty="0" err="1"/>
              <a:t>with</a:t>
            </a:r>
            <a:r>
              <a:rPr lang="nb-NO" dirty="0"/>
              <a:t> AI as </a:t>
            </a:r>
            <a:r>
              <a:rPr lang="nb-NO" dirty="0" err="1"/>
              <a:t>we</a:t>
            </a:r>
            <a:r>
              <a:rPr lang="nb-NO" dirty="0"/>
              <a:t> </a:t>
            </a:r>
            <a:r>
              <a:rPr lang="nb-NO" dirty="0" err="1"/>
              <a:t>use</a:t>
            </a:r>
            <a:r>
              <a:rPr lang="nb-NO" dirty="0"/>
              <a:t> AI </a:t>
            </a:r>
            <a:r>
              <a:rPr lang="nb-NO" dirty="0" err="1"/>
              <a:t>tools</a:t>
            </a:r>
            <a:r>
              <a:rPr lang="nb-NO" dirty="0"/>
              <a:t> to </a:t>
            </a:r>
            <a:r>
              <a:rPr lang="nb-NO" dirty="0" err="1"/>
              <a:t>develop</a:t>
            </a:r>
            <a:r>
              <a:rPr lang="nb-NO" dirty="0"/>
              <a:t> software AND </a:t>
            </a:r>
            <a:r>
              <a:rPr lang="nb-NO" dirty="0" err="1"/>
              <a:t>we</a:t>
            </a:r>
            <a:r>
              <a:rPr lang="nb-NO" dirty="0"/>
              <a:t> </a:t>
            </a:r>
            <a:r>
              <a:rPr lang="nb-NO" dirty="0" err="1"/>
              <a:t>use</a:t>
            </a:r>
            <a:r>
              <a:rPr lang="nb-NO" dirty="0"/>
              <a:t> software </a:t>
            </a:r>
            <a:r>
              <a:rPr lang="nb-NO" dirty="0" err="1"/>
              <a:t>engineering</a:t>
            </a:r>
            <a:r>
              <a:rPr lang="nb-NO" dirty="0"/>
              <a:t> </a:t>
            </a:r>
            <a:r>
              <a:rPr lang="nb-NO" dirty="0" err="1"/>
              <a:t>techniques</a:t>
            </a:r>
            <a:r>
              <a:rPr lang="nb-NO" dirty="0"/>
              <a:t> and </a:t>
            </a:r>
            <a:r>
              <a:rPr lang="nb-NO" dirty="0" err="1"/>
              <a:t>processes</a:t>
            </a:r>
            <a:r>
              <a:rPr lang="nb-NO" dirty="0"/>
              <a:t> to </a:t>
            </a:r>
            <a:r>
              <a:rPr lang="nb-NO" dirty="0" err="1"/>
              <a:t>develop</a:t>
            </a:r>
            <a:r>
              <a:rPr lang="nb-NO" dirty="0"/>
              <a:t> AI systems. </a:t>
            </a:r>
          </a:p>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11</a:t>
            </a:fld>
            <a:endParaRPr lang="nb-NO"/>
          </a:p>
        </p:txBody>
      </p:sp>
    </p:spTree>
    <p:extLst>
      <p:ext uri="{BB962C8B-B14F-4D97-AF65-F5344CB8AC3E}">
        <p14:creationId xmlns:p14="http://schemas.microsoft.com/office/powerpoint/2010/main" val="3901397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https://medium.com/@rana.adnanali/top-10-mobile-apps-that-make-life-easier-for-people-with-disabilities-681a5fedf3ef</a:t>
            </a:r>
          </a:p>
          <a:p>
            <a:endParaRPr lang="nb-NO" dirty="0"/>
          </a:p>
          <a:p>
            <a:r>
              <a:rPr lang="en-US" sz="1200" b="1" i="0" kern="1200" dirty="0">
                <a:solidFill>
                  <a:schemeClr val="tx1"/>
                </a:solidFill>
                <a:effectLst/>
                <a:latin typeface="+mn-lt"/>
                <a:ea typeface="+mn-ea"/>
                <a:cs typeface="+mn-cs"/>
              </a:rPr>
              <a:t>1. Be My Eyes</a:t>
            </a:r>
          </a:p>
          <a:p>
            <a:r>
              <a:rPr lang="en-US" sz="1200" b="0" i="0" kern="1200" dirty="0">
                <a:solidFill>
                  <a:schemeClr val="tx1"/>
                </a:solidFill>
                <a:effectLst/>
                <a:latin typeface="+mn-lt"/>
                <a:ea typeface="+mn-ea"/>
                <a:cs typeface="+mn-cs"/>
              </a:rPr>
              <a:t>Connecting visually impaired users with volunteers through video calls, this app provides real-time assistance for tasks that require sight, such as identifying objects or reading labels.</a:t>
            </a:r>
          </a:p>
          <a:p>
            <a:r>
              <a:rPr lang="en-US" sz="1200" b="1" i="0" kern="1200" dirty="0">
                <a:solidFill>
                  <a:schemeClr val="tx1"/>
                </a:solidFill>
                <a:effectLst/>
                <a:latin typeface="+mn-lt"/>
                <a:ea typeface="+mn-ea"/>
                <a:cs typeface="+mn-cs"/>
              </a:rPr>
              <a:t>2. </a:t>
            </a:r>
            <a:r>
              <a:rPr lang="en-US" sz="1200" b="1" i="0" kern="1200" dirty="0" err="1">
                <a:solidFill>
                  <a:schemeClr val="tx1"/>
                </a:solidFill>
                <a:effectLst/>
                <a:latin typeface="+mn-lt"/>
                <a:ea typeface="+mn-ea"/>
                <a:cs typeface="+mn-cs"/>
              </a:rPr>
              <a:t>VoiceOver</a:t>
            </a:r>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Apple’s built-in screen reader enhances device accessibility for blind and visually impaired users by narrating what’s on the screen, enabling independent device usage.</a:t>
            </a:r>
          </a:p>
          <a:p>
            <a:r>
              <a:rPr lang="en-US" sz="1200" b="1" i="0" kern="1200" dirty="0">
                <a:solidFill>
                  <a:schemeClr val="tx1"/>
                </a:solidFill>
                <a:effectLst/>
                <a:latin typeface="+mn-lt"/>
                <a:ea typeface="+mn-ea"/>
                <a:cs typeface="+mn-cs"/>
              </a:rPr>
              <a:t>3. </a:t>
            </a:r>
            <a:r>
              <a:rPr lang="en-US" sz="1200" b="1" i="0" kern="1200" dirty="0" err="1">
                <a:solidFill>
                  <a:schemeClr val="tx1"/>
                </a:solidFill>
                <a:effectLst/>
                <a:latin typeface="+mn-lt"/>
                <a:ea typeface="+mn-ea"/>
                <a:cs typeface="+mn-cs"/>
              </a:rPr>
              <a:t>Wheelmap</a:t>
            </a:r>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Promoting inclusivity, this app crowd-sources information about wheelchair-accessible places, allowing users to navigate urban environments confidently.</a:t>
            </a:r>
          </a:p>
          <a:p>
            <a:r>
              <a:rPr lang="en-US" sz="1200" b="1" i="0" kern="1200" dirty="0">
                <a:solidFill>
                  <a:schemeClr val="tx1"/>
                </a:solidFill>
                <a:effectLst/>
                <a:latin typeface="+mn-lt"/>
                <a:ea typeface="+mn-ea"/>
                <a:cs typeface="+mn-cs"/>
              </a:rPr>
              <a:t>4. </a:t>
            </a:r>
            <a:r>
              <a:rPr lang="en-US" sz="1200" b="1" i="0" kern="1200" dirty="0" err="1">
                <a:solidFill>
                  <a:schemeClr val="tx1"/>
                </a:solidFill>
                <a:effectLst/>
                <a:latin typeface="+mn-lt"/>
                <a:ea typeface="+mn-ea"/>
                <a:cs typeface="+mn-cs"/>
              </a:rPr>
              <a:t>Avaz</a:t>
            </a:r>
            <a:r>
              <a:rPr lang="en-US" sz="1200" b="1" i="0" kern="1200" dirty="0">
                <a:solidFill>
                  <a:schemeClr val="tx1"/>
                </a:solidFill>
                <a:effectLst/>
                <a:latin typeface="+mn-lt"/>
                <a:ea typeface="+mn-ea"/>
                <a:cs typeface="+mn-cs"/>
              </a:rPr>
              <a:t> Pro</a:t>
            </a:r>
          </a:p>
          <a:p>
            <a:r>
              <a:rPr lang="en-US" sz="1200" b="0" i="0" kern="1200" dirty="0">
                <a:solidFill>
                  <a:schemeClr val="tx1"/>
                </a:solidFill>
                <a:effectLst/>
                <a:latin typeface="+mn-lt"/>
                <a:ea typeface="+mn-ea"/>
                <a:cs typeface="+mn-cs"/>
              </a:rPr>
              <a:t>Catering to non-verbal individuals, this communication app employs customizable picture-based communication to foster expression and connection.</a:t>
            </a:r>
          </a:p>
          <a:p>
            <a:r>
              <a:rPr lang="en-US" sz="1200" b="1" i="0" kern="1200" dirty="0">
                <a:solidFill>
                  <a:schemeClr val="tx1"/>
                </a:solidFill>
                <a:effectLst/>
                <a:latin typeface="+mn-lt"/>
                <a:ea typeface="+mn-ea"/>
                <a:cs typeface="+mn-cs"/>
              </a:rPr>
              <a:t>5. </a:t>
            </a:r>
            <a:r>
              <a:rPr lang="en-US" sz="1200" b="1" i="0" kern="1200" dirty="0" err="1">
                <a:solidFill>
                  <a:schemeClr val="tx1"/>
                </a:solidFill>
                <a:effectLst/>
                <a:latin typeface="+mn-lt"/>
                <a:ea typeface="+mn-ea"/>
                <a:cs typeface="+mn-cs"/>
              </a:rPr>
              <a:t>SoundAlert</a:t>
            </a:r>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Enhancing safety for users with hearing impairments, this app alerts them to important sounds in their environment, providing awareness and security.</a:t>
            </a:r>
          </a:p>
          <a:p>
            <a:r>
              <a:rPr lang="en-US" sz="1200" b="1" i="0" kern="1200" dirty="0">
                <a:solidFill>
                  <a:schemeClr val="tx1"/>
                </a:solidFill>
                <a:effectLst/>
                <a:latin typeface="+mn-lt"/>
                <a:ea typeface="+mn-ea"/>
                <a:cs typeface="+mn-cs"/>
              </a:rPr>
              <a:t>6. Aira</a:t>
            </a:r>
          </a:p>
          <a:p>
            <a:r>
              <a:rPr lang="en-US" sz="1200" b="0" i="0" kern="1200" dirty="0">
                <a:solidFill>
                  <a:schemeClr val="tx1"/>
                </a:solidFill>
                <a:effectLst/>
                <a:latin typeface="+mn-lt"/>
                <a:ea typeface="+mn-ea"/>
                <a:cs typeface="+mn-cs"/>
              </a:rPr>
              <a:t>By combining wearable technology and human agents, Aira assists blind and low-vision users with navigation, reading, and other daily tasks.</a:t>
            </a:r>
          </a:p>
          <a:p>
            <a:r>
              <a:rPr lang="en-US" sz="1200" b="1" i="0" kern="1200" dirty="0">
                <a:solidFill>
                  <a:schemeClr val="tx1"/>
                </a:solidFill>
                <a:effectLst/>
                <a:latin typeface="+mn-lt"/>
                <a:ea typeface="+mn-ea"/>
                <a:cs typeface="+mn-cs"/>
              </a:rPr>
              <a:t>7. Proloquo2Go</a:t>
            </a:r>
          </a:p>
          <a:p>
            <a:r>
              <a:rPr lang="en-US" sz="1200" b="0" i="0" kern="1200" dirty="0">
                <a:solidFill>
                  <a:schemeClr val="tx1"/>
                </a:solidFill>
                <a:effectLst/>
                <a:latin typeface="+mn-lt"/>
                <a:ea typeface="+mn-ea"/>
                <a:cs typeface="+mn-cs"/>
              </a:rPr>
              <a:t>This symbol-based communication app aids those with speech and language difficulties, enabling effective expression and communication.</a:t>
            </a:r>
          </a:p>
          <a:p>
            <a:r>
              <a:rPr lang="en-US" sz="1200" b="1" i="0" kern="1200" dirty="0">
                <a:solidFill>
                  <a:schemeClr val="tx1"/>
                </a:solidFill>
                <a:effectLst/>
                <a:latin typeface="+mn-lt"/>
                <a:ea typeface="+mn-ea"/>
                <a:cs typeface="+mn-cs"/>
              </a:rPr>
              <a:t>8. </a:t>
            </a:r>
            <a:r>
              <a:rPr lang="en-US" sz="1200" b="1" i="0" kern="1200" dirty="0" err="1">
                <a:solidFill>
                  <a:schemeClr val="tx1"/>
                </a:solidFill>
                <a:effectLst/>
                <a:latin typeface="+mn-lt"/>
                <a:ea typeface="+mn-ea"/>
                <a:cs typeface="+mn-cs"/>
              </a:rPr>
              <a:t>TapToTalk</a:t>
            </a:r>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Focusing on language development and communication for users with autism, this app employs picture-based communication to foster interaction and learning.</a:t>
            </a:r>
          </a:p>
          <a:p>
            <a:r>
              <a:rPr lang="en-US" sz="1200" b="1" i="0" kern="1200" dirty="0">
                <a:solidFill>
                  <a:schemeClr val="tx1"/>
                </a:solidFill>
                <a:effectLst/>
                <a:latin typeface="+mn-lt"/>
                <a:ea typeface="+mn-ea"/>
                <a:cs typeface="+mn-cs"/>
              </a:rPr>
              <a:t>9. </a:t>
            </a:r>
            <a:r>
              <a:rPr lang="en-US" sz="1200" b="1" i="0" kern="1200" dirty="0" err="1">
                <a:solidFill>
                  <a:schemeClr val="tx1"/>
                </a:solidFill>
                <a:effectLst/>
                <a:latin typeface="+mn-lt"/>
                <a:ea typeface="+mn-ea"/>
                <a:cs typeface="+mn-cs"/>
              </a:rPr>
              <a:t>Medisafe</a:t>
            </a:r>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Managing medication schedules is made easier with this app, particularly for users with cognitive impairments, promoting adherence and well-being.</a:t>
            </a:r>
          </a:p>
          <a:p>
            <a:r>
              <a:rPr lang="en-US" sz="1200" b="1" i="0" kern="1200" dirty="0">
                <a:solidFill>
                  <a:schemeClr val="tx1"/>
                </a:solidFill>
                <a:effectLst/>
                <a:latin typeface="+mn-lt"/>
                <a:ea typeface="+mn-ea"/>
                <a:cs typeface="+mn-cs"/>
              </a:rPr>
              <a:t>10. Dragon Anywhere</a:t>
            </a:r>
          </a:p>
          <a:p>
            <a:r>
              <a:rPr lang="en-US" sz="1200" b="0" i="0" kern="1200" dirty="0">
                <a:solidFill>
                  <a:schemeClr val="tx1"/>
                </a:solidFill>
                <a:effectLst/>
                <a:latin typeface="+mn-lt"/>
                <a:ea typeface="+mn-ea"/>
                <a:cs typeface="+mn-cs"/>
              </a:rPr>
              <a:t>Providing a hands-free control option for those with mobility impairments, this dictation app enables users to navigate mobile devices without physical input.</a:t>
            </a:r>
          </a:p>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12</a:t>
            </a:fld>
            <a:endParaRPr lang="nb-NO"/>
          </a:p>
        </p:txBody>
      </p:sp>
    </p:spTree>
    <p:extLst>
      <p:ext uri="{BB962C8B-B14F-4D97-AF65-F5344CB8AC3E}">
        <p14:creationId xmlns:p14="http://schemas.microsoft.com/office/powerpoint/2010/main" val="375565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https://www.unwomen.org/sites/default/files/2022-01/Intersectionality-resource-guide-and-toolkit-en.pdf </a:t>
            </a:r>
            <a:r>
              <a:rPr lang="nb-NO" dirty="0" err="1"/>
              <a:t>Intersectionality</a:t>
            </a:r>
            <a:r>
              <a:rPr lang="nb-NO" dirty="0"/>
              <a:t> Resource Guide and </a:t>
            </a:r>
            <a:r>
              <a:rPr lang="nb-NO" dirty="0" err="1"/>
              <a:t>Tool</a:t>
            </a:r>
            <a:r>
              <a:rPr lang="nb-NO" dirty="0"/>
              <a:t> Kit </a:t>
            </a:r>
          </a:p>
          <a:p>
            <a:endParaRPr lang="nb-NO" dirty="0"/>
          </a:p>
          <a:p>
            <a:r>
              <a:rPr lang="nb-NO" dirty="0"/>
              <a:t>https://youtu.be/akOe5-UsQ2o?si=GSxI73Yif1dw8y7c TEK talk 2 millions play 2016</a:t>
            </a:r>
          </a:p>
          <a:p>
            <a:endParaRPr lang="nb-NO" dirty="0"/>
          </a:p>
          <a:p>
            <a:r>
              <a:rPr lang="en-US" dirty="0"/>
              <a:t>Intersectionality is an analytical framework used to understand how different social identity categories, such as gender, race, class, sexuality, disability, and more, interact in complex ways and create unique experiences of discrimination or privilege for individuals.</a:t>
            </a:r>
          </a:p>
          <a:p>
            <a:r>
              <a:rPr lang="en-US" dirty="0"/>
              <a:t>The term was first introduced by American lawyer and academic </a:t>
            </a:r>
            <a:r>
              <a:rPr lang="en-US" dirty="0" err="1"/>
              <a:t>Kimberlé</a:t>
            </a:r>
            <a:r>
              <a:rPr lang="en-US" dirty="0"/>
              <a:t> Crenshaw in the late 1980s. She wanted to explain how black women experienced discrimination in a way that was different from both white women and black men, because they faced both gender and racial discrimination at the same time. Intersectionality therefore looks at how different forms of power and oppression overlap and influence each other.</a:t>
            </a:r>
          </a:p>
          <a:p>
            <a:r>
              <a:rPr lang="en-US" dirty="0"/>
              <a:t>For example, a black, disabled, lesbian woman may experience discrimination based on all of these identity aspects at the same time, giving her a different experience than someone who only experiences discrimination based on one of these identity categories.</a:t>
            </a:r>
          </a:p>
          <a:p>
            <a:r>
              <a:rPr lang="en-US" dirty="0"/>
              <a:t>Intersectionality is important for understanding that social problems and injustice cannot be solved by looking at each identity category in isolation. It requires a holistic approach that takes into account the different layers of identity and how they influence each </a:t>
            </a:r>
            <a:r>
              <a:rPr lang="en-US" dirty="0" err="1"/>
              <a:t>oth</a:t>
            </a:r>
            <a:endParaRPr lang="nb-NO" dirty="0"/>
          </a:p>
        </p:txBody>
      </p:sp>
      <p:sp>
        <p:nvSpPr>
          <p:cNvPr id="4" name="Plassholder for lysbildenummer 3"/>
          <p:cNvSpPr>
            <a:spLocks noGrp="1"/>
          </p:cNvSpPr>
          <p:nvPr>
            <p:ph type="sldNum" sz="quarter" idx="5"/>
          </p:nvPr>
        </p:nvSpPr>
        <p:spPr/>
        <p:txBody>
          <a:bodyPr/>
          <a:lstStyle/>
          <a:p>
            <a:fld id="{1E85327C-1CF5-4206-8A67-378982608BF3}" type="slidenum">
              <a:rPr lang="nb-NO" smtClean="0"/>
              <a:t>13</a:t>
            </a:fld>
            <a:endParaRPr lang="nb-NO"/>
          </a:p>
        </p:txBody>
      </p:sp>
    </p:spTree>
    <p:extLst>
      <p:ext uri="{BB962C8B-B14F-4D97-AF65-F5344CB8AC3E}">
        <p14:creationId xmlns:p14="http://schemas.microsoft.com/office/powerpoint/2010/main" val="3212102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55713"/>
            <a:ext cx="5953125" cy="3349625"/>
          </a:xfrm>
        </p:spPr>
      </p:sp>
      <p:sp>
        <p:nvSpPr>
          <p:cNvPr id="3" name="Notes Placeholder 2"/>
          <p:cNvSpPr>
            <a:spLocks noGrp="1"/>
          </p:cNvSpPr>
          <p:nvPr>
            <p:ph type="body" idx="1"/>
          </p:nvPr>
        </p:nvSpPr>
        <p:spPr/>
        <p:txBody>
          <a:bodyPr/>
          <a:lstStyle/>
          <a:p>
            <a:endParaRPr lang="nb-NO" dirty="0"/>
          </a:p>
          <a:p>
            <a:r>
              <a:rPr lang="nb-NO" dirty="0"/>
              <a:t>Kvinner er et eksempel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dirty="0">
                <a:solidFill>
                  <a:srgbClr val="000000"/>
                </a:solidFill>
                <a:effectLst/>
                <a:latin typeface="Rotunda"/>
              </a:rPr>
              <a:t>The Top 10 women in the world of AI in 2023 </a:t>
            </a:r>
            <a:r>
              <a:rPr lang="nb-NO" sz="1200" dirty="0"/>
              <a:t>https://aimagazine.com/top10/the-top-10-women-in-the-world-of-ai-in-2023</a:t>
            </a:r>
          </a:p>
          <a:p>
            <a:pPr marL="171450" indent="-171450">
              <a:buFont typeface="Arial" panose="020B0604020202020204" pitchFamily="34" charset="0"/>
              <a:buChar char="•"/>
            </a:pPr>
            <a:r>
              <a:rPr lang="nb-NO" sz="1200" b="1" dirty="0"/>
              <a:t>Paper</a:t>
            </a:r>
            <a:r>
              <a:rPr lang="nb-NO" sz="1200" dirty="0"/>
              <a:t> https://dl.acm.org/doi/abs/10.1145/3311927.3325322 </a:t>
            </a:r>
          </a:p>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14</a:t>
            </a:fld>
            <a:endParaRPr lang="nb-NO"/>
          </a:p>
        </p:txBody>
      </p:sp>
    </p:spTree>
    <p:extLst>
      <p:ext uri="{BB962C8B-B14F-4D97-AF65-F5344CB8AC3E}">
        <p14:creationId xmlns:p14="http://schemas.microsoft.com/office/powerpoint/2010/main" val="2393661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dirty="0">
                <a:solidFill>
                  <a:srgbClr val="161513"/>
                </a:solidFill>
                <a:effectLst/>
                <a:latin typeface="OracleSansVF"/>
              </a:rPr>
              <a:t>AI has become a catchall term for applications that perform complex tasks that once required human input, such as communicating with customers online or playing chess. The term is often used interchangeably with its subfields, which include machine learning (ML) and deep learning.</a:t>
            </a:r>
          </a:p>
          <a:p>
            <a:pPr algn="l">
              <a:buNone/>
            </a:pPr>
            <a:r>
              <a:rPr lang="en-US" b="0" i="0" dirty="0">
                <a:solidFill>
                  <a:srgbClr val="161513"/>
                </a:solidFill>
                <a:effectLst/>
                <a:latin typeface="OracleSansVF"/>
              </a:rPr>
              <a:t>There are differences, however. For example, machine learning is focused on building systems that learn or improve their performance based on the data they consume. It’s important to note that although all machine learning is AI, not all AI is machine learning.</a:t>
            </a:r>
          </a:p>
          <a:p>
            <a:pPr algn="l"/>
            <a:r>
              <a:rPr lang="en-US" b="0" i="0" dirty="0">
                <a:solidFill>
                  <a:srgbClr val="161513"/>
                </a:solidFill>
                <a:effectLst/>
                <a:latin typeface="OracleSansVF"/>
              </a:rPr>
              <a:t>To get the full value from AI, many companies are making significant investments in data science teams. Data science combines statistics, computer science, and business knowledge to extract value from various data sources.</a:t>
            </a:r>
          </a:p>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15</a:t>
            </a:fld>
            <a:endParaRPr lang="nb-NO"/>
          </a:p>
        </p:txBody>
      </p:sp>
    </p:spTree>
    <p:extLst>
      <p:ext uri="{BB962C8B-B14F-4D97-AF65-F5344CB8AC3E}">
        <p14:creationId xmlns:p14="http://schemas.microsoft.com/office/powerpoint/2010/main" val="4257514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D5156"/>
                </a:solidFill>
                <a:effectLst/>
                <a:latin typeface="Google Sans"/>
              </a:rPr>
              <a:t>https://dorik.com/blog/history-of-ai</a:t>
            </a:r>
          </a:p>
          <a:p>
            <a:endParaRPr lang="en-US" b="0" i="0">
              <a:solidFill>
                <a:srgbClr val="4D5156"/>
              </a:solidFill>
              <a:effectLst/>
              <a:latin typeface="Google Sans"/>
            </a:endParaRPr>
          </a:p>
          <a:p>
            <a:endParaRPr lang="en-US" b="0" i="0" dirty="0">
              <a:solidFill>
                <a:srgbClr val="4D5156"/>
              </a:solidFill>
              <a:effectLst/>
              <a:latin typeface="Google Sans"/>
            </a:endParaRPr>
          </a:p>
          <a:p>
            <a:endParaRPr lang="en-US" b="0" i="0" dirty="0">
              <a:solidFill>
                <a:srgbClr val="4D5156"/>
              </a:solidFill>
              <a:effectLst/>
              <a:latin typeface="Google Sans"/>
            </a:endParaRPr>
          </a:p>
          <a:p>
            <a:r>
              <a:rPr lang="en-US" b="0" i="0" dirty="0">
                <a:solidFill>
                  <a:srgbClr val="4D5156"/>
                </a:solidFill>
                <a:effectLst/>
                <a:latin typeface="Google Sans"/>
              </a:rPr>
              <a:t>The </a:t>
            </a:r>
            <a:r>
              <a:rPr lang="en-US" b="0" i="0" dirty="0">
                <a:solidFill>
                  <a:srgbClr val="040C28"/>
                </a:solidFill>
                <a:effectLst/>
                <a:latin typeface="Google Sans"/>
              </a:rPr>
              <a:t>1956</a:t>
            </a:r>
            <a:r>
              <a:rPr lang="en-US" b="0" i="0" dirty="0">
                <a:solidFill>
                  <a:srgbClr val="4D5156"/>
                </a:solidFill>
                <a:effectLst/>
                <a:latin typeface="Google Sans"/>
              </a:rPr>
              <a:t> Dartmouth workshop was the moment that AI gained its name </a:t>
            </a:r>
          </a:p>
          <a:p>
            <a:r>
              <a:rPr lang="en-US" dirty="0"/>
              <a:t>URL </a:t>
            </a:r>
          </a:p>
          <a:p>
            <a:r>
              <a:rPr lang="en-US" dirty="0"/>
              <a:t>The history of AI </a:t>
            </a:r>
            <a:br>
              <a:rPr lang="en-US" dirty="0"/>
            </a:br>
            <a:r>
              <a:rPr lang="en-US" dirty="0"/>
              <a:t>1950s: The first AI programs were written to run on the Ferranti Mark 1 machine of the University of Manchester: a checkers-playing program written by Christopher Strachey and a chess-playing program written by Dietrich Prinz.</a:t>
            </a:r>
          </a:p>
          <a:p>
            <a:r>
              <a:rPr lang="en-US" dirty="0"/>
              <a:t>1960s: The Dartmouth Conference was organized by John McCarthy, Marvin Minsky, Nathaniel Rochester, and Claude Shannon to discuss the possibility of thinking machines and artificial intelligence.</a:t>
            </a:r>
          </a:p>
          <a:p>
            <a:r>
              <a:rPr lang="en-US" dirty="0"/>
              <a:t>1970s: The first expert systems were developed.</a:t>
            </a:r>
          </a:p>
          <a:p>
            <a:r>
              <a:rPr lang="en-US" dirty="0"/>
              <a:t>1980s: The first neural networks were developed.</a:t>
            </a:r>
          </a:p>
          <a:p>
            <a:r>
              <a:rPr lang="en-US" dirty="0"/>
              <a:t>1990s: The first autonomous robots were developed. </a:t>
            </a:r>
          </a:p>
          <a:p>
            <a:r>
              <a:rPr lang="en-US" dirty="0"/>
              <a:t>2000s: The first self-driving cars were </a:t>
            </a:r>
            <a:r>
              <a:rPr lang="en-US" dirty="0" err="1"/>
              <a:t>developed.google</a:t>
            </a:r>
            <a:r>
              <a:rPr lang="en-US" dirty="0"/>
              <a:t> translator came in 2006 based on statistical methods. </a:t>
            </a:r>
          </a:p>
          <a:p>
            <a:r>
              <a:rPr lang="en-US" dirty="0"/>
              <a:t>2010s: The first AI-powered virtual assistants were developed. Deep learning revolution, </a:t>
            </a:r>
            <a:r>
              <a:rPr lang="en-US" dirty="0" err="1"/>
              <a:t>AlexNet</a:t>
            </a:r>
            <a:r>
              <a:rPr lang="en-US" dirty="0"/>
              <a:t> 2012 </a:t>
            </a:r>
          </a:p>
          <a:p>
            <a:r>
              <a:rPr lang="en-US" dirty="0"/>
              <a:t>2020s: AI continues to advance and is being used in a wide range of applications, from healthcare to finance to transportation 1.</a:t>
            </a:r>
            <a:endParaRPr lang="en-US" sz="1200" dirty="0">
              <a:solidFill>
                <a:srgbClr val="111111"/>
              </a:solidFill>
              <a:latin typeface="-apple-system"/>
            </a:endParaRPr>
          </a:p>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16</a:t>
            </a:fld>
            <a:endParaRPr lang="nb-NO"/>
          </a:p>
        </p:txBody>
      </p:sp>
    </p:spTree>
    <p:extLst>
      <p:ext uri="{BB962C8B-B14F-4D97-AF65-F5344CB8AC3E}">
        <p14:creationId xmlns:p14="http://schemas.microsoft.com/office/powerpoint/2010/main" val="1978987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77d29277cd_2_94:notes"/>
          <p:cNvSpPr>
            <a:spLocks noGrp="1" noRot="1" noChangeAspect="1"/>
          </p:cNvSpPr>
          <p:nvPr>
            <p:ph type="sldImg" idx="2"/>
          </p:nvPr>
        </p:nvSpPr>
        <p:spPr>
          <a:xfrm>
            <a:off x="327025" y="665163"/>
            <a:ext cx="5910263" cy="33258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77d29277cd_2_94:notes"/>
          <p:cNvSpPr txBox="1">
            <a:spLocks noGrp="1"/>
          </p:cNvSpPr>
          <p:nvPr>
            <p:ph type="body" idx="1"/>
          </p:nvPr>
        </p:nvSpPr>
        <p:spPr>
          <a:xfrm>
            <a:off x="656369" y="4213354"/>
            <a:ext cx="5250953" cy="3991599"/>
          </a:xfrm>
          <a:prstGeom prst="rect">
            <a:avLst/>
          </a:prstGeom>
        </p:spPr>
        <p:txBody>
          <a:bodyPr spcFirstLastPara="1" wrap="square" lIns="88198" tIns="88198" rIns="88198" bIns="88198" anchor="t" anchorCtr="0">
            <a:noAutofit/>
          </a:bodyPr>
          <a:lstStyle/>
          <a:p>
            <a:r>
              <a:rPr lang="en-US" dirty="0"/>
              <a:t>It is a big misconception that you need to be very intelligent and preferably a man to understand computers, algorithms and AI. I have been working with data since the early 80s, it was kind of by chance. And I think it is as difficult to figure out a knitting pattern as it is to understand algorithms.</a:t>
            </a:r>
          </a:p>
          <a:p>
            <a:r>
              <a:rPr lang="en-US" dirty="0"/>
              <a:t>We need the past to have a language to talk about the present and the past</a:t>
            </a:r>
          </a:p>
          <a:p>
            <a:endParaRPr lang="en-US" dirty="0"/>
          </a:p>
          <a:p>
            <a:r>
              <a:rPr lang="en-US" dirty="0"/>
              <a:t>K = 1000</a:t>
            </a:r>
          </a:p>
          <a:p>
            <a:r>
              <a:rPr lang="en-US" dirty="0"/>
              <a:t>Giga = 1000000000</a:t>
            </a:r>
          </a:p>
          <a:p>
            <a:r>
              <a:rPr lang="en-US" dirty="0"/>
              <a:t>104 = 10000</a:t>
            </a:r>
          </a:p>
          <a:p>
            <a:r>
              <a:rPr lang="en-US" dirty="0"/>
              <a:t>1017 = 100,000,000,000,000,000</a:t>
            </a:r>
          </a:p>
          <a:p>
            <a:r>
              <a:rPr lang="en-US" dirty="0"/>
              <a:t>Memory 36 Kbyte</a:t>
            </a:r>
          </a:p>
          <a:p>
            <a:r>
              <a:rPr lang="en-US" dirty="0"/>
              <a:t>Speed ​​104 flops</a:t>
            </a:r>
          </a:p>
          <a:p>
            <a:endParaRPr lang="en-US" dirty="0"/>
          </a:p>
          <a:p>
            <a:r>
              <a:rPr lang="en-US" dirty="0"/>
              <a:t>Floating point operation per second</a:t>
            </a:r>
          </a:p>
          <a:p>
            <a:endParaRPr lang="en-US" dirty="0"/>
          </a:p>
          <a:p>
            <a:r>
              <a:rPr lang="en-US" dirty="0"/>
              <a:t>– now 8 Giga</a:t>
            </a:r>
          </a:p>
          <a:p>
            <a:r>
              <a:rPr lang="en-US" dirty="0"/>
              <a:t>– now 1017</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a:p>
            <a:r>
              <a:rPr lang="en-US" dirty="0"/>
              <a:t>Margaret Hamilton (who I met once!), the first person to coin the term software engineering and who wrote the software for the Apollo expedition in the 60s is a woman (Apollo first man on the moon)</a:t>
            </a:r>
          </a:p>
          <a:p>
            <a:endParaRPr lang="en-US" dirty="0"/>
          </a:p>
          <a:p>
            <a:r>
              <a:rPr lang="en-US" dirty="0"/>
              <a:t>Margaret Hamilton (who I met once!), the first person to coin the term software engineering and who wrote the software for the Apollo expedition in the 60s is a woman</a:t>
            </a:r>
          </a:p>
          <a:p>
            <a:endParaRPr lang="en-US" dirty="0"/>
          </a:p>
          <a:p>
            <a:r>
              <a:rPr lang="en-US" dirty="0"/>
              <a:t>Apollo 145,000 lines of code</a:t>
            </a:r>
          </a:p>
          <a:p>
            <a:endParaRPr lang="en-US" dirty="0"/>
          </a:p>
          <a:p>
            <a:r>
              <a:rPr lang="en-US" dirty="0"/>
              <a:t>Now millions of lines of code</a:t>
            </a:r>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19</a:t>
            </a:fld>
            <a:endParaRPr lang="nb-NO"/>
          </a:p>
        </p:txBody>
      </p:sp>
    </p:spTree>
    <p:extLst>
      <p:ext uri="{BB962C8B-B14F-4D97-AF65-F5344CB8AC3E}">
        <p14:creationId xmlns:p14="http://schemas.microsoft.com/office/powerpoint/2010/main" val="158849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err="1"/>
              <a:t>According</a:t>
            </a:r>
            <a:r>
              <a:rPr lang="nb-NO"/>
              <a:t> to https://www.youtube.com/watch?v=_6R7Ym6Vy_I&amp;t=2220s </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All human </a:t>
            </a:r>
            <a:r>
              <a:rPr lang="nb-NO" err="1"/>
              <a:t>written</a:t>
            </a:r>
            <a:r>
              <a:rPr lang="nb-NO"/>
              <a:t> </a:t>
            </a:r>
            <a:r>
              <a:rPr lang="nb-NO" err="1"/>
              <a:t>text</a:t>
            </a:r>
            <a:r>
              <a:rPr lang="nb-NO"/>
              <a:t> = 10</a:t>
            </a:r>
            <a:r>
              <a:rPr lang="nb-NO" baseline="30000"/>
              <a:t>13</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pPr marL="0" marR="0" lvl="0" indent="0" algn="l" defTabSz="914400" rtl="0" eaLnBrk="1" fontAlgn="auto" latinLnBrk="0" hangingPunct="1">
              <a:lnSpc>
                <a:spcPct val="100000"/>
              </a:lnSpc>
              <a:spcBef>
                <a:spcPts val="0"/>
              </a:spcBef>
              <a:spcAft>
                <a:spcPts val="0"/>
              </a:spcAft>
              <a:buClrTx/>
              <a:buSzTx/>
              <a:buFontTx/>
              <a:buNone/>
              <a:tabLst/>
              <a:defRPr/>
            </a:pPr>
            <a:r>
              <a:rPr lang="nb-NO"/>
              <a:t>CHAT GPT 4 =  300 x 10</a:t>
            </a:r>
            <a:r>
              <a:rPr lang="nb-NO" baseline="30000"/>
              <a:t>12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endParaRPr lang="nb-NO"/>
          </a:p>
        </p:txBody>
      </p:sp>
      <p:sp>
        <p:nvSpPr>
          <p:cNvPr id="4" name="Slide Number Placeholder 3"/>
          <p:cNvSpPr>
            <a:spLocks noGrp="1"/>
          </p:cNvSpPr>
          <p:nvPr>
            <p:ph type="sldNum" sz="quarter" idx="5"/>
          </p:nvPr>
        </p:nvSpPr>
        <p:spPr/>
        <p:txBody>
          <a:bodyPr/>
          <a:lstStyle/>
          <a:p>
            <a:fld id="{1E85327C-1CF5-4206-8A67-378982608BF3}" type="slidenum">
              <a:rPr lang="nb-NO" smtClean="0"/>
              <a:t>20</a:t>
            </a:fld>
            <a:endParaRPr lang="nb-NO"/>
          </a:p>
        </p:txBody>
      </p:sp>
    </p:spTree>
    <p:extLst>
      <p:ext uri="{BB962C8B-B14F-4D97-AF65-F5344CB8AC3E}">
        <p14:creationId xmlns:p14="http://schemas.microsoft.com/office/powerpoint/2010/main" val="1606560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a:p>
            <a:r>
              <a:rPr lang="nb-NO" b="1" dirty="0" err="1">
                <a:effectLst/>
              </a:rPr>
              <a:t>NodeType#CPUsProcessor#CoresRAM</a:t>
            </a:r>
            <a:r>
              <a:rPr lang="nb-NO" b="1" dirty="0">
                <a:effectLst/>
              </a:rPr>
              <a:t>[GB]#GPUsGPU type</a:t>
            </a:r>
          </a:p>
          <a:p>
            <a:endParaRPr lang="nb-NO" b="1" dirty="0">
              <a:effectLst/>
            </a:endParaRPr>
          </a:p>
          <a:p>
            <a:r>
              <a:rPr lang="nb-NO" b="1" dirty="0">
                <a:effectLst/>
              </a:rPr>
              <a:t>How </a:t>
            </a:r>
            <a:r>
              <a:rPr lang="nb-NO" b="1" dirty="0" err="1">
                <a:effectLst/>
              </a:rPr>
              <a:t>can</a:t>
            </a:r>
            <a:r>
              <a:rPr lang="nb-NO" b="1" dirty="0">
                <a:effectLst/>
              </a:rPr>
              <a:t> </a:t>
            </a:r>
            <a:r>
              <a:rPr lang="nb-NO" b="1" dirty="0" err="1">
                <a:effectLst/>
              </a:rPr>
              <a:t>we</a:t>
            </a:r>
            <a:r>
              <a:rPr lang="nb-NO" b="1" dirty="0">
                <a:effectLst/>
              </a:rPr>
              <a:t> </a:t>
            </a:r>
            <a:r>
              <a:rPr lang="nb-NO" b="1" dirty="0" err="1">
                <a:effectLst/>
              </a:rPr>
              <a:t>compare</a:t>
            </a:r>
            <a:r>
              <a:rPr lang="nb-NO" b="1" dirty="0">
                <a:effectLst/>
              </a:rPr>
              <a:t> to the system on </a:t>
            </a:r>
            <a:r>
              <a:rPr lang="nb-NO" b="1" dirty="0" err="1">
                <a:effectLst/>
              </a:rPr>
              <a:t>which</a:t>
            </a:r>
            <a:r>
              <a:rPr lang="nb-NO" b="1" dirty="0">
                <a:effectLst/>
              </a:rPr>
              <a:t> Open AI </a:t>
            </a:r>
            <a:r>
              <a:rPr lang="nb-NO" b="1" dirty="0" err="1">
                <a:effectLst/>
              </a:rPr>
              <a:t>trains</a:t>
            </a:r>
            <a:r>
              <a:rPr lang="nb-NO" b="1" dirty="0">
                <a:effectLst/>
              </a:rPr>
              <a:t> </a:t>
            </a:r>
            <a:r>
              <a:rPr lang="nb-NO" b="1" dirty="0" err="1">
                <a:effectLst/>
              </a:rPr>
              <a:t>its</a:t>
            </a:r>
            <a:r>
              <a:rPr lang="nb-NO" b="1" dirty="0">
                <a:effectLst/>
              </a:rPr>
              <a:t> </a:t>
            </a:r>
            <a:r>
              <a:rPr lang="nb-NO" b="1" dirty="0" err="1">
                <a:effectLst/>
              </a:rPr>
              <a:t>models</a:t>
            </a:r>
            <a:r>
              <a:rPr lang="nb-NO" b="1" dirty="0">
                <a:effectLst/>
              </a:rPr>
              <a:t> to </a:t>
            </a:r>
            <a:r>
              <a:rPr lang="nb-NO" b="1" dirty="0" err="1">
                <a:effectLst/>
              </a:rPr>
              <a:t>give</a:t>
            </a:r>
            <a:r>
              <a:rPr lang="nb-NO" b="1" dirty="0">
                <a:effectLst/>
              </a:rPr>
              <a:t> an </a:t>
            </a:r>
            <a:r>
              <a:rPr lang="nb-NO" b="1" dirty="0" err="1">
                <a:effectLst/>
              </a:rPr>
              <a:t>idea</a:t>
            </a:r>
            <a:r>
              <a:rPr lang="nb-NO" b="1" dirty="0">
                <a:effectLst/>
              </a:rPr>
              <a:t> </a:t>
            </a:r>
          </a:p>
          <a:p>
            <a:endParaRPr lang="nb-NO" b="1"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solidFill>
                  <a:schemeClr val="bg1"/>
                </a:solidFill>
              </a:rPr>
              <a:t>https://lambdalabs.com/blog/demystifying-gpt-3</a:t>
            </a:r>
            <a:r>
              <a:rPr lang="en-US" b="0" i="0" dirty="0">
                <a:solidFill>
                  <a:schemeClr val="bg1"/>
                </a:solidFill>
                <a:effectLst/>
                <a:latin typeface="Google San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chemeClr val="bg1"/>
              </a:solidFill>
              <a:effectLst/>
              <a:latin typeface="Google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solidFill>
                  <a:schemeClr val="bg1"/>
                </a:solidFill>
              </a:rPr>
              <a:t>CHAT GPT4 – it </a:t>
            </a:r>
            <a:r>
              <a:rPr lang="nb-NO" dirty="0" err="1">
                <a:solidFill>
                  <a:schemeClr val="bg1"/>
                </a:solidFill>
              </a:rPr>
              <a:t>costed</a:t>
            </a:r>
            <a:r>
              <a:rPr lang="nb-NO" dirty="0">
                <a:solidFill>
                  <a:schemeClr val="bg1"/>
                </a:solidFill>
              </a:rPr>
              <a:t> 1 M Dollars to pre </a:t>
            </a:r>
            <a:r>
              <a:rPr lang="nb-NO" dirty="0" err="1">
                <a:solidFill>
                  <a:schemeClr val="bg1"/>
                </a:solidFill>
              </a:rPr>
              <a:t>train</a:t>
            </a:r>
            <a:r>
              <a:rPr lang="nb-NO" dirty="0">
                <a:solidFill>
                  <a:schemeClr val="bg1"/>
                </a:solidFill>
              </a:rPr>
              <a:t> </a:t>
            </a:r>
            <a:r>
              <a:rPr lang="nb-NO" dirty="0" err="1">
                <a:solidFill>
                  <a:schemeClr val="bg1"/>
                </a:solidFill>
              </a:rPr>
              <a:t>According</a:t>
            </a:r>
            <a:r>
              <a:rPr lang="nb-NO" dirty="0">
                <a:solidFill>
                  <a:schemeClr val="bg1"/>
                </a:solidFill>
              </a:rPr>
              <a:t> to https://www.youtube.com/watch?v=_6R7Ym6Vy_I&amp;t=2220s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chemeClr val="bg1"/>
              </a:solidFill>
              <a:effectLst/>
              <a:latin typeface="Google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solidFill>
                  <a:schemeClr val="bg1"/>
                </a:solidFill>
              </a:rPr>
              <a:t>https://www.hpc.ntnu.no/idun/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chemeClr val="bg1"/>
              </a:solidFill>
              <a:effectLst/>
              <a:latin typeface="Google Sans"/>
            </a:endParaRPr>
          </a:p>
          <a:p>
            <a:endParaRPr lang="nb-NO" dirty="0"/>
          </a:p>
          <a:p>
            <a:endParaRPr lang="nb-NO" dirty="0"/>
          </a:p>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21</a:t>
            </a:fld>
            <a:endParaRPr lang="nb-NO"/>
          </a:p>
        </p:txBody>
      </p:sp>
    </p:spTree>
    <p:extLst>
      <p:ext uri="{BB962C8B-B14F-4D97-AF65-F5344CB8AC3E}">
        <p14:creationId xmlns:p14="http://schemas.microsoft.com/office/powerpoint/2010/main" val="3583890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77d29277cd_2_94:notes"/>
          <p:cNvSpPr>
            <a:spLocks noGrp="1" noRot="1" noChangeAspect="1"/>
          </p:cNvSpPr>
          <p:nvPr>
            <p:ph type="sldImg" idx="2"/>
          </p:nvPr>
        </p:nvSpPr>
        <p:spPr>
          <a:xfrm>
            <a:off x="327025" y="665163"/>
            <a:ext cx="5910263" cy="33258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77d29277cd_2_94:notes"/>
          <p:cNvSpPr txBox="1">
            <a:spLocks noGrp="1"/>
          </p:cNvSpPr>
          <p:nvPr>
            <p:ph type="body" idx="1"/>
          </p:nvPr>
        </p:nvSpPr>
        <p:spPr>
          <a:xfrm>
            <a:off x="656369" y="4213354"/>
            <a:ext cx="5250953" cy="3991599"/>
          </a:xfrm>
          <a:prstGeom prst="rect">
            <a:avLst/>
          </a:prstGeom>
        </p:spPr>
        <p:txBody>
          <a:bodyPr spcFirstLastPara="1" wrap="square" lIns="88198" tIns="88198" rIns="88198" bIns="88198" anchor="t" anchorCtr="0">
            <a:noAutofit/>
          </a:bodyPr>
          <a:lstStyle/>
          <a:p>
            <a:r>
              <a:rPr lang="en-US">
                <a:solidFill>
                  <a:schemeClr val="bg1"/>
                </a:solidFill>
              </a:rPr>
              <a:t>Some numbers about ICT specialists in Europe and World and who are the ICT specialists</a:t>
            </a:r>
          </a:p>
          <a:p>
            <a:r>
              <a:rPr lang="en-US" b="0" i="0">
                <a:solidFill>
                  <a:srgbClr val="202124"/>
                </a:solidFill>
                <a:effectLst/>
                <a:latin typeface="Google Sans"/>
              </a:rPr>
              <a:t>In 2022, </a:t>
            </a:r>
            <a:r>
              <a:rPr lang="en-US" b="0" i="0">
                <a:solidFill>
                  <a:srgbClr val="040C28"/>
                </a:solidFill>
                <a:effectLst/>
                <a:latin typeface="Google Sans"/>
              </a:rPr>
              <a:t>9.4 million</a:t>
            </a:r>
            <a:r>
              <a:rPr lang="en-US" b="0" i="0">
                <a:solidFill>
                  <a:srgbClr val="202124"/>
                </a:solidFill>
                <a:effectLst/>
                <a:latin typeface="Google Sans"/>
              </a:rPr>
              <a:t> people in the EU worked as ICT specialists</a:t>
            </a:r>
          </a:p>
          <a:p>
            <a:r>
              <a:rPr lang="en-US" b="0" i="0">
                <a:solidFill>
                  <a:srgbClr val="202124"/>
                </a:solidFill>
                <a:effectLst/>
                <a:latin typeface="Google Sans"/>
              </a:rPr>
              <a:t>In the world </a:t>
            </a:r>
            <a:r>
              <a:rPr lang="nb-NO" b="0" i="0">
                <a:solidFill>
                  <a:srgbClr val="040C28"/>
                </a:solidFill>
                <a:effectLst/>
                <a:latin typeface="Google Sans"/>
              </a:rPr>
              <a:t>55.3 million</a:t>
            </a:r>
            <a:r>
              <a:rPr lang="nb-NO" b="0" i="0">
                <a:solidFill>
                  <a:srgbClr val="202124"/>
                </a:solidFill>
                <a:effectLst/>
                <a:latin typeface="Google Sans"/>
              </a:rPr>
              <a:t> in 2020</a:t>
            </a:r>
            <a:r>
              <a:rPr lang="en-US" b="0" i="0">
                <a:solidFill>
                  <a:srgbClr val="202124"/>
                </a:solidFill>
                <a:effectLst/>
                <a:latin typeface="Google Sans"/>
              </a:rPr>
              <a:t> </a:t>
            </a:r>
            <a:endParaRPr lang="en-US" b="0" i="0">
              <a:solidFill>
                <a:schemeClr val="bg1"/>
              </a:solidFill>
              <a:effectLst/>
              <a:latin typeface="Google Sans"/>
            </a:endParaRPr>
          </a:p>
          <a:p>
            <a:endParaRPr lang="en-US">
              <a:solidFill>
                <a:schemeClr val="bg1"/>
              </a:solidFill>
            </a:endParaRPr>
          </a:p>
          <a:p>
            <a:endParaRPr lang="en-US">
              <a:solidFill>
                <a:schemeClr val="bg1"/>
              </a:solidFill>
            </a:endParaRPr>
          </a:p>
          <a:p>
            <a:r>
              <a:rPr lang="en-US">
                <a:solidFill>
                  <a:schemeClr val="bg1"/>
                </a:solidFill>
              </a:rPr>
              <a:t>3 out of 4 companies have problems finding specialists with the right skills</a:t>
            </a:r>
          </a:p>
          <a:p>
            <a:r>
              <a:rPr lang="en-US">
                <a:solidFill>
                  <a:schemeClr val="bg1"/>
                </a:solidFill>
              </a:rPr>
              <a:t>And how many ICT specialists are women?</a:t>
            </a:r>
          </a:p>
          <a:p>
            <a:r>
              <a:rPr lang="nb-NO"/>
              <a:t>2%</a:t>
            </a:r>
            <a:r>
              <a:rPr lang="nb-NO" baseline="0"/>
              <a:t> in 10 </a:t>
            </a:r>
            <a:r>
              <a:rPr lang="nb-NO" baseline="0" err="1"/>
              <a:t>years</a:t>
            </a:r>
            <a:r>
              <a:rPr lang="nb-NO" baseline="0"/>
              <a:t> </a:t>
            </a:r>
          </a:p>
          <a:p>
            <a:r>
              <a:rPr lang="nb-NO" baseline="0"/>
              <a:t>How </a:t>
            </a:r>
            <a:r>
              <a:rPr lang="nb-NO" baseline="0" err="1"/>
              <a:t>many</a:t>
            </a:r>
            <a:r>
              <a:rPr lang="nb-NO" baseline="0"/>
              <a:t> </a:t>
            </a:r>
            <a:r>
              <a:rPr lang="nb-NO" baseline="0" err="1"/>
              <a:t>years</a:t>
            </a:r>
            <a:r>
              <a:rPr lang="nb-NO" baseline="0"/>
              <a:t> will it </a:t>
            </a:r>
            <a:r>
              <a:rPr lang="nb-NO" baseline="0" err="1"/>
              <a:t>take</a:t>
            </a:r>
            <a:r>
              <a:rPr lang="nb-NO" baseline="0"/>
              <a:t> </a:t>
            </a:r>
            <a:r>
              <a:rPr lang="nb-NO" baseline="0" err="1"/>
              <a:t>if</a:t>
            </a:r>
            <a:r>
              <a:rPr lang="nb-NO" baseline="0"/>
              <a:t> </a:t>
            </a:r>
            <a:r>
              <a:rPr lang="nb-NO" baseline="0" err="1"/>
              <a:t>we</a:t>
            </a:r>
            <a:r>
              <a:rPr lang="nb-NO" baseline="0"/>
              <a:t> </a:t>
            </a:r>
            <a:r>
              <a:rPr lang="nb-NO" baseline="0" err="1"/>
              <a:t>continue</a:t>
            </a:r>
            <a:r>
              <a:rPr lang="nb-NO" baseline="0"/>
              <a:t> like </a:t>
            </a:r>
            <a:r>
              <a:rPr lang="nb-NO" baseline="0" err="1"/>
              <a:t>this</a:t>
            </a:r>
            <a:r>
              <a:rPr lang="nb-NO" baseline="0"/>
              <a:t>? </a:t>
            </a:r>
            <a:endParaRPr lang="nb-NO"/>
          </a:p>
          <a:p>
            <a:r>
              <a:rPr lang="nb-NO" b="1" err="1"/>
              <a:t>eurostat</a:t>
            </a:r>
            <a:r>
              <a:rPr lang="nb-NO" b="1"/>
              <a:t> </a:t>
            </a:r>
          </a:p>
          <a:p>
            <a:r>
              <a:rPr lang="nb-NO"/>
              <a:t>https://ec.europa.eu/eurostat/statistics-explained/index.php?title=ICT_specialists_in_employment</a:t>
            </a:r>
          </a:p>
          <a:p>
            <a:endParaRPr lang="nb-NO"/>
          </a:p>
          <a:p>
            <a:r>
              <a:rPr lang="en-US" b="1" i="0">
                <a:solidFill>
                  <a:srgbClr val="333333"/>
                </a:solidFill>
                <a:effectLst/>
                <a:highlight>
                  <a:srgbClr val="FFFFFF"/>
                </a:highlight>
                <a:latin typeface="open_sansregular"/>
              </a:rPr>
              <a:t>In 2023, 80.6 % of men were employed as ICT specialists in the EU against 19.4 % of women.</a:t>
            </a:r>
            <a:endParaRPr lang="nb-NO"/>
          </a:p>
          <a:p>
            <a:endParaRPr lang="nb-NO"/>
          </a:p>
          <a:p>
            <a:endParaRPr lang="nb-NO"/>
          </a:p>
        </p:txBody>
      </p:sp>
    </p:spTree>
    <p:extLst>
      <p:ext uri="{BB962C8B-B14F-4D97-AF65-F5344CB8AC3E}">
        <p14:creationId xmlns:p14="http://schemas.microsoft.com/office/powerpoint/2010/main" val="2426000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Risiko nivå</a:t>
            </a:r>
          </a:p>
          <a:p>
            <a:r>
              <a:rPr lang="nb-NO" dirty="0"/>
              <a:t>Vi har allerede regler som regulerer diskriminering i Norge og i Europa </a:t>
            </a:r>
            <a:endParaRPr lang="it-IT" dirty="0"/>
          </a:p>
        </p:txBody>
      </p:sp>
      <p:sp>
        <p:nvSpPr>
          <p:cNvPr id="4" name="Slide Number Placeholder 3"/>
          <p:cNvSpPr>
            <a:spLocks noGrp="1"/>
          </p:cNvSpPr>
          <p:nvPr>
            <p:ph type="sldNum" sz="quarter" idx="5"/>
          </p:nvPr>
        </p:nvSpPr>
        <p:spPr/>
        <p:txBody>
          <a:bodyPr/>
          <a:lstStyle/>
          <a:p>
            <a:fld id="{1E85327C-1CF5-4206-8A67-378982608BF3}" type="slidenum">
              <a:rPr lang="nb-NO" smtClean="0"/>
              <a:t>26</a:t>
            </a:fld>
            <a:endParaRPr lang="nb-NO"/>
          </a:p>
        </p:txBody>
      </p:sp>
    </p:spTree>
    <p:extLst>
      <p:ext uri="{BB962C8B-B14F-4D97-AF65-F5344CB8AC3E}">
        <p14:creationId xmlns:p14="http://schemas.microsoft.com/office/powerpoint/2010/main" val="2283658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28</a:t>
            </a:fld>
            <a:endParaRPr lang="nb-NO"/>
          </a:p>
        </p:txBody>
      </p:sp>
    </p:spTree>
    <p:extLst>
      <p:ext uri="{BB962C8B-B14F-4D97-AF65-F5344CB8AC3E}">
        <p14:creationId xmlns:p14="http://schemas.microsoft.com/office/powerpoint/2010/main" val="25007694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4:notes"/>
          <p:cNvSpPr>
            <a:spLocks noGrp="1" noRot="1" noChangeAspect="1"/>
          </p:cNvSpPr>
          <p:nvPr>
            <p:ph type="sldImg" idx="2"/>
          </p:nvPr>
        </p:nvSpPr>
        <p:spPr>
          <a:xfrm>
            <a:off x="657225" y="1793875"/>
            <a:ext cx="8612188" cy="4845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24:notes"/>
          <p:cNvSpPr txBox="1">
            <a:spLocks noGrp="1"/>
          </p:cNvSpPr>
          <p:nvPr>
            <p:ph type="body" idx="1"/>
          </p:nvPr>
        </p:nvSpPr>
        <p:spPr>
          <a:xfrm>
            <a:off x="992665" y="6908711"/>
            <a:ext cx="7941310" cy="5652582"/>
          </a:xfrm>
          <a:prstGeom prst="rect">
            <a:avLst/>
          </a:prstGeom>
          <a:noFill/>
          <a:ln>
            <a:noFill/>
          </a:ln>
        </p:spPr>
        <p:txBody>
          <a:bodyPr spcFirstLastPara="1" wrap="square" lIns="137152" tIns="68576" rIns="137152" bIns="68576" anchor="t" anchorCtr="0">
            <a:noAutofit/>
          </a:bodyPr>
          <a:lstStyle/>
          <a:p>
            <a:r>
              <a:rPr lang="no-NO"/>
              <a:t>But why?</a:t>
            </a:r>
            <a:endParaRPr/>
          </a:p>
          <a:p>
            <a:r>
              <a:rPr lang="no-NO"/>
              <a:t>What are the challenges?</a:t>
            </a:r>
            <a:endParaRPr/>
          </a:p>
          <a:p>
            <a:r>
              <a:rPr lang="no-NO"/>
              <a:t>And in our projects we are trying to combat these challenges, </a:t>
            </a:r>
            <a:endParaRPr/>
          </a:p>
          <a:p>
            <a:r>
              <a:rPr lang="no-NO"/>
              <a:t>Examples from EUGAIN</a:t>
            </a:r>
            <a:endParaRPr/>
          </a:p>
          <a:p>
            <a:r>
              <a:rPr lang="no-NO"/>
              <a:t>Calling the applicants, Welcome day, March 8 - Women's Day, Network lunches, Programming courses, social activities such as Mountain hiking, PhD party, Invite high school girls from all over the country, Presentations and workshops, Personal meeting with role models, Break down stereotypes and bias, hire women role models</a:t>
            </a:r>
            <a:endParaRPr/>
          </a:p>
          <a:p>
            <a:pPr marL="79138">
              <a:lnSpc>
                <a:spcPct val="90000"/>
              </a:lnSpc>
            </a:pPr>
            <a:endParaRPr>
              <a:solidFill>
                <a:schemeClr val="lt1"/>
              </a:solidFill>
            </a:endParaRPr>
          </a:p>
          <a:p>
            <a:pPr marL="79138">
              <a:lnSpc>
                <a:spcPct val="90000"/>
              </a:lnSpc>
              <a:spcBef>
                <a:spcPts val="1108"/>
              </a:spcBef>
            </a:pPr>
            <a:r>
              <a:rPr lang="no-NO">
                <a:solidFill>
                  <a:schemeClr val="lt1"/>
                </a:solidFill>
              </a:rPr>
              <a:t>This is answer to question about what works</a:t>
            </a:r>
            <a:endParaRPr>
              <a:solidFill>
                <a:schemeClr val="lt1"/>
              </a:solidFill>
            </a:endParaRPr>
          </a:p>
          <a:p>
            <a:pPr marL="79138">
              <a:lnSpc>
                <a:spcPct val="90000"/>
              </a:lnSpc>
              <a:spcBef>
                <a:spcPts val="1108"/>
              </a:spcBef>
            </a:pPr>
            <a:endParaRPr>
              <a:solidFill>
                <a:schemeClr val="lt1"/>
              </a:solidFill>
            </a:endParaRPr>
          </a:p>
          <a:p>
            <a:pPr marL="79138">
              <a:lnSpc>
                <a:spcPct val="90000"/>
              </a:lnSpc>
              <a:spcBef>
                <a:spcPts val="1108"/>
              </a:spcBef>
            </a:pPr>
            <a:r>
              <a:rPr lang="no-NO">
                <a:solidFill>
                  <a:schemeClr val="lt1"/>
                </a:solidFill>
              </a:rPr>
              <a:t>Explain briefly what these projects have done and achieved since 1997 </a:t>
            </a:r>
            <a:endParaRPr/>
          </a:p>
          <a:p>
            <a:pPr marL="79138">
              <a:lnSpc>
                <a:spcPct val="90000"/>
              </a:lnSpc>
              <a:spcBef>
                <a:spcPts val="1108"/>
              </a:spcBef>
            </a:pPr>
            <a:r>
              <a:rPr lang="no-NO">
                <a:solidFill>
                  <a:schemeClr val="lt1"/>
                </a:solidFill>
              </a:rPr>
              <a:t>Measures such as </a:t>
            </a:r>
            <a:endParaRPr/>
          </a:p>
          <a:p>
            <a:pPr marL="79138">
              <a:spcBef>
                <a:spcPts val="1108"/>
              </a:spcBef>
            </a:pPr>
            <a:r>
              <a:rPr lang="no-NO">
                <a:solidFill>
                  <a:schemeClr val="lt1"/>
                </a:solidFill>
              </a:rPr>
              <a:t>Information</a:t>
            </a:r>
            <a:endParaRPr/>
          </a:p>
          <a:p>
            <a:pPr marL="79138">
              <a:spcBef>
                <a:spcPts val="1108"/>
              </a:spcBef>
            </a:pPr>
            <a:r>
              <a:rPr lang="no-NO">
                <a:solidFill>
                  <a:schemeClr val="lt1"/>
                </a:solidFill>
              </a:rPr>
              <a:t>Mentoring</a:t>
            </a:r>
            <a:endParaRPr/>
          </a:p>
          <a:p>
            <a:pPr marL="79138">
              <a:spcBef>
                <a:spcPts val="1108"/>
              </a:spcBef>
            </a:pPr>
            <a:r>
              <a:rPr lang="no-NO">
                <a:solidFill>
                  <a:schemeClr val="lt1"/>
                </a:solidFill>
              </a:rPr>
              <a:t>Network</a:t>
            </a:r>
            <a:endParaRPr/>
          </a:p>
          <a:p>
            <a:pPr marL="79138">
              <a:spcBef>
                <a:spcPts val="1108"/>
              </a:spcBef>
            </a:pPr>
            <a:r>
              <a:rPr lang="no-NO">
                <a:solidFill>
                  <a:schemeClr val="lt1"/>
                </a:solidFill>
              </a:rPr>
              <a:t>Anti bias training</a:t>
            </a:r>
            <a:endParaRPr/>
          </a:p>
          <a:p>
            <a:pPr marL="79138">
              <a:lnSpc>
                <a:spcPct val="90000"/>
              </a:lnSpc>
              <a:spcBef>
                <a:spcPts val="1108"/>
              </a:spcBef>
            </a:pPr>
            <a:endParaRPr>
              <a:solidFill>
                <a:schemeClr val="lt1"/>
              </a:solidFill>
            </a:endParaRPr>
          </a:p>
          <a:p>
            <a:pPr marL="237412" indent="-128033">
              <a:spcBef>
                <a:spcPts val="1108"/>
              </a:spcBef>
              <a:buClr>
                <a:schemeClr val="dk1"/>
              </a:buClr>
              <a:buSzPts val="1200"/>
            </a:pPr>
            <a:endParaRPr/>
          </a:p>
          <a:p>
            <a:endParaRPr/>
          </a:p>
        </p:txBody>
      </p:sp>
      <p:sp>
        <p:nvSpPr>
          <p:cNvPr id="134" name="Google Shape;134;p24:notes"/>
          <p:cNvSpPr txBox="1">
            <a:spLocks noGrp="1"/>
          </p:cNvSpPr>
          <p:nvPr>
            <p:ph type="sldNum" idx="12"/>
          </p:nvPr>
        </p:nvSpPr>
        <p:spPr>
          <a:xfrm>
            <a:off x="5622800" y="13635485"/>
            <a:ext cx="4301543" cy="720279"/>
          </a:xfrm>
          <a:prstGeom prst="rect">
            <a:avLst/>
          </a:prstGeom>
          <a:noFill/>
          <a:ln>
            <a:noFill/>
          </a:ln>
        </p:spPr>
        <p:txBody>
          <a:bodyPr spcFirstLastPara="1" wrap="square" lIns="137152" tIns="68576" rIns="137152" bIns="68576" anchor="b" anchorCtr="0">
            <a:noAutofit/>
          </a:bodyPr>
          <a:lstStyle/>
          <a:p>
            <a:fld id="{00000000-1234-1234-1234-123412341234}" type="slidenum">
              <a:rPr lang="no-NO"/>
              <a:pPr/>
              <a:t>29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971FB-87C5-2D89-86C6-E46A462357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ADF639EE-10A9-EDBC-EF9D-FE5F5970CF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C7A5118-BDF1-32FC-3842-00E07961E6F4}"/>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5" name="Footer Placeholder 4">
            <a:extLst>
              <a:ext uri="{FF2B5EF4-FFF2-40B4-BE49-F238E27FC236}">
                <a16:creationId xmlns:a16="http://schemas.microsoft.com/office/drawing/2014/main" id="{BA8839DA-6A02-6F96-7B43-0EDC108AFC6C}"/>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7A0D9DF-0879-366B-FAB2-398748D65E5F}"/>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570555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8A94B-2FEA-3EC6-75A0-6D54E0216433}"/>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D34FE2ED-7829-9C18-585C-DEA8877905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5B249D0-7035-8BA1-5D23-3801AAC48CD6}"/>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5" name="Footer Placeholder 4">
            <a:extLst>
              <a:ext uri="{FF2B5EF4-FFF2-40B4-BE49-F238E27FC236}">
                <a16:creationId xmlns:a16="http://schemas.microsoft.com/office/drawing/2014/main" id="{CBDD5909-BC2C-6BBB-50B0-66A17C5B2DE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8399382-1F00-3BF0-6685-178A3A168E5C}"/>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666381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434E-A3AD-8CD0-087A-4F8A2C04CF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19075CF4-AE05-856D-5DD8-146FA389B7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7CB917-E53D-CBC5-6F31-727BF2988DD8}"/>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5" name="Footer Placeholder 4">
            <a:extLst>
              <a:ext uri="{FF2B5EF4-FFF2-40B4-BE49-F238E27FC236}">
                <a16:creationId xmlns:a16="http://schemas.microsoft.com/office/drawing/2014/main" id="{3CBF94EF-8C64-099C-80EC-352F0C9491F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B893B34A-FC4C-6734-C958-536F4AFAEFBB}"/>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1683309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C387D-49CB-CE17-00DD-D214C52C121C}"/>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ED7CA2C5-CDF1-2860-0BFB-AFE11143B5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E8542FAB-D872-B93A-EE39-CAA033AA94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1988DE87-3C33-3796-C477-C9989876E936}"/>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6" name="Footer Placeholder 5">
            <a:extLst>
              <a:ext uri="{FF2B5EF4-FFF2-40B4-BE49-F238E27FC236}">
                <a16:creationId xmlns:a16="http://schemas.microsoft.com/office/drawing/2014/main" id="{CC483D7B-3B83-5A2F-507C-CC82868B10B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8D7BA6-A407-044F-17DE-0041DCFCC679}"/>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3903123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D0F4-2735-535A-FBAC-5EBCF779A826}"/>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8E6F31A-47E6-7E5B-29EA-D35AC96202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663C81-67C3-8A9F-4FA4-F509089C5C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9133C33C-A71E-9834-7E29-8A30C9DBAC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378B8F-089A-1AE3-308A-AF64D025AF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FB5F4FCB-1CCE-8C1E-617B-1CA19713AFC3}"/>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8" name="Footer Placeholder 7">
            <a:extLst>
              <a:ext uri="{FF2B5EF4-FFF2-40B4-BE49-F238E27FC236}">
                <a16:creationId xmlns:a16="http://schemas.microsoft.com/office/drawing/2014/main" id="{9A709AE2-7789-260C-3471-ADF5306E5DAE}"/>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847599B7-79A2-F706-DDCB-291E5E927365}"/>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546816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1033B-E80F-0CF7-24F3-02E26E024AA3}"/>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4CACCC17-DA38-5249-3726-A30E38AC5862}"/>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4" name="Footer Placeholder 3">
            <a:extLst>
              <a:ext uri="{FF2B5EF4-FFF2-40B4-BE49-F238E27FC236}">
                <a16:creationId xmlns:a16="http://schemas.microsoft.com/office/drawing/2014/main" id="{CC70BC91-704B-964B-5811-CFCA2AAFA61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4EB1ADF2-A7DA-D426-AC44-36A6B3EC5727}"/>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533522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2022D2-73B5-0BED-1A9D-D0CAC490FFC9}"/>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3" name="Footer Placeholder 2">
            <a:extLst>
              <a:ext uri="{FF2B5EF4-FFF2-40B4-BE49-F238E27FC236}">
                <a16:creationId xmlns:a16="http://schemas.microsoft.com/office/drawing/2014/main" id="{1B8900A1-FD0F-41F1-B028-18FD2CD36E13}"/>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965DDB55-3C42-DBFC-DD87-73FB2FB1101D}"/>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016207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D5D7-1293-6B15-FB85-EB1D1F7247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D05B8B46-6A4C-B6EC-944B-BE7FCB615B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CA6BCB4A-80FD-E4FA-9D4F-27608FD26E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A073B2-E964-CC54-6FA8-37C50AB1BBCF}"/>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6" name="Footer Placeholder 5">
            <a:extLst>
              <a:ext uri="{FF2B5EF4-FFF2-40B4-BE49-F238E27FC236}">
                <a16:creationId xmlns:a16="http://schemas.microsoft.com/office/drawing/2014/main" id="{308102C2-CF97-520E-6DFC-3C18C4610D2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40FD442-EEA1-86CB-FE89-FE53219089CE}"/>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1099442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C1E01-DB3D-9F7E-D585-9687FB097F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7CE8CADB-9480-179C-B7DF-A02C509069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D94B0ED8-8E1A-0100-E5DD-C1AFCF8F4F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5BF99A-A9EB-AA86-BECF-CC3F815EC145}"/>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6" name="Footer Placeholder 5">
            <a:extLst>
              <a:ext uri="{FF2B5EF4-FFF2-40B4-BE49-F238E27FC236}">
                <a16:creationId xmlns:a16="http://schemas.microsoft.com/office/drawing/2014/main" id="{08BC3FA3-E94A-9810-02DE-324E7234A4A6}"/>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D5C9065D-46F6-84C0-16E6-0C6008E9496C}"/>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4268969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A6377-5481-26FA-DFD9-92C045E37A66}"/>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FE86BEFE-2A39-E49E-6E62-94FB13E893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A67A53B-C609-E60E-028F-68FB8F0C197D}"/>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5" name="Footer Placeholder 4">
            <a:extLst>
              <a:ext uri="{FF2B5EF4-FFF2-40B4-BE49-F238E27FC236}">
                <a16:creationId xmlns:a16="http://schemas.microsoft.com/office/drawing/2014/main" id="{ABC08503-2097-18A6-F9A4-0B964727808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546A96E1-2D3F-35B8-9403-E087935B3A96}"/>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150984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920D83-0AA2-4D2A-BFDA-C3E8043F1C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429E30C8-1EDD-6E39-285F-5FE70C9886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ADE3EA77-8FFB-FA8E-0907-41AB81913948}"/>
              </a:ext>
            </a:extLst>
          </p:cNvPr>
          <p:cNvSpPr>
            <a:spLocks noGrp="1"/>
          </p:cNvSpPr>
          <p:nvPr>
            <p:ph type="dt" sz="half" idx="10"/>
          </p:nvPr>
        </p:nvSpPr>
        <p:spPr/>
        <p:txBody>
          <a:bodyPr/>
          <a:lstStyle/>
          <a:p>
            <a:fld id="{7A1701C0-0F93-4426-B42F-AA03CB3BD9A3}" type="datetimeFigureOut">
              <a:rPr lang="nb-NO" smtClean="0"/>
              <a:t>02.10.2025</a:t>
            </a:fld>
            <a:endParaRPr lang="nb-NO"/>
          </a:p>
        </p:txBody>
      </p:sp>
      <p:sp>
        <p:nvSpPr>
          <p:cNvPr id="5" name="Footer Placeholder 4">
            <a:extLst>
              <a:ext uri="{FF2B5EF4-FFF2-40B4-BE49-F238E27FC236}">
                <a16:creationId xmlns:a16="http://schemas.microsoft.com/office/drawing/2014/main" id="{BD857365-CBA4-2531-1817-7A8C282D77EC}"/>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DEACAC8-D37C-43E7-CEDE-A7F6961EB886}"/>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105451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6"/>
        <p:cNvGrpSpPr/>
        <p:nvPr/>
      </p:nvGrpSpPr>
      <p:grpSpPr>
        <a:xfrm>
          <a:off x="0" y="0"/>
          <a:ext cx="0" cy="0"/>
          <a:chOff x="0" y="0"/>
          <a:chExt cx="0" cy="0"/>
        </a:xfrm>
      </p:grpSpPr>
      <p:sp>
        <p:nvSpPr>
          <p:cNvPr id="28" name="Google Shape;28;p4"/>
          <p:cNvSpPr txBox="1">
            <a:spLocks noGrp="1"/>
          </p:cNvSpPr>
          <p:nvPr>
            <p:ph type="subTitle" idx="1"/>
          </p:nvPr>
        </p:nvSpPr>
        <p:spPr>
          <a:xfrm>
            <a:off x="828767" y="1637916"/>
            <a:ext cx="10504400" cy="487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9" name="Google Shape;29;p4"/>
          <p:cNvSpPr txBox="1">
            <a:spLocks noGrp="1"/>
          </p:cNvSpPr>
          <p:nvPr>
            <p:ph type="title"/>
          </p:nvPr>
        </p:nvSpPr>
        <p:spPr>
          <a:xfrm>
            <a:off x="833733" y="421084"/>
            <a:ext cx="10272000" cy="9436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829630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31D1D2-3234-7B39-638B-0D1413FC79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61E92D04-0E05-E397-3929-18827DBCEE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8C4B8B9-CEBA-2C0C-5D3B-B85E932EEC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1701C0-0F93-4426-B42F-AA03CB3BD9A3}" type="datetimeFigureOut">
              <a:rPr lang="nb-NO" smtClean="0"/>
              <a:t>02.10.2025</a:t>
            </a:fld>
            <a:endParaRPr lang="nb-NO"/>
          </a:p>
        </p:txBody>
      </p:sp>
      <p:sp>
        <p:nvSpPr>
          <p:cNvPr id="5" name="Footer Placeholder 4">
            <a:extLst>
              <a:ext uri="{FF2B5EF4-FFF2-40B4-BE49-F238E27FC236}">
                <a16:creationId xmlns:a16="http://schemas.microsoft.com/office/drawing/2014/main" id="{B9E540BD-56C8-5ED6-3F6E-4DA4694081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2C62F86E-A1FE-2316-953A-FC287C9077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92E4B6-621B-482A-9701-9F8B6B28AFC0}" type="slidenum">
              <a:rPr lang="nb-NO" smtClean="0"/>
              <a:t>‹#›</a:t>
            </a:fld>
            <a:endParaRPr lang="nb-NO"/>
          </a:p>
        </p:txBody>
      </p:sp>
    </p:spTree>
    <p:extLst>
      <p:ext uri="{BB962C8B-B14F-4D97-AF65-F5344CB8AC3E}">
        <p14:creationId xmlns:p14="http://schemas.microsoft.com/office/powerpoint/2010/main" val="71100366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tif"/></Relationships>
</file>

<file path=ppt/slides/_rels/slide6.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hyperlink" Target="https://scholar.google.com/citations?view_op=view_citation&amp;hl=en&amp;user=xBnjjysAAAAJ&amp;citation_for_view=xBnjjysAAAAJ:vRqMK49ujn8C"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tif"/><Relationship Id="rId5" Type="http://schemas.openxmlformats.org/officeDocument/2006/relationships/image" Target="../media/image14.jpeg"/><Relationship Id="rId4" Type="http://schemas.openxmlformats.org/officeDocument/2006/relationships/image" Target="../media/image13.tif"/></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scholar.google.com/citations?view_op=view_citation&amp;hl=en&amp;user=xBnjjysAAAAJ&amp;citation_for_view=xBnjjysAAAAJ:738O_yMBCRsC" TargetMode="Externa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12"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2.png"/><Relationship Id="rId5" Type="http://schemas.openxmlformats.org/officeDocument/2006/relationships/image" Target="../media/image27.png"/><Relationship Id="rId10"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irthapp.co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8" Type="http://schemas.openxmlformats.org/officeDocument/2006/relationships/hyperlink" Target="https://women-stem-up.eu/" TargetMode="External"/><Relationship Id="rId13" Type="http://schemas.openxmlformats.org/officeDocument/2006/relationships/image" Target="../media/image49.png"/><Relationship Id="rId18" Type="http://schemas.openxmlformats.org/officeDocument/2006/relationships/image" Target="../media/image53.png"/><Relationship Id="rId3" Type="http://schemas.openxmlformats.org/officeDocument/2006/relationships/hyperlink" Target="https://www.ntnu.no/ada" TargetMode="External"/><Relationship Id="rId7" Type="http://schemas.openxmlformats.org/officeDocument/2006/relationships/hyperlink" Target="https://www.ntnu.edu/smartcities/craft" TargetMode="External"/><Relationship Id="rId12" Type="http://schemas.openxmlformats.org/officeDocument/2006/relationships/image" Target="../media/image48.png"/><Relationship Id="rId17" Type="http://schemas.openxmlformats.org/officeDocument/2006/relationships/image" Target="../media/image52.jpg"/><Relationship Id="rId2" Type="http://schemas.openxmlformats.org/officeDocument/2006/relationships/notesSlide" Target="../notesSlides/notesSlide22.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eugain.eu/" TargetMode="External"/><Relationship Id="rId11" Type="http://schemas.openxmlformats.org/officeDocument/2006/relationships/hyperlink" Target="https://erasmus-plus.ec.europa.eu/projects/search/details/2024-1-NO01-KA220-HED-000249902" TargetMode="External"/><Relationship Id="rId5" Type="http://schemas.openxmlformats.org/officeDocument/2006/relationships/hyperlink" Target="https://www.ntnu.edu/idun" TargetMode="External"/><Relationship Id="rId15" Type="http://schemas.openxmlformats.org/officeDocument/2006/relationships/oleObject" Target="../embeddings/oleObject1.bin"/><Relationship Id="rId10" Type="http://schemas.openxmlformats.org/officeDocument/2006/relationships/hyperlink" Target="https://www.abelia.no/50techkvinner/" TargetMode="External"/><Relationship Id="rId19" Type="http://schemas.openxmlformats.org/officeDocument/2006/relationships/image" Target="../media/image54.png"/><Relationship Id="rId4" Type="http://schemas.openxmlformats.org/officeDocument/2006/relationships/hyperlink" Target="https://www.ntnu.no/skolelab/kodeloypa" TargetMode="External"/><Relationship Id="rId9" Type="http://schemas.openxmlformats.org/officeDocument/2006/relationships/hyperlink" Target="https://womencourage.acm.org/2023/"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4BFCCA4-109C-4B21-816E-144FE75C3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3A854D-A30D-29FD-9799-804F2E655F65}"/>
              </a:ext>
            </a:extLst>
          </p:cNvPr>
          <p:cNvSpPr>
            <a:spLocks noGrp="1"/>
          </p:cNvSpPr>
          <p:nvPr>
            <p:ph type="ctrTitle"/>
          </p:nvPr>
        </p:nvSpPr>
        <p:spPr>
          <a:xfrm>
            <a:off x="630918" y="643465"/>
            <a:ext cx="3895359" cy="1846615"/>
          </a:xfrm>
        </p:spPr>
        <p:txBody>
          <a:bodyPr vert="horz" lIns="91440" tIns="45720" rIns="91440" bIns="45720" rtlCol="0" anchor="b">
            <a:normAutofit/>
          </a:bodyPr>
          <a:lstStyle/>
          <a:p>
            <a:pPr algn="l"/>
            <a:r>
              <a:rPr lang="en-US" sz="4200" b="1">
                <a:effectLst/>
              </a:rPr>
              <a:t>Artificial Intelligence for All</a:t>
            </a:r>
            <a:endParaRPr lang="en-US" sz="4200"/>
          </a:p>
        </p:txBody>
      </p:sp>
      <p:sp>
        <p:nvSpPr>
          <p:cNvPr id="17" name="sketch line">
            <a:extLst>
              <a:ext uri="{FF2B5EF4-FFF2-40B4-BE49-F238E27FC236}">
                <a16:creationId xmlns:a16="http://schemas.microsoft.com/office/drawing/2014/main" id="{0059B5C0-FEC8-4370-AF45-02E3AEF6F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659144"/>
            <a:ext cx="3566160" cy="18288"/>
          </a:xfrm>
          <a:custGeom>
            <a:avLst/>
            <a:gdLst>
              <a:gd name="connsiteX0" fmla="*/ 0 w 3566160"/>
              <a:gd name="connsiteY0" fmla="*/ 0 h 18288"/>
              <a:gd name="connsiteX1" fmla="*/ 665683 w 3566160"/>
              <a:gd name="connsiteY1" fmla="*/ 0 h 18288"/>
              <a:gd name="connsiteX2" fmla="*/ 1331366 w 3566160"/>
              <a:gd name="connsiteY2" fmla="*/ 0 h 18288"/>
              <a:gd name="connsiteX3" fmla="*/ 1818742 w 3566160"/>
              <a:gd name="connsiteY3" fmla="*/ 0 h 18288"/>
              <a:gd name="connsiteX4" fmla="*/ 2413102 w 3566160"/>
              <a:gd name="connsiteY4" fmla="*/ 0 h 18288"/>
              <a:gd name="connsiteX5" fmla="*/ 2936138 w 3566160"/>
              <a:gd name="connsiteY5" fmla="*/ 0 h 18288"/>
              <a:gd name="connsiteX6" fmla="*/ 3566160 w 3566160"/>
              <a:gd name="connsiteY6" fmla="*/ 0 h 18288"/>
              <a:gd name="connsiteX7" fmla="*/ 3566160 w 3566160"/>
              <a:gd name="connsiteY7" fmla="*/ 18288 h 18288"/>
              <a:gd name="connsiteX8" fmla="*/ 2971800 w 3566160"/>
              <a:gd name="connsiteY8" fmla="*/ 18288 h 18288"/>
              <a:gd name="connsiteX9" fmla="*/ 2448763 w 3566160"/>
              <a:gd name="connsiteY9" fmla="*/ 18288 h 18288"/>
              <a:gd name="connsiteX10" fmla="*/ 1854403 w 3566160"/>
              <a:gd name="connsiteY10" fmla="*/ 18288 h 18288"/>
              <a:gd name="connsiteX11" fmla="*/ 1295705 w 3566160"/>
              <a:gd name="connsiteY11" fmla="*/ 18288 h 18288"/>
              <a:gd name="connsiteX12" fmla="*/ 772668 w 3566160"/>
              <a:gd name="connsiteY12" fmla="*/ 18288 h 18288"/>
              <a:gd name="connsiteX13" fmla="*/ 0 w 3566160"/>
              <a:gd name="connsiteY13" fmla="*/ 18288 h 18288"/>
              <a:gd name="connsiteX14" fmla="*/ 0 w 356616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6160" h="18288" fill="none" extrusionOk="0">
                <a:moveTo>
                  <a:pt x="0" y="0"/>
                </a:moveTo>
                <a:cubicBezTo>
                  <a:pt x="222644" y="15773"/>
                  <a:pt x="447078" y="-30288"/>
                  <a:pt x="665683" y="0"/>
                </a:cubicBezTo>
                <a:cubicBezTo>
                  <a:pt x="884288" y="30288"/>
                  <a:pt x="1132425" y="-6167"/>
                  <a:pt x="1331366" y="0"/>
                </a:cubicBezTo>
                <a:cubicBezTo>
                  <a:pt x="1530307" y="6167"/>
                  <a:pt x="1680942" y="17562"/>
                  <a:pt x="1818742" y="0"/>
                </a:cubicBezTo>
                <a:cubicBezTo>
                  <a:pt x="1956542" y="-17562"/>
                  <a:pt x="2130227" y="23032"/>
                  <a:pt x="2413102" y="0"/>
                </a:cubicBezTo>
                <a:cubicBezTo>
                  <a:pt x="2695977" y="-23032"/>
                  <a:pt x="2679988" y="-13260"/>
                  <a:pt x="2936138" y="0"/>
                </a:cubicBezTo>
                <a:cubicBezTo>
                  <a:pt x="3192288" y="13260"/>
                  <a:pt x="3378668" y="16268"/>
                  <a:pt x="3566160" y="0"/>
                </a:cubicBezTo>
                <a:cubicBezTo>
                  <a:pt x="3566199" y="7328"/>
                  <a:pt x="3566779" y="9982"/>
                  <a:pt x="3566160" y="18288"/>
                </a:cubicBezTo>
                <a:cubicBezTo>
                  <a:pt x="3315478" y="45899"/>
                  <a:pt x="3188272" y="-7574"/>
                  <a:pt x="2971800" y="18288"/>
                </a:cubicBezTo>
                <a:cubicBezTo>
                  <a:pt x="2755328" y="44150"/>
                  <a:pt x="2598570" y="34692"/>
                  <a:pt x="2448763" y="18288"/>
                </a:cubicBezTo>
                <a:cubicBezTo>
                  <a:pt x="2298956" y="1884"/>
                  <a:pt x="2011344" y="-7043"/>
                  <a:pt x="1854403" y="18288"/>
                </a:cubicBezTo>
                <a:cubicBezTo>
                  <a:pt x="1697462" y="43619"/>
                  <a:pt x="1444994" y="618"/>
                  <a:pt x="1295705" y="18288"/>
                </a:cubicBezTo>
                <a:cubicBezTo>
                  <a:pt x="1146416" y="35958"/>
                  <a:pt x="965401" y="42167"/>
                  <a:pt x="772668" y="18288"/>
                </a:cubicBezTo>
                <a:cubicBezTo>
                  <a:pt x="579935" y="-5591"/>
                  <a:pt x="352420" y="-19381"/>
                  <a:pt x="0" y="18288"/>
                </a:cubicBezTo>
                <a:cubicBezTo>
                  <a:pt x="-593" y="9736"/>
                  <a:pt x="244" y="6610"/>
                  <a:pt x="0" y="0"/>
                </a:cubicBezTo>
                <a:close/>
              </a:path>
              <a:path w="3566160" h="18288" stroke="0" extrusionOk="0">
                <a:moveTo>
                  <a:pt x="0" y="0"/>
                </a:moveTo>
                <a:cubicBezTo>
                  <a:pt x="169947" y="-5008"/>
                  <a:pt x="340602" y="-17518"/>
                  <a:pt x="594360" y="0"/>
                </a:cubicBezTo>
                <a:cubicBezTo>
                  <a:pt x="848118" y="17518"/>
                  <a:pt x="997921" y="8866"/>
                  <a:pt x="1224382" y="0"/>
                </a:cubicBezTo>
                <a:cubicBezTo>
                  <a:pt x="1450843" y="-8866"/>
                  <a:pt x="1572343" y="8392"/>
                  <a:pt x="1783080" y="0"/>
                </a:cubicBezTo>
                <a:cubicBezTo>
                  <a:pt x="1993817" y="-8392"/>
                  <a:pt x="2266728" y="2126"/>
                  <a:pt x="2448763" y="0"/>
                </a:cubicBezTo>
                <a:cubicBezTo>
                  <a:pt x="2630798" y="-2126"/>
                  <a:pt x="2815508" y="-13843"/>
                  <a:pt x="3043123" y="0"/>
                </a:cubicBezTo>
                <a:cubicBezTo>
                  <a:pt x="3270738" y="13843"/>
                  <a:pt x="3420568" y="2184"/>
                  <a:pt x="3566160" y="0"/>
                </a:cubicBezTo>
                <a:cubicBezTo>
                  <a:pt x="3566487" y="8595"/>
                  <a:pt x="3566088" y="13110"/>
                  <a:pt x="3566160" y="18288"/>
                </a:cubicBezTo>
                <a:cubicBezTo>
                  <a:pt x="3421748" y="9323"/>
                  <a:pt x="3176383" y="-3939"/>
                  <a:pt x="2971800" y="18288"/>
                </a:cubicBezTo>
                <a:cubicBezTo>
                  <a:pt x="2767217" y="40515"/>
                  <a:pt x="2590769" y="4336"/>
                  <a:pt x="2306117" y="18288"/>
                </a:cubicBezTo>
                <a:cubicBezTo>
                  <a:pt x="2021465" y="32240"/>
                  <a:pt x="1860727" y="-9280"/>
                  <a:pt x="1676095" y="18288"/>
                </a:cubicBezTo>
                <a:cubicBezTo>
                  <a:pt x="1491463" y="45856"/>
                  <a:pt x="1329173" y="5765"/>
                  <a:pt x="1153058" y="18288"/>
                </a:cubicBezTo>
                <a:cubicBezTo>
                  <a:pt x="976943" y="30811"/>
                  <a:pt x="895178" y="4751"/>
                  <a:pt x="665683" y="18288"/>
                </a:cubicBezTo>
                <a:cubicBezTo>
                  <a:pt x="436189" y="31825"/>
                  <a:pt x="302924" y="2002"/>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6">
            <a:extLst>
              <a:ext uri="{FF2B5EF4-FFF2-40B4-BE49-F238E27FC236}">
                <a16:creationId xmlns:a16="http://schemas.microsoft.com/office/drawing/2014/main" id="{688DD718-5C47-6EDC-BEA7-A538952BB5E4}"/>
              </a:ext>
            </a:extLst>
          </p:cNvPr>
          <p:cNvSpPr>
            <a:spLocks noGrp="1"/>
          </p:cNvSpPr>
          <p:nvPr>
            <p:ph type="subTitle" idx="1"/>
          </p:nvPr>
        </p:nvSpPr>
        <p:spPr>
          <a:xfrm>
            <a:off x="630936" y="2807167"/>
            <a:ext cx="3895522" cy="3386399"/>
          </a:xfrm>
        </p:spPr>
        <p:txBody>
          <a:bodyPr vert="horz" lIns="91440" tIns="45720" rIns="91440" bIns="45720" rtlCol="0">
            <a:normAutofit/>
          </a:bodyPr>
          <a:lstStyle/>
          <a:p>
            <a:pPr indent="-228600" algn="l">
              <a:buFont typeface="Arial" panose="020B0604020202020204" pitchFamily="34" charset="0"/>
              <a:buChar char="•"/>
            </a:pPr>
            <a:r>
              <a:rPr lang="en-US" sz="2200"/>
              <a:t>Letizia Jaccheri</a:t>
            </a:r>
          </a:p>
          <a:p>
            <a:pPr indent="-228600" algn="l">
              <a:buFont typeface="Arial" panose="020B0604020202020204" pitchFamily="34" charset="0"/>
              <a:buChar char="•"/>
            </a:pPr>
            <a:r>
              <a:rPr lang="en-US" sz="2200"/>
              <a:t>Tromsø 02.10.2025</a:t>
            </a:r>
          </a:p>
          <a:p>
            <a:pPr indent="-228600" algn="l">
              <a:buFont typeface="Arial" panose="020B0604020202020204" pitchFamily="34" charset="0"/>
              <a:buChar char="•"/>
            </a:pPr>
            <a:endParaRPr lang="en-US" sz="2200"/>
          </a:p>
          <a:p>
            <a:pPr indent="-228600" algn="l">
              <a:buFont typeface="Arial" panose="020B0604020202020204" pitchFamily="34" charset="0"/>
              <a:buChar char="•"/>
            </a:pPr>
            <a:endParaRPr lang="en-US" sz="2200"/>
          </a:p>
        </p:txBody>
      </p:sp>
      <p:pic>
        <p:nvPicPr>
          <p:cNvPr id="3" name="Picture 4" descr="University of Pisa - Wikipedia">
            <a:extLst>
              <a:ext uri="{FF2B5EF4-FFF2-40B4-BE49-F238E27FC236}">
                <a16:creationId xmlns:a16="http://schemas.microsoft.com/office/drawing/2014/main" id="{C35C8259-B01E-4D96-FF70-D9B4FE809C7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92624" y="311269"/>
            <a:ext cx="3099816" cy="31630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ogo og maler - NTNU">
            <a:extLst>
              <a:ext uri="{FF2B5EF4-FFF2-40B4-BE49-F238E27FC236}">
                <a16:creationId xmlns:a16="http://schemas.microsoft.com/office/drawing/2014/main" id="{B6CF0DEC-4942-6370-25CE-75DB54386A7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247888" y="823397"/>
            <a:ext cx="3785616" cy="13249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olitecnico Torino cambia look, nuovo logo università - Piemonte - ANSA.it">
            <a:extLst>
              <a:ext uri="{FF2B5EF4-FFF2-40B4-BE49-F238E27FC236}">
                <a16:creationId xmlns:a16="http://schemas.microsoft.com/office/drawing/2014/main" id="{ED7ADD59-17E4-C294-155D-0C80D3BF060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992624" y="3897984"/>
            <a:ext cx="3099816" cy="21931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logo with text on it&#10;&#10;AI-generated content may be incorrect.">
            <a:extLst>
              <a:ext uri="{FF2B5EF4-FFF2-40B4-BE49-F238E27FC236}">
                <a16:creationId xmlns:a16="http://schemas.microsoft.com/office/drawing/2014/main" id="{EB43581C-316D-B3CF-3FAB-566D202C45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29792" y="2971759"/>
            <a:ext cx="3221807" cy="3221807"/>
          </a:xfrm>
          <a:prstGeom prst="rect">
            <a:avLst/>
          </a:prstGeom>
        </p:spPr>
      </p:pic>
    </p:spTree>
    <p:extLst>
      <p:ext uri="{BB962C8B-B14F-4D97-AF65-F5344CB8AC3E}">
        <p14:creationId xmlns:p14="http://schemas.microsoft.com/office/powerpoint/2010/main" val="4074499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AA11DC-F238-955D-0651-D3C060A4D452}"/>
              </a:ext>
            </a:extLst>
          </p:cNvPr>
          <p:cNvSpPr>
            <a:spLocks noGrp="1"/>
          </p:cNvSpPr>
          <p:nvPr>
            <p:ph type="title"/>
          </p:nvPr>
        </p:nvSpPr>
        <p:spPr/>
        <p:txBody>
          <a:bodyPr/>
          <a:lstStyle/>
          <a:p>
            <a:r>
              <a:rPr lang="nb-NO" dirty="0"/>
              <a:t> </a:t>
            </a:r>
            <a:r>
              <a:rPr lang="nb-NO" dirty="0" err="1"/>
              <a:t>Position</a:t>
            </a:r>
            <a:endParaRPr lang="nb-NO" dirty="0"/>
          </a:p>
        </p:txBody>
      </p:sp>
      <p:sp>
        <p:nvSpPr>
          <p:cNvPr id="4" name="Content Placeholder 3">
            <a:extLst>
              <a:ext uri="{FF2B5EF4-FFF2-40B4-BE49-F238E27FC236}">
                <a16:creationId xmlns:a16="http://schemas.microsoft.com/office/drawing/2014/main" id="{236E950F-2C12-062E-0085-430A47794F95}"/>
              </a:ext>
            </a:extLst>
          </p:cNvPr>
          <p:cNvSpPr>
            <a:spLocks noGrp="1"/>
          </p:cNvSpPr>
          <p:nvPr>
            <p:ph idx="1"/>
          </p:nvPr>
        </p:nvSpPr>
        <p:spPr/>
        <p:txBody>
          <a:bodyPr>
            <a:normAutofit/>
          </a:bodyPr>
          <a:lstStyle/>
          <a:p>
            <a:pPr marL="0" indent="0">
              <a:buNone/>
            </a:pPr>
            <a:r>
              <a:rPr lang="en-US" dirty="0"/>
              <a:t>I feel privileged for the opportunities I have had and continue to have, even if at times I have experienced moments of discrimination due to sexism</a:t>
            </a:r>
            <a:endParaRPr lang="nb-NO" dirty="0"/>
          </a:p>
        </p:txBody>
      </p:sp>
    </p:spTree>
    <p:extLst>
      <p:ext uri="{BB962C8B-B14F-4D97-AF65-F5344CB8AC3E}">
        <p14:creationId xmlns:p14="http://schemas.microsoft.com/office/powerpoint/2010/main" val="1777481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7961DF-4D34-D9BF-4BA6-094E4A5130E1}"/>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600" dirty="0"/>
              <a:t>1960</a:t>
            </a:r>
            <a:endParaRPr lang="en-US" sz="6600" kern="1200" dirty="0">
              <a:solidFill>
                <a:schemeClr val="tx1"/>
              </a:solidFill>
              <a:latin typeface="+mj-lt"/>
              <a:ea typeface="+mj-ea"/>
              <a:cs typeface="+mj-cs"/>
            </a:endParaRPr>
          </a:p>
        </p:txBody>
      </p:sp>
      <p:pic>
        <p:nvPicPr>
          <p:cNvPr id="6" name="Picture 5" descr="A couple of children standing next to flowers&#10;&#10;AI-generated content may be incorrect.">
            <a:extLst>
              <a:ext uri="{FF2B5EF4-FFF2-40B4-BE49-F238E27FC236}">
                <a16:creationId xmlns:a16="http://schemas.microsoft.com/office/drawing/2014/main" id="{1CB80726-631A-8BDA-F0F9-D12DD7346A43}"/>
              </a:ext>
            </a:extLst>
          </p:cNvPr>
          <p:cNvPicPr>
            <a:picLocks noChangeAspect="1"/>
          </p:cNvPicPr>
          <p:nvPr/>
        </p:nvPicPr>
        <p:blipFill>
          <a:blip r:embed="rId3">
            <a:extLst>
              <a:ext uri="{28A0092B-C50C-407E-A947-70E740481C1C}">
                <a14:useLocalDpi xmlns:a14="http://schemas.microsoft.com/office/drawing/2010/main" val="0"/>
              </a:ext>
            </a:extLst>
          </a:blip>
          <a:srcRect t="162" r="-1" b="35670"/>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3" name="Picture 2" descr="Men in white coats working in a room&#10;&#10;AI-generated content may be incorrect.">
            <a:extLst>
              <a:ext uri="{FF2B5EF4-FFF2-40B4-BE49-F238E27FC236}">
                <a16:creationId xmlns:a16="http://schemas.microsoft.com/office/drawing/2014/main" id="{47566986-38D2-1ED4-B37C-2BCD2330F5CC}"/>
              </a:ext>
            </a:extLst>
          </p:cNvPr>
          <p:cNvPicPr>
            <a:picLocks noChangeAspect="1"/>
          </p:cNvPicPr>
          <p:nvPr/>
        </p:nvPicPr>
        <p:blipFill>
          <a:blip r:embed="rId4">
            <a:extLst>
              <a:ext uri="{28A0092B-C50C-407E-A947-70E740481C1C}">
                <a14:useLocalDpi xmlns:a14="http://schemas.microsoft.com/office/drawing/2010/main" val="0"/>
              </a:ext>
            </a:extLst>
          </a:blip>
          <a:srcRect t="8561" r="-3" b="2779"/>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Tree>
    <p:extLst>
      <p:ext uri="{BB962C8B-B14F-4D97-AF65-F5344CB8AC3E}">
        <p14:creationId xmlns:p14="http://schemas.microsoft.com/office/powerpoint/2010/main" val="1245828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6D470-7066-D48D-2E71-9607D31319F4}"/>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dirty="0"/>
              <a:t>1970</a:t>
            </a:r>
          </a:p>
        </p:txBody>
      </p:sp>
      <p:pic>
        <p:nvPicPr>
          <p:cNvPr id="4" name="Picture 3" descr="A group of people posing for a photo&#10;&#10;AI-generated content may be incorrect.">
            <a:extLst>
              <a:ext uri="{FF2B5EF4-FFF2-40B4-BE49-F238E27FC236}">
                <a16:creationId xmlns:a16="http://schemas.microsoft.com/office/drawing/2014/main" id="{5D81B2F3-8235-BA76-58A4-67843A761F24}"/>
              </a:ext>
            </a:extLst>
          </p:cNvPr>
          <p:cNvPicPr>
            <a:picLocks noChangeAspect="1"/>
          </p:cNvPicPr>
          <p:nvPr/>
        </p:nvPicPr>
        <p:blipFill>
          <a:blip r:embed="rId3">
            <a:extLst>
              <a:ext uri="{28A0092B-C50C-407E-A947-70E740481C1C}">
                <a14:useLocalDpi xmlns:a14="http://schemas.microsoft.com/office/drawing/2010/main" val="0"/>
              </a:ext>
            </a:extLst>
          </a:blip>
          <a:srcRect r="-3" b="14685"/>
          <a:stretch>
            <a:fillRect/>
          </a:stretch>
        </p:blipFill>
        <p:spPr>
          <a:xfrm>
            <a:off x="320040" y="363769"/>
            <a:ext cx="5614416" cy="3807886"/>
          </a:xfrm>
          <a:prstGeom prst="rect">
            <a:avLst/>
          </a:prstGeom>
        </p:spPr>
      </p:pic>
      <p:pic>
        <p:nvPicPr>
          <p:cNvPr id="1028" name="Picture 4" descr="texas instruments ti57 - batteria e pulizia">
            <a:extLst>
              <a:ext uri="{FF2B5EF4-FFF2-40B4-BE49-F238E27FC236}">
                <a16:creationId xmlns:a16="http://schemas.microsoft.com/office/drawing/2014/main" id="{3FDE6F29-0E41-BB62-B387-D68A8221CFE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464808" y="320040"/>
            <a:ext cx="5193792" cy="3895344"/>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Vintage Texas Instruments TI-30 Scientific Calculator Used - Picture 1 of 5">
            <a:extLst>
              <a:ext uri="{FF2B5EF4-FFF2-40B4-BE49-F238E27FC236}">
                <a16:creationId xmlns:a16="http://schemas.microsoft.com/office/drawing/2014/main" id="{831CAB01-F7D8-93E7-923C-F6FBB244B7F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388001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F0D6-70CE-76D3-26E7-BD362B65AD99}"/>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600" dirty="0"/>
              <a:t>19</a:t>
            </a:r>
            <a:r>
              <a:rPr lang="en-US" sz="6600" kern="1200" dirty="0">
                <a:solidFill>
                  <a:schemeClr val="tx1"/>
                </a:solidFill>
                <a:latin typeface="+mj-lt"/>
                <a:ea typeface="+mj-ea"/>
                <a:cs typeface="+mj-cs"/>
              </a:rPr>
              <a:t>80</a:t>
            </a:r>
          </a:p>
        </p:txBody>
      </p:sp>
      <p:pic>
        <p:nvPicPr>
          <p:cNvPr id="4" name="Picture 3" descr="A group of people sitting at a table&#10;&#10;AI-generated content may be incorrect.">
            <a:extLst>
              <a:ext uri="{FF2B5EF4-FFF2-40B4-BE49-F238E27FC236}">
                <a16:creationId xmlns:a16="http://schemas.microsoft.com/office/drawing/2014/main" id="{48F480A1-4FA5-256B-6534-CFA3770EF45C}"/>
              </a:ext>
            </a:extLst>
          </p:cNvPr>
          <p:cNvPicPr>
            <a:picLocks noChangeAspect="1"/>
          </p:cNvPicPr>
          <p:nvPr/>
        </p:nvPicPr>
        <p:blipFill>
          <a:blip r:embed="rId3">
            <a:extLst>
              <a:ext uri="{28A0092B-C50C-407E-A947-70E740481C1C}">
                <a14:useLocalDpi xmlns:a14="http://schemas.microsoft.com/office/drawing/2010/main" val="0"/>
              </a:ext>
            </a:extLst>
          </a:blip>
          <a:srcRect r="10263"/>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6" name="Picture 5" descr="An old computer with a monitor and keyboard&#10;&#10;AI-generated content may be incorrect.">
            <a:extLst>
              <a:ext uri="{FF2B5EF4-FFF2-40B4-BE49-F238E27FC236}">
                <a16:creationId xmlns:a16="http://schemas.microsoft.com/office/drawing/2014/main" id="{42D16661-BB7F-0462-8526-21388B0D49F9}"/>
              </a:ext>
            </a:extLst>
          </p:cNvPr>
          <p:cNvPicPr>
            <a:picLocks noChangeAspect="1"/>
          </p:cNvPicPr>
          <p:nvPr/>
        </p:nvPicPr>
        <p:blipFill>
          <a:blip r:embed="rId4">
            <a:extLst>
              <a:ext uri="{28A0092B-C50C-407E-A947-70E740481C1C}">
                <a14:useLocalDpi xmlns:a14="http://schemas.microsoft.com/office/drawing/2010/main" val="0"/>
              </a:ext>
            </a:extLst>
          </a:blip>
          <a:srcRect t="23711" r="-3" b="8463"/>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Tree>
    <p:extLst>
      <p:ext uri="{BB962C8B-B14F-4D97-AF65-F5344CB8AC3E}">
        <p14:creationId xmlns:p14="http://schemas.microsoft.com/office/powerpoint/2010/main" val="469169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6A061-9A2B-EF9E-022D-19D29B6649DB}"/>
              </a:ext>
            </a:extLst>
          </p:cNvPr>
          <p:cNvSpPr>
            <a:spLocks noGrp="1"/>
          </p:cNvSpPr>
          <p:nvPr>
            <p:ph type="title"/>
          </p:nvPr>
        </p:nvSpPr>
        <p:spPr>
          <a:xfrm>
            <a:off x="630936" y="4562856"/>
            <a:ext cx="3419856" cy="1600200"/>
          </a:xfrm>
        </p:spPr>
        <p:txBody>
          <a:bodyPr vert="horz" lIns="91440" tIns="45720" rIns="91440" bIns="45720" rtlCol="0" anchor="ctr">
            <a:normAutofit/>
          </a:bodyPr>
          <a:lstStyle/>
          <a:p>
            <a:r>
              <a:rPr lang="en-US" sz="4800" dirty="0"/>
              <a:t>19</a:t>
            </a:r>
            <a:r>
              <a:rPr lang="en-US" sz="4800" kern="1200" dirty="0">
                <a:solidFill>
                  <a:schemeClr val="tx1"/>
                </a:solidFill>
                <a:latin typeface="+mj-lt"/>
                <a:ea typeface="+mj-ea"/>
                <a:cs typeface="+mj-cs"/>
              </a:rPr>
              <a:t>90</a:t>
            </a:r>
          </a:p>
        </p:txBody>
      </p:sp>
      <p:pic>
        <p:nvPicPr>
          <p:cNvPr id="6" name="Picture 5" descr="A screenshot of a computer&#10;&#10;AI-generated content may be incorrect.">
            <a:extLst>
              <a:ext uri="{FF2B5EF4-FFF2-40B4-BE49-F238E27FC236}">
                <a16:creationId xmlns:a16="http://schemas.microsoft.com/office/drawing/2014/main" id="{82CB1039-C063-A7EC-3BD7-18849D280E85}"/>
              </a:ext>
            </a:extLst>
          </p:cNvPr>
          <p:cNvPicPr>
            <a:picLocks noChangeAspect="1"/>
          </p:cNvPicPr>
          <p:nvPr/>
        </p:nvPicPr>
        <p:blipFill>
          <a:blip r:embed="rId3">
            <a:extLst>
              <a:ext uri="{28A0092B-C50C-407E-A947-70E740481C1C}">
                <a14:useLocalDpi xmlns:a14="http://schemas.microsoft.com/office/drawing/2010/main" val="0"/>
              </a:ext>
            </a:extLst>
          </a:blip>
          <a:srcRect r="852"/>
          <a:stretch>
            <a:fillRect/>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9" name="Picture 8" descr="A group of people posing for a photo&#10;&#10;AI-generated content may be incorrect.">
            <a:extLst>
              <a:ext uri="{FF2B5EF4-FFF2-40B4-BE49-F238E27FC236}">
                <a16:creationId xmlns:a16="http://schemas.microsoft.com/office/drawing/2014/main" id="{340099DD-61CF-B25C-70BE-D9A14918CB2E}"/>
              </a:ext>
            </a:extLst>
          </p:cNvPr>
          <p:cNvPicPr>
            <a:picLocks noChangeAspect="1"/>
          </p:cNvPicPr>
          <p:nvPr/>
        </p:nvPicPr>
        <p:blipFill>
          <a:blip r:embed="rId4">
            <a:extLst>
              <a:ext uri="{28A0092B-C50C-407E-A947-70E740481C1C}">
                <a14:useLocalDpi xmlns:a14="http://schemas.microsoft.com/office/drawing/2010/main" val="0"/>
              </a:ext>
            </a:extLst>
          </a:blip>
          <a:srcRect l="13747" r="3346" b="1"/>
          <a:stretch>
            <a:fillRect/>
          </a:stretch>
        </p:blipFill>
        <p:spPr>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7" name="TextBox 6">
            <a:extLst>
              <a:ext uri="{FF2B5EF4-FFF2-40B4-BE49-F238E27FC236}">
                <a16:creationId xmlns:a16="http://schemas.microsoft.com/office/drawing/2014/main" id="{B18CA72F-38EB-AAE1-132A-EFF49AA3847F}"/>
              </a:ext>
            </a:extLst>
          </p:cNvPr>
          <p:cNvSpPr txBox="1"/>
          <p:nvPr/>
        </p:nvSpPr>
        <p:spPr>
          <a:xfrm>
            <a:off x="4654294" y="4562856"/>
            <a:ext cx="6903721" cy="160020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200" dirty="0"/>
              <a:t>Jaccheri, M. L., &amp; Conradi, R. 1993. Techniques for process model evolution in EPOS. IEEE Transactions on Software Engineering, 19(12), 1145-1156.</a:t>
            </a:r>
          </a:p>
        </p:txBody>
      </p:sp>
    </p:spTree>
    <p:extLst>
      <p:ext uri="{BB962C8B-B14F-4D97-AF65-F5344CB8AC3E}">
        <p14:creationId xmlns:p14="http://schemas.microsoft.com/office/powerpoint/2010/main" val="3798073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D8B45C0C-1C22-45E0-96AC-EAFF20BAD7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81" name="Rectangle 3080">
            <a:extLst>
              <a:ext uri="{FF2B5EF4-FFF2-40B4-BE49-F238E27FC236}">
                <a16:creationId xmlns:a16="http://schemas.microsoft.com/office/drawing/2014/main" id="{A1A6B414-1D19-4586-8383-0B3BDE0A20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543017"/>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D514926-4748-394D-3D13-7ADBFEBCB34E}"/>
              </a:ext>
            </a:extLst>
          </p:cNvPr>
          <p:cNvSpPr>
            <a:spLocks noGrp="1"/>
          </p:cNvSpPr>
          <p:nvPr>
            <p:ph type="title"/>
          </p:nvPr>
        </p:nvSpPr>
        <p:spPr>
          <a:xfrm>
            <a:off x="841248" y="764714"/>
            <a:ext cx="3090672" cy="1645920"/>
          </a:xfrm>
        </p:spPr>
        <p:txBody>
          <a:bodyPr vert="horz" lIns="91440" tIns="45720" rIns="91440" bIns="45720" rtlCol="0" anchor="ctr">
            <a:normAutofit/>
          </a:bodyPr>
          <a:lstStyle/>
          <a:p>
            <a:r>
              <a:rPr lang="en-US" sz="2600" kern="1200">
                <a:solidFill>
                  <a:schemeClr val="tx1"/>
                </a:solidFill>
                <a:latin typeface="+mj-lt"/>
                <a:ea typeface="+mj-ea"/>
                <a:cs typeface="+mj-cs"/>
              </a:rPr>
              <a:t>2000</a:t>
            </a:r>
          </a:p>
        </p:txBody>
      </p:sp>
      <p:sp>
        <p:nvSpPr>
          <p:cNvPr id="3083" name="Rectangle 3082">
            <a:extLst>
              <a:ext uri="{FF2B5EF4-FFF2-40B4-BE49-F238E27FC236}">
                <a16:creationId xmlns:a16="http://schemas.microsoft.com/office/drawing/2014/main" id="{8414D3ED-40C9-4391-BEA1-622CE47FB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23563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85" name="Rectangle 3084">
            <a:extLst>
              <a:ext uri="{FF2B5EF4-FFF2-40B4-BE49-F238E27FC236}">
                <a16:creationId xmlns:a16="http://schemas.microsoft.com/office/drawing/2014/main" id="{1F7F5575-FC35-4612-B24D-902BC55775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520" y="1578530"/>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4B48ADD-A24D-AB70-B21E-1088D83C082B}"/>
              </a:ext>
            </a:extLst>
          </p:cNvPr>
          <p:cNvSpPr txBox="1"/>
          <p:nvPr/>
        </p:nvSpPr>
        <p:spPr>
          <a:xfrm>
            <a:off x="4379976" y="764714"/>
            <a:ext cx="710488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0" i="0" u="none" strike="noStrike" dirty="0">
                <a:effectLst/>
                <a:hlinkClick r:id="rId3"/>
              </a:rPr>
              <a:t>Software engineering issues in interactive installation </a:t>
            </a:r>
            <a:r>
              <a:rPr lang="en-US" b="0" i="0" u="none" strike="noStrike">
                <a:effectLst/>
                <a:hlinkClick r:id="rId3"/>
              </a:rPr>
              <a:t>art</a:t>
            </a:r>
            <a:r>
              <a:rPr lang="en-US" b="0" i="0">
                <a:effectLst/>
              </a:rPr>
              <a:t>A</a:t>
            </a:r>
            <a:r>
              <a:rPr lang="en-US" b="0" i="0" dirty="0">
                <a:effectLst/>
              </a:rPr>
              <a:t> Trifonova, L Jaccheri, K Bergaust International Journal of Arts and Technology 1 (1), 43-65</a:t>
            </a:r>
            <a:endParaRPr lang="en-US" b="0" i="0">
              <a:effectLst/>
            </a:endParaRPr>
          </a:p>
        </p:txBody>
      </p:sp>
      <p:pic>
        <p:nvPicPr>
          <p:cNvPr id="3" name="Picture 2" descr="A child wearing headphones and a headset&#10;&#10;AI-generated content may be incorrect.">
            <a:extLst>
              <a:ext uri="{FF2B5EF4-FFF2-40B4-BE49-F238E27FC236}">
                <a16:creationId xmlns:a16="http://schemas.microsoft.com/office/drawing/2014/main" id="{D874914E-72AB-A754-9D12-C15412831B9A}"/>
              </a:ext>
            </a:extLst>
          </p:cNvPr>
          <p:cNvPicPr>
            <a:picLocks noChangeAspect="1"/>
          </p:cNvPicPr>
          <p:nvPr/>
        </p:nvPicPr>
        <p:blipFill>
          <a:blip r:embed="rId4">
            <a:extLst>
              <a:ext uri="{28A0092B-C50C-407E-A947-70E740481C1C}">
                <a14:useLocalDpi xmlns:a14="http://schemas.microsoft.com/office/drawing/2010/main" val="0"/>
              </a:ext>
            </a:extLst>
          </a:blip>
          <a:srcRect l="22156" r="536" b="4"/>
          <a:stretch>
            <a:fillRect/>
          </a:stretch>
        </p:blipFill>
        <p:spPr>
          <a:xfrm>
            <a:off x="20" y="2852928"/>
            <a:ext cx="3931900" cy="4005072"/>
          </a:xfrm>
          <a:prstGeom prst="rect">
            <a:avLst/>
          </a:prstGeom>
        </p:spPr>
      </p:pic>
      <p:pic>
        <p:nvPicPr>
          <p:cNvPr id="3074" name="Picture 2" descr="Kjærlighet og computer">
            <a:extLst>
              <a:ext uri="{FF2B5EF4-FFF2-40B4-BE49-F238E27FC236}">
                <a16:creationId xmlns:a16="http://schemas.microsoft.com/office/drawing/2014/main" id="{38385DF3-0FDE-6543-C03C-410100F222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773" r="-1" b="31272"/>
          <a:stretch>
            <a:fillRect/>
          </a:stretch>
        </p:blipFill>
        <p:spPr bwMode="auto">
          <a:xfrm>
            <a:off x="4130040" y="2852928"/>
            <a:ext cx="3931920" cy="40050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erson using a camera to listen to a person's ear&#10;&#10;AI-generated content may be incorrect.">
            <a:extLst>
              <a:ext uri="{FF2B5EF4-FFF2-40B4-BE49-F238E27FC236}">
                <a16:creationId xmlns:a16="http://schemas.microsoft.com/office/drawing/2014/main" id="{8335EE4B-EE89-0331-EDDC-8D0479E97934}"/>
              </a:ext>
            </a:extLst>
          </p:cNvPr>
          <p:cNvPicPr>
            <a:picLocks noChangeAspect="1"/>
          </p:cNvPicPr>
          <p:nvPr/>
        </p:nvPicPr>
        <p:blipFill>
          <a:blip r:embed="rId6">
            <a:extLst>
              <a:ext uri="{28A0092B-C50C-407E-A947-70E740481C1C}">
                <a14:useLocalDpi xmlns:a14="http://schemas.microsoft.com/office/drawing/2010/main" val="0"/>
              </a:ext>
            </a:extLst>
          </a:blip>
          <a:srcRect r="-2" b="20547"/>
          <a:stretch>
            <a:fillRect/>
          </a:stretch>
        </p:blipFill>
        <p:spPr>
          <a:xfrm>
            <a:off x="8260080" y="2852928"/>
            <a:ext cx="3931920" cy="4005072"/>
          </a:xfrm>
          <a:prstGeom prst="rect">
            <a:avLst/>
          </a:prstGeom>
        </p:spPr>
      </p:pic>
    </p:spTree>
    <p:extLst>
      <p:ext uri="{BB962C8B-B14F-4D97-AF65-F5344CB8AC3E}">
        <p14:creationId xmlns:p14="http://schemas.microsoft.com/office/powerpoint/2010/main" val="1379201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ED276-0221-DF4B-3EF1-F1B9580B5DBB}"/>
              </a:ext>
            </a:extLst>
          </p:cNvPr>
          <p:cNvSpPr>
            <a:spLocks noGrp="1"/>
          </p:cNvSpPr>
          <p:nvPr>
            <p:ph type="title"/>
          </p:nvPr>
        </p:nvSpPr>
        <p:spPr>
          <a:xfrm>
            <a:off x="1051560" y="4440602"/>
            <a:ext cx="3538728" cy="1645920"/>
          </a:xfrm>
        </p:spPr>
        <p:txBody>
          <a:bodyPr vert="horz" lIns="91440" tIns="45720" rIns="91440" bIns="45720" rtlCol="0" anchor="ctr">
            <a:normAutofit/>
          </a:bodyPr>
          <a:lstStyle/>
          <a:p>
            <a:r>
              <a:rPr lang="en-US" sz="3200" kern="1200">
                <a:solidFill>
                  <a:schemeClr val="tx1"/>
                </a:solidFill>
                <a:latin typeface="+mj-lt"/>
                <a:ea typeface="+mj-ea"/>
                <a:cs typeface="+mj-cs"/>
              </a:rPr>
              <a:t>2010</a:t>
            </a:r>
          </a:p>
        </p:txBody>
      </p:sp>
      <p:pic>
        <p:nvPicPr>
          <p:cNvPr id="3076" name="Picture 4" descr="NTNU_AI-lab-4484 | Trondheim 08.03.2017 : NTNU, Telenor og S… | Flickr">
            <a:extLst>
              <a:ext uri="{FF2B5EF4-FFF2-40B4-BE49-F238E27FC236}">
                <a16:creationId xmlns:a16="http://schemas.microsoft.com/office/drawing/2014/main" id="{0CDD8B57-D13D-BA31-FD96-0BB6AB450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33" r="17576"/>
          <a:stretch>
            <a:fillRect/>
          </a:stretch>
        </p:blipFill>
        <p:spPr bwMode="auto">
          <a:xfrm>
            <a:off x="6" y="10"/>
            <a:ext cx="4884383" cy="39959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tatiana #rizzante #reply – Letizia Jaccheri">
            <a:extLst>
              <a:ext uri="{FF2B5EF4-FFF2-40B4-BE49-F238E27FC236}">
                <a16:creationId xmlns:a16="http://schemas.microsoft.com/office/drawing/2014/main" id="{FE2C41FB-F037-0B45-4B2E-7E0343C797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 b="188"/>
          <a:stretch>
            <a:fillRect/>
          </a:stretch>
        </p:blipFill>
        <p:spPr bwMode="auto">
          <a:xfrm>
            <a:off x="5074877" y="10"/>
            <a:ext cx="7117118" cy="39959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467D009-A420-ABDA-5F7B-0C961AE0EBBA}"/>
              </a:ext>
            </a:extLst>
          </p:cNvPr>
          <p:cNvSpPr txBox="1"/>
          <p:nvPr/>
        </p:nvSpPr>
        <p:spPr>
          <a:xfrm>
            <a:off x="5349240" y="4440602"/>
            <a:ext cx="600760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0" i="0" u="sng" dirty="0">
                <a:effectLst/>
                <a:hlinkClick r:id="rId5"/>
              </a:rPr>
              <a:t>A checklist for integrating student empirical studies with research and teaching </a:t>
            </a:r>
            <a:r>
              <a:rPr lang="en-US" b="0" i="0" u="sng">
                <a:effectLst/>
                <a:hlinkClick r:id="rId5"/>
              </a:rPr>
              <a:t>goals</a:t>
            </a:r>
            <a:r>
              <a:rPr lang="en-US" b="0" i="0">
                <a:effectLst/>
              </a:rPr>
              <a:t>JC</a:t>
            </a:r>
            <a:r>
              <a:rPr lang="en-US" b="0" i="0" dirty="0">
                <a:effectLst/>
              </a:rPr>
              <a:t> Carver, L Jaccheri, S Morasca, F Shull Empirical Software Engineering 15 (1), 35-59</a:t>
            </a:r>
            <a:endParaRPr lang="en-US" b="0" i="0">
              <a:effectLst/>
            </a:endParaRPr>
          </a:p>
        </p:txBody>
      </p:sp>
    </p:spTree>
    <p:extLst>
      <p:ext uri="{BB962C8B-B14F-4D97-AF65-F5344CB8AC3E}">
        <p14:creationId xmlns:p14="http://schemas.microsoft.com/office/powerpoint/2010/main" val="1497262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B4D9C-3524-A6B0-9F5C-6B2F8839CA6D}"/>
              </a:ext>
            </a:extLst>
          </p:cNvPr>
          <p:cNvSpPr>
            <a:spLocks noGrp="1"/>
          </p:cNvSpPr>
          <p:nvPr>
            <p:ph type="title"/>
          </p:nvPr>
        </p:nvSpPr>
        <p:spPr>
          <a:xfrm>
            <a:off x="630936" y="4440365"/>
            <a:ext cx="4245864" cy="1722691"/>
          </a:xfrm>
        </p:spPr>
        <p:txBody>
          <a:bodyPr vert="horz" lIns="91440" tIns="45720" rIns="91440" bIns="45720" rtlCol="0" anchor="ctr">
            <a:normAutofit/>
          </a:bodyPr>
          <a:lstStyle/>
          <a:p>
            <a:r>
              <a:rPr lang="en-US" sz="5400"/>
              <a:t>2020</a:t>
            </a:r>
            <a:endParaRPr lang="en-US" sz="5400" dirty="0"/>
          </a:p>
        </p:txBody>
      </p:sp>
      <p:sp>
        <p:nvSpPr>
          <p:cNvPr id="13" name="TextBox 12">
            <a:extLst>
              <a:ext uri="{FF2B5EF4-FFF2-40B4-BE49-F238E27FC236}">
                <a16:creationId xmlns:a16="http://schemas.microsoft.com/office/drawing/2014/main" id="{A21360C5-FD64-DC58-E833-2C23CA892EDE}"/>
              </a:ext>
            </a:extLst>
          </p:cNvPr>
          <p:cNvSpPr txBox="1"/>
          <p:nvPr/>
        </p:nvSpPr>
        <p:spPr>
          <a:xfrm>
            <a:off x="5333999" y="4440365"/>
            <a:ext cx="6214871" cy="1722691"/>
          </a:xfrm>
          <a:prstGeom prst="rect">
            <a:avLst/>
          </a:prstGeom>
        </p:spPr>
        <p:txBody>
          <a:bodyPr vert="horz" lIns="91440" tIns="45720" rIns="91440" bIns="45720" rtlCol="0" anchor="ctr">
            <a:normAutofit/>
          </a:bodyPr>
          <a:lstStyle/>
          <a:p>
            <a:pPr>
              <a:lnSpc>
                <a:spcPct val="90000"/>
              </a:lnSpc>
              <a:spcAft>
                <a:spcPts val="600"/>
              </a:spcAft>
            </a:pPr>
            <a:r>
              <a:rPr lang="en-US" sz="1200"/>
              <a:t>Developing software for motivating individuals with intellectual disabilities to do outdoor physical activity, Juan C. Torrado, Ida Wold, Letizia Jaccheri, Susanna Pelagatti, Stefano Chessa, Javier Gomez, Gunnar Hartvigsen, Henriette MichalsenAuthors Info &amp; Claims, ICSE-SEIS '20: Proceedings of the ACM/IEEE 42nd International Conference on Software Engineering: Software Engineering in Society</a:t>
            </a:r>
          </a:p>
          <a:p>
            <a:pPr indent="-228600">
              <a:lnSpc>
                <a:spcPct val="90000"/>
              </a:lnSpc>
              <a:spcAft>
                <a:spcPts val="600"/>
              </a:spcAft>
              <a:buFont typeface="Arial" panose="020B0604020202020204" pitchFamily="34" charset="0"/>
              <a:buChar char="•"/>
            </a:pPr>
            <a:endParaRPr lang="en-US" sz="1200" dirty="0"/>
          </a:p>
        </p:txBody>
      </p:sp>
      <p:sp>
        <p:nvSpPr>
          <p:cNvPr id="10" name="TextBox 9">
            <a:extLst>
              <a:ext uri="{FF2B5EF4-FFF2-40B4-BE49-F238E27FC236}">
                <a16:creationId xmlns:a16="http://schemas.microsoft.com/office/drawing/2014/main" id="{0DC194D8-9940-2CFC-05AB-CA62F948A560}"/>
              </a:ext>
            </a:extLst>
          </p:cNvPr>
          <p:cNvSpPr txBox="1"/>
          <p:nvPr/>
        </p:nvSpPr>
        <p:spPr>
          <a:xfrm>
            <a:off x="6400800" y="2719216"/>
            <a:ext cx="6106742" cy="1645920"/>
          </a:xfrm>
          <a:prstGeom prst="rect">
            <a:avLst/>
          </a:prstGeom>
        </p:spPr>
        <p:txBody>
          <a:bodyPr vert="horz" lIns="91440" tIns="45720" rIns="91440" bIns="45720" rtlCol="0" anchor="ctr">
            <a:normAutofit/>
          </a:bodyPr>
          <a:lstStyle/>
          <a:p>
            <a:pPr>
              <a:lnSpc>
                <a:spcPct val="90000"/>
              </a:lnSpc>
              <a:spcAft>
                <a:spcPts val="600"/>
              </a:spcAft>
            </a:pPr>
            <a:endParaRPr lang="en-US" b="0" i="0" dirty="0">
              <a:effectLst/>
            </a:endParaRPr>
          </a:p>
        </p:txBody>
      </p:sp>
      <p:sp>
        <p:nvSpPr>
          <p:cNvPr id="5" name="AutoShape 2" descr="CEO of Meta and Facebook Mark Zuckerberg, Lauren Sanchez, Amazon founder Jeff Bezos, Google CEO Sundar Pichai and Tesla and SpaceX CEO Elon Musk attend the inauguration ceremony before Donald Trump is sworn in as the 47th US President in the US Capitol Rotunda in Washington, DC, on January 20, 2025. ">
            <a:extLst>
              <a:ext uri="{FF2B5EF4-FFF2-40B4-BE49-F238E27FC236}">
                <a16:creationId xmlns:a16="http://schemas.microsoft.com/office/drawing/2014/main" id="{15C828AF-E7AB-70B8-5947-7FF65C421D4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6" name="AutoShape 4" descr="CEO of Meta and Facebook Mark Zuckerberg, Lauren Sanchez, Amazon founder Jeff Bezos, Google CEO Sundar Pichai and Tesla and SpaceX CEO Elon Musk attend the inauguration ceremony before Donald Trump is sworn in as the 47th US President in the US Capitol Rotunda in Washington, DC, on January 20, 2025. ">
            <a:extLst>
              <a:ext uri="{FF2B5EF4-FFF2-40B4-BE49-F238E27FC236}">
                <a16:creationId xmlns:a16="http://schemas.microsoft.com/office/drawing/2014/main" id="{B5D4128A-BBD9-F68F-3AB6-231430CAC45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3" name="Picture 2" descr="A graph showing the time it took for various social media platforms to reach 100 million users">
            <a:extLst>
              <a:ext uri="{FF2B5EF4-FFF2-40B4-BE49-F238E27FC236}">
                <a16:creationId xmlns:a16="http://schemas.microsoft.com/office/drawing/2014/main" id="{A15236A7-0C58-0C64-0B13-51AE837F83D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56628" y="1466491"/>
            <a:ext cx="4169027" cy="237634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descr="A group of people posing for a photo&#10;&#10;AI-generated content may be incorrect.">
            <a:extLst>
              <a:ext uri="{FF2B5EF4-FFF2-40B4-BE49-F238E27FC236}">
                <a16:creationId xmlns:a16="http://schemas.microsoft.com/office/drawing/2014/main" id="{CDE1AFDC-7DAB-A8B1-D102-10C32D2E8E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651" y="440508"/>
            <a:ext cx="7189551" cy="3954253"/>
          </a:xfrm>
          <a:prstGeom prst="rect">
            <a:avLst/>
          </a:prstGeom>
        </p:spPr>
      </p:pic>
    </p:spTree>
    <p:extLst>
      <p:ext uri="{BB962C8B-B14F-4D97-AF65-F5344CB8AC3E}">
        <p14:creationId xmlns:p14="http://schemas.microsoft.com/office/powerpoint/2010/main" val="3232446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719C4-10AF-D668-3099-2099BB70516A}"/>
              </a:ext>
            </a:extLst>
          </p:cNvPr>
          <p:cNvSpPr>
            <a:spLocks noGrp="1"/>
          </p:cNvSpPr>
          <p:nvPr>
            <p:ph type="title"/>
          </p:nvPr>
        </p:nvSpPr>
        <p:spPr>
          <a:xfrm>
            <a:off x="762000" y="761998"/>
            <a:ext cx="5334000" cy="1708246"/>
          </a:xfrm>
        </p:spPr>
        <p:txBody>
          <a:bodyPr anchor="ctr">
            <a:normAutofit/>
          </a:bodyPr>
          <a:lstStyle/>
          <a:p>
            <a:r>
              <a:rPr lang="nb-NO" sz="4000"/>
              <a:t>Learning/reflection objectives for this lecture</a:t>
            </a:r>
            <a:endParaRPr lang="nb-NO" sz="4000" dirty="0"/>
          </a:p>
        </p:txBody>
      </p:sp>
      <p:sp>
        <p:nvSpPr>
          <p:cNvPr id="3" name="Content Placeholder 2">
            <a:extLst>
              <a:ext uri="{FF2B5EF4-FFF2-40B4-BE49-F238E27FC236}">
                <a16:creationId xmlns:a16="http://schemas.microsoft.com/office/drawing/2014/main" id="{F4FDF5A7-5EC1-D772-93A0-462BDAA6BE0C}"/>
              </a:ext>
            </a:extLst>
          </p:cNvPr>
          <p:cNvSpPr>
            <a:spLocks noGrp="1"/>
          </p:cNvSpPr>
          <p:nvPr>
            <p:ph idx="1"/>
          </p:nvPr>
        </p:nvSpPr>
        <p:spPr>
          <a:xfrm>
            <a:off x="761994" y="2470245"/>
            <a:ext cx="5334006" cy="3769835"/>
          </a:xfrm>
        </p:spPr>
        <p:txBody>
          <a:bodyPr anchor="ctr">
            <a:normAutofit/>
          </a:bodyPr>
          <a:lstStyle/>
          <a:p>
            <a:r>
              <a:rPr lang="nb-NO" sz="2000"/>
              <a:t>Develop AI - Use AI? </a:t>
            </a:r>
          </a:p>
          <a:p>
            <a:r>
              <a:rPr lang="nb-NO" sz="2000"/>
              <a:t>AI for all – AI against one or several groups?</a:t>
            </a:r>
          </a:p>
          <a:p>
            <a:r>
              <a:rPr lang="nb-NO" sz="2000"/>
              <a:t>Who has developed and is developing AI?</a:t>
            </a:r>
          </a:p>
          <a:p>
            <a:r>
              <a:rPr lang="nb-NO" sz="2000"/>
              <a:t>What do you want to do with AI?  </a:t>
            </a:r>
          </a:p>
        </p:txBody>
      </p:sp>
      <p:sp>
        <p:nvSpPr>
          <p:cNvPr id="1031" name="Rectangle 1030">
            <a:extLst>
              <a:ext uri="{FF2B5EF4-FFF2-40B4-BE49-F238E27FC236}">
                <a16:creationId xmlns:a16="http://schemas.microsoft.com/office/drawing/2014/main" id="{0D05C9B4-B5C9-2D4D-23C9-CEE72646F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
            <a:ext cx="5410200" cy="6858001"/>
          </a:xfrm>
          <a:prstGeom prst="rect">
            <a:avLst/>
          </a:prstGeom>
          <a:solidFill>
            <a:srgbClr val="FFFFFF"/>
          </a:solidFill>
          <a:ln>
            <a:noFill/>
          </a:ln>
          <a:effectLst>
            <a:outerShdw blurRad="266700" dist="215900" dir="858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76147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7C6B5B-2669-7B08-76F9-C1434B20D892}"/>
              </a:ext>
            </a:extLst>
          </p:cNvPr>
          <p:cNvSpPr>
            <a:spLocks noGrp="1"/>
          </p:cNvSpPr>
          <p:nvPr>
            <p:ph type="title"/>
          </p:nvPr>
        </p:nvSpPr>
        <p:spPr/>
        <p:txBody>
          <a:bodyPr/>
          <a:lstStyle/>
          <a:p>
            <a:r>
              <a:rPr lang="nb-NO" dirty="0"/>
              <a:t>Software Engineering</a:t>
            </a:r>
            <a:r>
              <a:rPr lang="nb-NO" baseline="0" dirty="0"/>
              <a:t> </a:t>
            </a:r>
            <a:endParaRPr lang="nb-NO" dirty="0"/>
          </a:p>
        </p:txBody>
      </p:sp>
      <p:pic>
        <p:nvPicPr>
          <p:cNvPr id="1028" name="Picture 4">
            <a:extLst>
              <a:ext uri="{FF2B5EF4-FFF2-40B4-BE49-F238E27FC236}">
                <a16:creationId xmlns:a16="http://schemas.microsoft.com/office/drawing/2014/main" id="{B2568E43-199F-2448-474B-5E7E7E7924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019" y="2873678"/>
            <a:ext cx="3600000" cy="23999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9C8DD7F-3DBA-3C69-E95F-1BCB5133BE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6087" y="2873678"/>
            <a:ext cx="3600000" cy="2400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potify - Music and Podcasts - App on ...">
            <a:extLst>
              <a:ext uri="{FF2B5EF4-FFF2-40B4-BE49-F238E27FC236}">
                <a16:creationId xmlns:a16="http://schemas.microsoft.com/office/drawing/2014/main" id="{1591140F-8D78-BD64-56BE-6B1585BFEB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9987" y="4213809"/>
            <a:ext cx="925867" cy="92586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3" descr="TapToTalk app">
            <a:extLst>
              <a:ext uri="{FF2B5EF4-FFF2-40B4-BE49-F238E27FC236}">
                <a16:creationId xmlns:a16="http://schemas.microsoft.com/office/drawing/2014/main" id="{AF6130B6-4FA0-C80C-C100-A367F3E19D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1853" y="2873678"/>
            <a:ext cx="1083008" cy="108300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Wheelmap app">
            <a:extLst>
              <a:ext uri="{FF2B5EF4-FFF2-40B4-BE49-F238E27FC236}">
                <a16:creationId xmlns:a16="http://schemas.microsoft.com/office/drawing/2014/main" id="{675C6AED-C1EA-069D-7CF7-935ACBBB15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8444" y="2887496"/>
            <a:ext cx="1083008" cy="108300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hatGPT - Free download and install on ...">
            <a:extLst>
              <a:ext uri="{FF2B5EF4-FFF2-40B4-BE49-F238E27FC236}">
                <a16:creationId xmlns:a16="http://schemas.microsoft.com/office/drawing/2014/main" id="{1C3E37FB-6415-6971-DB53-E819F4FB245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995" y="4005030"/>
            <a:ext cx="1419906" cy="1419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892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E7264-5B37-DBFA-A911-FB6C1539655F}"/>
              </a:ext>
            </a:extLst>
          </p:cNvPr>
          <p:cNvSpPr>
            <a:spLocks noGrp="1"/>
          </p:cNvSpPr>
          <p:nvPr>
            <p:ph type="title"/>
          </p:nvPr>
        </p:nvSpPr>
        <p:spPr>
          <a:xfrm>
            <a:off x="838200" y="365125"/>
            <a:ext cx="10145486" cy="877651"/>
          </a:xfrm>
        </p:spPr>
        <p:txBody>
          <a:bodyPr>
            <a:normAutofit/>
          </a:bodyPr>
          <a:lstStyle/>
          <a:p>
            <a:r>
              <a:rPr lang="nb-NO" dirty="0"/>
              <a:t>10 apps for </a:t>
            </a:r>
            <a:r>
              <a:rPr lang="nb-NO" dirty="0" err="1"/>
              <a:t>people</a:t>
            </a:r>
            <a:r>
              <a:rPr lang="nb-NO" dirty="0"/>
              <a:t> </a:t>
            </a:r>
            <a:r>
              <a:rPr lang="nb-NO" dirty="0" err="1"/>
              <a:t>with</a:t>
            </a:r>
            <a:r>
              <a:rPr lang="nb-NO" dirty="0"/>
              <a:t> </a:t>
            </a:r>
            <a:r>
              <a:rPr lang="nb-NO" dirty="0" err="1"/>
              <a:t>disabilities</a:t>
            </a:r>
            <a:endParaRPr lang="nb-NO" dirty="0"/>
          </a:p>
        </p:txBody>
      </p:sp>
      <p:sp>
        <p:nvSpPr>
          <p:cNvPr id="4" name="Content Placeholder 3">
            <a:extLst>
              <a:ext uri="{FF2B5EF4-FFF2-40B4-BE49-F238E27FC236}">
                <a16:creationId xmlns:a16="http://schemas.microsoft.com/office/drawing/2014/main" id="{5CCA675E-17A1-EECC-0FA6-69B77C38771F}"/>
              </a:ext>
            </a:extLst>
          </p:cNvPr>
          <p:cNvSpPr>
            <a:spLocks noGrp="1"/>
          </p:cNvSpPr>
          <p:nvPr>
            <p:ph idx="1"/>
          </p:nvPr>
        </p:nvSpPr>
        <p:spPr/>
        <p:txBody>
          <a:bodyPr>
            <a:normAutofit fontScale="92500" lnSpcReduction="20000"/>
          </a:bodyPr>
          <a:lstStyle/>
          <a:p>
            <a:r>
              <a:rPr lang="en-US" sz="2800" i="0" kern="1200" dirty="0">
                <a:solidFill>
                  <a:schemeClr val="tx1"/>
                </a:solidFill>
                <a:effectLst/>
              </a:rPr>
              <a:t>Be My Eyes</a:t>
            </a:r>
            <a:endParaRPr lang="en-US" sz="2800" i="0" kern="1200" baseline="0" dirty="0">
              <a:solidFill>
                <a:schemeClr val="tx1"/>
              </a:solidFill>
              <a:effectLst/>
            </a:endParaRPr>
          </a:p>
          <a:p>
            <a:r>
              <a:rPr lang="en-US" sz="2800" i="0" kern="1200" dirty="0" err="1">
                <a:solidFill>
                  <a:schemeClr val="tx1"/>
                </a:solidFill>
                <a:effectLst/>
              </a:rPr>
              <a:t>VoiceOver</a:t>
            </a:r>
            <a:endParaRPr lang="en-US" sz="2800" i="0" kern="1200" dirty="0">
              <a:solidFill>
                <a:schemeClr val="tx1"/>
              </a:solidFill>
              <a:effectLst/>
            </a:endParaRPr>
          </a:p>
          <a:p>
            <a:r>
              <a:rPr lang="en-US" sz="2800" i="0" kern="1200" dirty="0" err="1">
                <a:solidFill>
                  <a:schemeClr val="tx1"/>
                </a:solidFill>
                <a:effectLst/>
              </a:rPr>
              <a:t>Wheelmap</a:t>
            </a:r>
            <a:endParaRPr lang="en-US" sz="2800" i="0" kern="1200" dirty="0">
              <a:solidFill>
                <a:schemeClr val="tx1"/>
              </a:solidFill>
              <a:effectLst/>
            </a:endParaRPr>
          </a:p>
          <a:p>
            <a:r>
              <a:rPr lang="en-US" sz="2800" i="0" kern="1200" dirty="0" err="1">
                <a:solidFill>
                  <a:schemeClr val="tx1"/>
                </a:solidFill>
                <a:effectLst/>
              </a:rPr>
              <a:t>Avaz</a:t>
            </a:r>
            <a:r>
              <a:rPr lang="en-US" sz="2800" i="0" kern="1200" dirty="0">
                <a:solidFill>
                  <a:schemeClr val="tx1"/>
                </a:solidFill>
                <a:effectLst/>
              </a:rPr>
              <a:t> Pro (non verbal</a:t>
            </a:r>
            <a:r>
              <a:rPr lang="en-US" dirty="0"/>
              <a:t>)</a:t>
            </a:r>
            <a:endParaRPr lang="en-US" sz="2800" i="0" kern="1200" dirty="0">
              <a:solidFill>
                <a:schemeClr val="tx1"/>
              </a:solidFill>
              <a:effectLst/>
            </a:endParaRPr>
          </a:p>
          <a:p>
            <a:r>
              <a:rPr lang="en-US" sz="2800" i="0" kern="1200" dirty="0" err="1">
                <a:solidFill>
                  <a:schemeClr val="tx1"/>
                </a:solidFill>
                <a:effectLst/>
              </a:rPr>
              <a:t>SoundAlert</a:t>
            </a:r>
            <a:endParaRPr lang="en-US" sz="2800" i="0" kern="1200" dirty="0">
              <a:solidFill>
                <a:schemeClr val="tx1"/>
              </a:solidFill>
              <a:effectLst/>
            </a:endParaRPr>
          </a:p>
          <a:p>
            <a:r>
              <a:rPr lang="en-US" sz="2800" i="0" kern="1200" dirty="0">
                <a:solidFill>
                  <a:schemeClr val="tx1"/>
                </a:solidFill>
                <a:effectLst/>
              </a:rPr>
              <a:t>Aira</a:t>
            </a:r>
          </a:p>
          <a:p>
            <a:r>
              <a:rPr lang="en-US" sz="2800" i="0" kern="1200" dirty="0">
                <a:solidFill>
                  <a:schemeClr val="tx1"/>
                </a:solidFill>
                <a:effectLst/>
              </a:rPr>
              <a:t>Proloquo2Go</a:t>
            </a:r>
          </a:p>
          <a:p>
            <a:r>
              <a:rPr lang="en-US" sz="2800" i="0" kern="1200" dirty="0" err="1">
                <a:solidFill>
                  <a:schemeClr val="tx1"/>
                </a:solidFill>
                <a:effectLst/>
              </a:rPr>
              <a:t>TapToTalk</a:t>
            </a:r>
            <a:endParaRPr lang="en-US" sz="2800" i="0" kern="1200" dirty="0">
              <a:solidFill>
                <a:schemeClr val="tx1"/>
              </a:solidFill>
              <a:effectLst/>
            </a:endParaRPr>
          </a:p>
          <a:p>
            <a:r>
              <a:rPr lang="en-US" sz="2800" i="0" kern="1200" dirty="0" err="1">
                <a:solidFill>
                  <a:schemeClr val="tx1"/>
                </a:solidFill>
                <a:effectLst/>
              </a:rPr>
              <a:t>Medisafe</a:t>
            </a:r>
            <a:endParaRPr lang="en-US" sz="2800" i="0" kern="1200" dirty="0">
              <a:solidFill>
                <a:schemeClr val="tx1"/>
              </a:solidFill>
              <a:effectLst/>
            </a:endParaRPr>
          </a:p>
          <a:p>
            <a:r>
              <a:rPr lang="en-US" sz="2800" i="0" kern="1200" dirty="0">
                <a:solidFill>
                  <a:schemeClr val="tx1"/>
                </a:solidFill>
                <a:effectLst/>
              </a:rPr>
              <a:t>Dragon Anywhere</a:t>
            </a:r>
          </a:p>
        </p:txBody>
      </p:sp>
      <p:pic>
        <p:nvPicPr>
          <p:cNvPr id="1032" name="Picture 8" descr="Medisafe app">
            <a:extLst>
              <a:ext uri="{FF2B5EF4-FFF2-40B4-BE49-F238E27FC236}">
                <a16:creationId xmlns:a16="http://schemas.microsoft.com/office/drawing/2014/main" id="{E987150B-9B53-AE37-1F8A-99684F33F6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0447" y="5007968"/>
            <a:ext cx="889260" cy="889260"/>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TapToTalk app">
            <a:extLst>
              <a:ext uri="{FF2B5EF4-FFF2-40B4-BE49-F238E27FC236}">
                <a16:creationId xmlns:a16="http://schemas.microsoft.com/office/drawing/2014/main" id="{B15A05B0-DA3C-92AD-E680-4E0CC6C3DD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0204" y="4091228"/>
            <a:ext cx="757695" cy="757695"/>
          </a:xfrm>
          <a:prstGeom prst="rect">
            <a:avLst/>
          </a:prstGeom>
          <a:noFill/>
          <a:extLst>
            <a:ext uri="{909E8E84-426E-40DD-AFC4-6F175D3DCCD1}">
              <a14:hiddenFill xmlns:a14="http://schemas.microsoft.com/office/drawing/2010/main">
                <a:solidFill>
                  <a:srgbClr val="FFFFFF"/>
                </a:solidFill>
              </a14:hiddenFill>
            </a:ext>
          </a:extLst>
        </p:spPr>
      </p:pic>
      <p:pic>
        <p:nvPicPr>
          <p:cNvPr id="3087" name="Picture 15" descr="Proloquo2Go app">
            <a:extLst>
              <a:ext uri="{FF2B5EF4-FFF2-40B4-BE49-F238E27FC236}">
                <a16:creationId xmlns:a16="http://schemas.microsoft.com/office/drawing/2014/main" id="{A874838B-E277-103B-FEAD-BFFD344B88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8126" y="4078525"/>
            <a:ext cx="757695" cy="757695"/>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17" descr="Dragon Anywhere app">
            <a:extLst>
              <a:ext uri="{FF2B5EF4-FFF2-40B4-BE49-F238E27FC236}">
                <a16:creationId xmlns:a16="http://schemas.microsoft.com/office/drawing/2014/main" id="{1249F361-0E50-3E4B-F6EA-E3CAEE2EA0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34483" y="5045388"/>
            <a:ext cx="757695" cy="757695"/>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19" descr="Aira app">
            <a:extLst>
              <a:ext uri="{FF2B5EF4-FFF2-40B4-BE49-F238E27FC236}">
                <a16:creationId xmlns:a16="http://schemas.microsoft.com/office/drawing/2014/main" id="{F144071C-FA29-24AA-7897-ABA9C15222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00961" y="3134223"/>
            <a:ext cx="1090976" cy="334111"/>
          </a:xfrm>
          <a:prstGeom prst="rect">
            <a:avLst/>
          </a:prstGeom>
          <a:noFill/>
          <a:extLst>
            <a:ext uri="{909E8E84-426E-40DD-AFC4-6F175D3DCCD1}">
              <a14:hiddenFill xmlns:a14="http://schemas.microsoft.com/office/drawing/2010/main">
                <a:solidFill>
                  <a:srgbClr val="FFFFFF"/>
                </a:solidFill>
              </a14:hiddenFill>
            </a:ext>
          </a:extLst>
        </p:spPr>
      </p:pic>
      <p:pic>
        <p:nvPicPr>
          <p:cNvPr id="3093" name="Picture 21" descr="SoundAlert app">
            <a:extLst>
              <a:ext uri="{FF2B5EF4-FFF2-40B4-BE49-F238E27FC236}">
                <a16:creationId xmlns:a16="http://schemas.microsoft.com/office/drawing/2014/main" id="{E3A50E30-5FCC-38A4-9E57-AB74D4D9BF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71367" y="2946001"/>
            <a:ext cx="757695" cy="757695"/>
          </a:xfrm>
          <a:prstGeom prst="rect">
            <a:avLst/>
          </a:prstGeom>
          <a:noFill/>
          <a:extLst>
            <a:ext uri="{909E8E84-426E-40DD-AFC4-6F175D3DCCD1}">
              <a14:hiddenFill xmlns:a14="http://schemas.microsoft.com/office/drawing/2010/main">
                <a:solidFill>
                  <a:srgbClr val="FFFFFF"/>
                </a:solidFill>
              </a14:hiddenFill>
            </a:ext>
          </a:extLst>
        </p:spPr>
      </p:pic>
      <p:pic>
        <p:nvPicPr>
          <p:cNvPr id="3095" name="Picture 23" descr="Avaz Pro app">
            <a:extLst>
              <a:ext uri="{FF2B5EF4-FFF2-40B4-BE49-F238E27FC236}">
                <a16:creationId xmlns:a16="http://schemas.microsoft.com/office/drawing/2014/main" id="{F72DC998-0DA1-F181-93CB-B01EB51E0E3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13330" y="2924530"/>
            <a:ext cx="889260" cy="889260"/>
          </a:xfrm>
          <a:prstGeom prst="rect">
            <a:avLst/>
          </a:prstGeom>
          <a:noFill/>
          <a:extLst>
            <a:ext uri="{909E8E84-426E-40DD-AFC4-6F175D3DCCD1}">
              <a14:hiddenFill xmlns:a14="http://schemas.microsoft.com/office/drawing/2010/main">
                <a:solidFill>
                  <a:srgbClr val="FFFFFF"/>
                </a:solidFill>
              </a14:hiddenFill>
            </a:ext>
          </a:extLst>
        </p:spPr>
      </p:pic>
      <p:pic>
        <p:nvPicPr>
          <p:cNvPr id="3097" name="Picture 25" descr="Wheelmap app">
            <a:extLst>
              <a:ext uri="{FF2B5EF4-FFF2-40B4-BE49-F238E27FC236}">
                <a16:creationId xmlns:a16="http://schemas.microsoft.com/office/drawing/2014/main" id="{0E6D8A42-627E-6726-CFDD-823610E436E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18513" y="1515687"/>
            <a:ext cx="958687" cy="958687"/>
          </a:xfrm>
          <a:prstGeom prst="rect">
            <a:avLst/>
          </a:prstGeom>
          <a:noFill/>
          <a:extLst>
            <a:ext uri="{909E8E84-426E-40DD-AFC4-6F175D3DCCD1}">
              <a14:hiddenFill xmlns:a14="http://schemas.microsoft.com/office/drawing/2010/main">
                <a:solidFill>
                  <a:srgbClr val="FFFFFF"/>
                </a:solidFill>
              </a14:hiddenFill>
            </a:ext>
          </a:extLst>
        </p:spPr>
      </p:pic>
      <p:pic>
        <p:nvPicPr>
          <p:cNvPr id="3099" name="Picture 27" descr="VoiceOver app">
            <a:extLst>
              <a:ext uri="{FF2B5EF4-FFF2-40B4-BE49-F238E27FC236}">
                <a16:creationId xmlns:a16="http://schemas.microsoft.com/office/drawing/2014/main" id="{658A9F36-5B5B-FA98-B7BA-F7379EBD36F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10319" y="1606080"/>
            <a:ext cx="827580" cy="827580"/>
          </a:xfrm>
          <a:prstGeom prst="rect">
            <a:avLst/>
          </a:prstGeom>
          <a:noFill/>
          <a:extLst>
            <a:ext uri="{909E8E84-426E-40DD-AFC4-6F175D3DCCD1}">
              <a14:hiddenFill xmlns:a14="http://schemas.microsoft.com/office/drawing/2010/main">
                <a:solidFill>
                  <a:srgbClr val="FFFFFF"/>
                </a:solidFill>
              </a14:hiddenFill>
            </a:ext>
          </a:extLst>
        </p:spPr>
      </p:pic>
      <p:pic>
        <p:nvPicPr>
          <p:cNvPr id="3101" name="Picture 29" descr="Be My Eyes">
            <a:extLst>
              <a:ext uri="{FF2B5EF4-FFF2-40B4-BE49-F238E27FC236}">
                <a16:creationId xmlns:a16="http://schemas.microsoft.com/office/drawing/2014/main" id="{0D103400-1867-DD2C-52AA-1F479A4BBD9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62222" y="1653877"/>
            <a:ext cx="905864" cy="634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775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e 2" descr="Et bilde som inneholder tekst, sirkel, skjermbilde&#10;&#10;Automatisk generert beskrivelse">
            <a:extLst>
              <a:ext uri="{FF2B5EF4-FFF2-40B4-BE49-F238E27FC236}">
                <a16:creationId xmlns:a16="http://schemas.microsoft.com/office/drawing/2014/main" id="{36796640-1DFC-33C8-3E60-173E40F39F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7974" y="643466"/>
            <a:ext cx="5557139" cy="5571067"/>
          </a:xfrm>
          <a:prstGeom prst="rect">
            <a:avLst/>
          </a:prstGeom>
        </p:spPr>
      </p:pic>
      <p:sp>
        <p:nvSpPr>
          <p:cNvPr id="4" name="TextBox 3">
            <a:extLst>
              <a:ext uri="{FF2B5EF4-FFF2-40B4-BE49-F238E27FC236}">
                <a16:creationId xmlns:a16="http://schemas.microsoft.com/office/drawing/2014/main" id="{D2874325-805D-7A79-C66B-74169AA89EC6}"/>
              </a:ext>
            </a:extLst>
          </p:cNvPr>
          <p:cNvSpPr txBox="1"/>
          <p:nvPr/>
        </p:nvSpPr>
        <p:spPr>
          <a:xfrm>
            <a:off x="460772" y="5687496"/>
            <a:ext cx="2153841" cy="646331"/>
          </a:xfrm>
          <a:prstGeom prst="rect">
            <a:avLst/>
          </a:prstGeom>
          <a:noFill/>
        </p:spPr>
        <p:txBody>
          <a:bodyPr wrap="square">
            <a:spAutoFit/>
          </a:bodyPr>
          <a:lstStyle/>
          <a:p>
            <a:r>
              <a:rPr lang="it-IT" dirty="0" err="1"/>
              <a:t>Kimberlé</a:t>
            </a:r>
            <a:r>
              <a:rPr lang="it-IT" dirty="0"/>
              <a:t> </a:t>
            </a:r>
            <a:r>
              <a:rPr lang="it-IT" dirty="0" err="1"/>
              <a:t>Crenshaw</a:t>
            </a:r>
            <a:r>
              <a:rPr lang="it-IT" dirty="0"/>
              <a:t> 1989</a:t>
            </a:r>
          </a:p>
        </p:txBody>
      </p:sp>
      <p:sp>
        <p:nvSpPr>
          <p:cNvPr id="5" name="TextBox 4">
            <a:extLst>
              <a:ext uri="{FF2B5EF4-FFF2-40B4-BE49-F238E27FC236}">
                <a16:creationId xmlns:a16="http://schemas.microsoft.com/office/drawing/2014/main" id="{7DABBAE3-9175-9648-1791-1E7850FACA76}"/>
              </a:ext>
            </a:extLst>
          </p:cNvPr>
          <p:cNvSpPr txBox="1"/>
          <p:nvPr/>
        </p:nvSpPr>
        <p:spPr>
          <a:xfrm>
            <a:off x="10737926" y="2400300"/>
            <a:ext cx="615874" cy="369332"/>
          </a:xfrm>
          <a:prstGeom prst="rect">
            <a:avLst/>
          </a:prstGeom>
          <a:noFill/>
        </p:spPr>
        <p:txBody>
          <a:bodyPr wrap="none" rtlCol="0">
            <a:spAutoFit/>
          </a:bodyPr>
          <a:lstStyle/>
          <a:p>
            <a:r>
              <a:rPr lang="nb-NO" dirty="0"/>
              <a:t>Bias </a:t>
            </a:r>
            <a:endParaRPr lang="it-IT" dirty="0"/>
          </a:p>
        </p:txBody>
      </p:sp>
      <p:pic>
        <p:nvPicPr>
          <p:cNvPr id="1026" name="Picture 2" descr="Kimberlé Crenshaw">
            <a:extLst>
              <a:ext uri="{FF2B5EF4-FFF2-40B4-BE49-F238E27FC236}">
                <a16:creationId xmlns:a16="http://schemas.microsoft.com/office/drawing/2014/main" id="{DA5EA968-13FC-0C72-0E07-7DDDBD1E5E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96" y="2400300"/>
            <a:ext cx="2476500" cy="2971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2A48755-CD91-F395-C70A-064B341027D5}"/>
              </a:ext>
            </a:extLst>
          </p:cNvPr>
          <p:cNvSpPr>
            <a:spLocks noGrp="1"/>
          </p:cNvSpPr>
          <p:nvPr>
            <p:ph type="title" idx="4294967295"/>
          </p:nvPr>
        </p:nvSpPr>
        <p:spPr/>
        <p:txBody>
          <a:bodyPr/>
          <a:lstStyle/>
          <a:p>
            <a:r>
              <a:rPr lang="nb-NO" dirty="0" err="1"/>
              <a:t>Intersectionality</a:t>
            </a:r>
            <a:endParaRPr lang="nb-NO" dirty="0"/>
          </a:p>
        </p:txBody>
      </p:sp>
    </p:spTree>
    <p:extLst>
      <p:ext uri="{BB962C8B-B14F-4D97-AF65-F5344CB8AC3E}">
        <p14:creationId xmlns:p14="http://schemas.microsoft.com/office/powerpoint/2010/main" val="912803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A2F3E943-22FB-1A0E-9FFD-456543FC9D03}"/>
              </a:ext>
            </a:extLst>
          </p:cNvPr>
          <p:cNvSpPr>
            <a:spLocks noGrp="1"/>
          </p:cNvSpPr>
          <p:nvPr>
            <p:ph type="title"/>
          </p:nvPr>
        </p:nvSpPr>
        <p:spPr>
          <a:xfrm>
            <a:off x="762000" y="761998"/>
            <a:ext cx="5334000" cy="1708246"/>
          </a:xfrm>
        </p:spPr>
        <p:txBody>
          <a:bodyPr anchor="ctr">
            <a:normAutofit/>
          </a:bodyPr>
          <a:lstStyle/>
          <a:p>
            <a:r>
              <a:rPr lang="nb-NO" sz="4000"/>
              <a:t>AI – Women </a:t>
            </a:r>
          </a:p>
        </p:txBody>
      </p:sp>
      <p:sp>
        <p:nvSpPr>
          <p:cNvPr id="7" name="Plassholder for innhold 6">
            <a:extLst>
              <a:ext uri="{FF2B5EF4-FFF2-40B4-BE49-F238E27FC236}">
                <a16:creationId xmlns:a16="http://schemas.microsoft.com/office/drawing/2014/main" id="{2B9667A4-DD39-AA08-D869-F735DBFEE741}"/>
              </a:ext>
            </a:extLst>
          </p:cNvPr>
          <p:cNvSpPr>
            <a:spLocks noGrp="1"/>
          </p:cNvSpPr>
          <p:nvPr>
            <p:ph idx="1"/>
          </p:nvPr>
        </p:nvSpPr>
        <p:spPr>
          <a:xfrm>
            <a:off x="761994" y="2470245"/>
            <a:ext cx="4897009" cy="3769835"/>
          </a:xfrm>
        </p:spPr>
        <p:txBody>
          <a:bodyPr anchor="ctr">
            <a:normAutofit lnSpcReduction="10000"/>
          </a:bodyPr>
          <a:lstStyle/>
          <a:p>
            <a:pPr marL="0" indent="0">
              <a:buNone/>
            </a:pPr>
            <a:r>
              <a:rPr lang="nb-NO" sz="1900" dirty="0" err="1"/>
              <a:t>Female</a:t>
            </a:r>
            <a:r>
              <a:rPr lang="nb-NO" sz="1900" dirty="0"/>
              <a:t> </a:t>
            </a:r>
            <a:r>
              <a:rPr lang="nb-NO" sz="1900" dirty="0" err="1"/>
              <a:t>roles</a:t>
            </a:r>
            <a:r>
              <a:rPr lang="nb-NO" sz="1900" dirty="0"/>
              <a:t> in AI</a:t>
            </a:r>
          </a:p>
          <a:p>
            <a:r>
              <a:rPr lang="nb-NO" sz="1900" dirty="0"/>
              <a:t>Siri </a:t>
            </a:r>
            <a:r>
              <a:rPr lang="nb-NO" sz="1900" dirty="0" err="1"/>
              <a:t>voice</a:t>
            </a:r>
            <a:r>
              <a:rPr lang="nb-NO" sz="1900" dirty="0"/>
              <a:t> </a:t>
            </a:r>
          </a:p>
          <a:p>
            <a:r>
              <a:rPr lang="nb-NO" sz="1900" dirty="0"/>
              <a:t>Avatar</a:t>
            </a:r>
          </a:p>
          <a:p>
            <a:pPr marL="0" indent="0">
              <a:buNone/>
            </a:pPr>
            <a:r>
              <a:rPr lang="nb-NO" sz="1900" dirty="0"/>
              <a:t>AI for/</a:t>
            </a:r>
            <a:r>
              <a:rPr lang="nb-NO" sz="1900" dirty="0" err="1"/>
              <a:t>against</a:t>
            </a:r>
            <a:r>
              <a:rPr lang="nb-NO" sz="1900" dirty="0"/>
              <a:t> </a:t>
            </a:r>
            <a:r>
              <a:rPr lang="nb-NO" sz="1900" dirty="0" err="1"/>
              <a:t>women</a:t>
            </a:r>
            <a:endParaRPr lang="nb-NO" sz="1900" dirty="0"/>
          </a:p>
          <a:p>
            <a:r>
              <a:rPr lang="nb-NO" sz="1900" dirty="0"/>
              <a:t>For – </a:t>
            </a:r>
            <a:r>
              <a:rPr lang="nb-NO" sz="1900" dirty="0" err="1"/>
              <a:t>Menstruation</a:t>
            </a:r>
            <a:r>
              <a:rPr lang="nb-NO" sz="1900" dirty="0"/>
              <a:t> Apps, Designing Software to </a:t>
            </a:r>
            <a:r>
              <a:rPr lang="nb-NO" sz="1900" dirty="0" err="1"/>
              <a:t>Prevent</a:t>
            </a:r>
            <a:r>
              <a:rPr lang="nb-NO" sz="1900" dirty="0"/>
              <a:t> Child </a:t>
            </a:r>
            <a:r>
              <a:rPr lang="nb-NO" sz="1900" dirty="0" err="1"/>
              <a:t>Marriage</a:t>
            </a:r>
            <a:r>
              <a:rPr lang="nb-NO" sz="1900" dirty="0"/>
              <a:t> </a:t>
            </a:r>
            <a:r>
              <a:rPr lang="nb-NO" sz="1900" dirty="0" err="1"/>
              <a:t>Globally</a:t>
            </a:r>
            <a:r>
              <a:rPr lang="nb-NO" sz="1900" dirty="0"/>
              <a:t>, Tappetina</a:t>
            </a:r>
          </a:p>
          <a:p>
            <a:r>
              <a:rPr lang="nb-NO" sz="1900" dirty="0"/>
              <a:t> </a:t>
            </a:r>
            <a:r>
              <a:rPr lang="nb-NO" sz="1900" dirty="0" err="1"/>
              <a:t>Against</a:t>
            </a:r>
            <a:r>
              <a:rPr lang="nb-NO" sz="1900" dirty="0"/>
              <a:t> - </a:t>
            </a:r>
            <a:r>
              <a:rPr lang="nb-NO" sz="1900" dirty="0" err="1"/>
              <a:t>automatic</a:t>
            </a:r>
            <a:r>
              <a:rPr lang="nb-NO" sz="1900" dirty="0"/>
              <a:t> </a:t>
            </a:r>
            <a:r>
              <a:rPr lang="nb-NO" sz="1900" dirty="0" err="1"/>
              <a:t>processing</a:t>
            </a:r>
            <a:r>
              <a:rPr lang="nb-NO" sz="1900" dirty="0"/>
              <a:t> of CVs</a:t>
            </a:r>
          </a:p>
          <a:p>
            <a:pPr marL="0" indent="0">
              <a:buNone/>
            </a:pPr>
            <a:r>
              <a:rPr lang="nb-NO" sz="1900" dirty="0" err="1"/>
              <a:t>Women</a:t>
            </a:r>
            <a:r>
              <a:rPr lang="nb-NO" sz="1900" dirty="0"/>
              <a:t> </a:t>
            </a:r>
            <a:r>
              <a:rPr lang="nb-NO" sz="1900" dirty="0" err="1"/>
              <a:t>creating</a:t>
            </a:r>
            <a:r>
              <a:rPr lang="nb-NO" sz="1900" dirty="0"/>
              <a:t> AI</a:t>
            </a:r>
          </a:p>
          <a:p>
            <a:r>
              <a:rPr lang="nb-NO" sz="1900" dirty="0"/>
              <a:t>Fei </a:t>
            </a:r>
            <a:r>
              <a:rPr lang="nb-NO" sz="1900" dirty="0" err="1"/>
              <a:t>Fei</a:t>
            </a:r>
            <a:r>
              <a:rPr lang="nb-NO" sz="1900" dirty="0"/>
              <a:t> Li</a:t>
            </a:r>
          </a:p>
          <a:p>
            <a:r>
              <a:rPr lang="nb-NO" sz="1900" dirty="0"/>
              <a:t>Francesca Rossi </a:t>
            </a:r>
          </a:p>
          <a:p>
            <a:endParaRPr lang="nb-NO" sz="1900" dirty="0"/>
          </a:p>
        </p:txBody>
      </p:sp>
      <p:sp>
        <p:nvSpPr>
          <p:cNvPr id="16" name="Rectangle 15">
            <a:extLst>
              <a:ext uri="{FF2B5EF4-FFF2-40B4-BE49-F238E27FC236}">
                <a16:creationId xmlns:a16="http://schemas.microsoft.com/office/drawing/2014/main" id="{0D05C9B4-B5C9-2D4D-23C9-CEE72646F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
            <a:ext cx="5410200" cy="6858001"/>
          </a:xfrm>
          <a:prstGeom prst="rect">
            <a:avLst/>
          </a:prstGeom>
          <a:solidFill>
            <a:srgbClr val="FFFFFF"/>
          </a:solidFill>
          <a:ln>
            <a:noFill/>
          </a:ln>
          <a:effectLst>
            <a:outerShdw blurRad="266700" dist="215900" dir="858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image-product">
            <a:extLst>
              <a:ext uri="{FF2B5EF4-FFF2-40B4-BE49-F238E27FC236}">
                <a16:creationId xmlns:a16="http://schemas.microsoft.com/office/drawing/2014/main" id="{BF7A0556-CBB6-DA5B-EBD0-2BF2DCB8DD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 b="10289"/>
          <a:stretch/>
        </p:blipFill>
        <p:spPr bwMode="auto">
          <a:xfrm>
            <a:off x="7607878" y="863838"/>
            <a:ext cx="3758045" cy="5127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973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42B89-EA66-30FB-DFF2-EF5EDFA1FC17}"/>
              </a:ext>
            </a:extLst>
          </p:cNvPr>
          <p:cNvSpPr>
            <a:spLocks noGrp="1"/>
          </p:cNvSpPr>
          <p:nvPr>
            <p:ph type="title"/>
          </p:nvPr>
        </p:nvSpPr>
        <p:spPr/>
        <p:txBody>
          <a:bodyPr/>
          <a:lstStyle/>
          <a:p>
            <a:r>
              <a:rPr lang="nb-NO" dirty="0"/>
              <a:t>AI Definitions </a:t>
            </a:r>
            <a:endParaRPr lang="it-IT" dirty="0"/>
          </a:p>
        </p:txBody>
      </p:sp>
      <p:sp>
        <p:nvSpPr>
          <p:cNvPr id="3" name="Content Placeholder 2">
            <a:extLst>
              <a:ext uri="{FF2B5EF4-FFF2-40B4-BE49-F238E27FC236}">
                <a16:creationId xmlns:a16="http://schemas.microsoft.com/office/drawing/2014/main" id="{F6AE0478-53C0-1EEB-3F5A-6CBAC346A16F}"/>
              </a:ext>
            </a:extLst>
          </p:cNvPr>
          <p:cNvSpPr>
            <a:spLocks noGrp="1"/>
          </p:cNvSpPr>
          <p:nvPr>
            <p:ph idx="1"/>
          </p:nvPr>
        </p:nvSpPr>
        <p:spPr>
          <a:xfrm>
            <a:off x="391886" y="1865653"/>
            <a:ext cx="3690257" cy="4351338"/>
          </a:xfrm>
        </p:spPr>
        <p:txBody>
          <a:bodyPr>
            <a:normAutofit fontScale="70000" lnSpcReduction="20000"/>
          </a:bodyPr>
          <a:lstStyle/>
          <a:p>
            <a:pPr marL="685800" indent="-685800">
              <a:spcAft>
                <a:spcPts val="600"/>
              </a:spcAft>
            </a:pPr>
            <a:r>
              <a:rPr lang="en-US" dirty="0"/>
              <a:t>AI is a field of study (and research field) within computer science that develops and studies intelligent machines</a:t>
            </a:r>
          </a:p>
          <a:p>
            <a:pPr marL="685800" indent="-685800">
              <a:spcAft>
                <a:spcPts val="600"/>
              </a:spcAft>
            </a:pPr>
            <a:r>
              <a:rPr lang="en-US" dirty="0"/>
              <a:t>AI stands for a computer system that performs tasks that typically require human intelligence, such as recognizing speech, making decisions and identifying patterns</a:t>
            </a:r>
          </a:p>
          <a:p>
            <a:pPr marL="685800" indent="-685800">
              <a:spcAft>
                <a:spcPts val="600"/>
              </a:spcAft>
            </a:pPr>
            <a:r>
              <a:rPr lang="en-US" dirty="0"/>
              <a:t>Generatively create new content (sound, code, images, text, video)</a:t>
            </a:r>
          </a:p>
        </p:txBody>
      </p:sp>
      <p:pic>
        <p:nvPicPr>
          <p:cNvPr id="5122" name="Picture 2" descr="A comparative view of AI, machine learning, deep learning, and generative AI (source [16]).">
            <a:extLst>
              <a:ext uri="{FF2B5EF4-FFF2-40B4-BE49-F238E27FC236}">
                <a16:creationId xmlns:a16="http://schemas.microsoft.com/office/drawing/2014/main" id="{14D44E31-6529-3F81-691C-4237FEACA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2732" y="1162731"/>
            <a:ext cx="8096250" cy="52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752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0BFD-E62B-0A35-DD4A-F5D0892566A6}"/>
              </a:ext>
            </a:extLst>
          </p:cNvPr>
          <p:cNvSpPr>
            <a:spLocks noGrp="1"/>
          </p:cNvSpPr>
          <p:nvPr>
            <p:ph type="title"/>
          </p:nvPr>
        </p:nvSpPr>
        <p:spPr>
          <a:xfrm>
            <a:off x="838200" y="365125"/>
            <a:ext cx="6204857" cy="255361"/>
          </a:xfrm>
        </p:spPr>
        <p:txBody>
          <a:bodyPr anchor="ctr">
            <a:normAutofit fontScale="90000"/>
          </a:bodyPr>
          <a:lstStyle/>
          <a:p>
            <a:r>
              <a:rPr lang="nb-NO" dirty="0"/>
              <a:t>AI</a:t>
            </a:r>
            <a:endParaRPr lang="it-IT" dirty="0"/>
          </a:p>
        </p:txBody>
      </p:sp>
      <p:sp>
        <p:nvSpPr>
          <p:cNvPr id="4" name="Content Placeholder 3">
            <a:extLst>
              <a:ext uri="{FF2B5EF4-FFF2-40B4-BE49-F238E27FC236}">
                <a16:creationId xmlns:a16="http://schemas.microsoft.com/office/drawing/2014/main" id="{F396D3F8-EB0C-8E4D-ADF8-BF1060A1AE3D}"/>
              </a:ext>
            </a:extLst>
          </p:cNvPr>
          <p:cNvSpPr>
            <a:spLocks noGrp="1"/>
          </p:cNvSpPr>
          <p:nvPr>
            <p:ph idx="1"/>
          </p:nvPr>
        </p:nvSpPr>
        <p:spPr>
          <a:xfrm>
            <a:off x="0" y="783771"/>
            <a:ext cx="11876314" cy="5709104"/>
          </a:xfrm>
        </p:spPr>
        <p:txBody>
          <a:bodyPr anchor="ctr">
            <a:normAutofit fontScale="70000" lnSpcReduction="20000"/>
          </a:bodyPr>
          <a:lstStyle/>
          <a:p>
            <a:r>
              <a:rPr lang="en-US" dirty="0"/>
              <a:t>1950 Alan Turing “Computer Machinery and Intelligence” </a:t>
            </a:r>
          </a:p>
          <a:p>
            <a:r>
              <a:rPr lang="en-US" dirty="0"/>
              <a:t>1956 John McCarthy - academic discipline and first AI programs (LISP) </a:t>
            </a:r>
          </a:p>
          <a:p>
            <a:pPr lvl="0"/>
            <a:r>
              <a:rPr lang="en-US" dirty="0"/>
              <a:t>1959 Arthur Samuel created the term machine learning</a:t>
            </a:r>
          </a:p>
          <a:p>
            <a:pPr lvl="0"/>
            <a:r>
              <a:rPr lang="en-US" dirty="0"/>
              <a:t>1965 Edward Feigenbaum and Joshua Lederberg first expert system </a:t>
            </a:r>
          </a:p>
          <a:p>
            <a:pPr lvl="0"/>
            <a:r>
              <a:rPr lang="en-US" dirty="0"/>
              <a:t>1966 Joseph </a:t>
            </a:r>
            <a:r>
              <a:rPr lang="en-US" dirty="0" err="1"/>
              <a:t>Weizenbaum</a:t>
            </a:r>
            <a:r>
              <a:rPr lang="en-US" dirty="0"/>
              <a:t> first chatbot ELIZA</a:t>
            </a:r>
          </a:p>
          <a:p>
            <a:pPr lvl="0"/>
            <a:r>
              <a:rPr lang="en-US" dirty="0"/>
              <a:t>1968 Alexey </a:t>
            </a:r>
            <a:r>
              <a:rPr lang="en-US" dirty="0" err="1"/>
              <a:t>Ivakhnenko</a:t>
            </a:r>
            <a:r>
              <a:rPr lang="en-US" dirty="0"/>
              <a:t> Deep Learning</a:t>
            </a:r>
          </a:p>
          <a:p>
            <a:r>
              <a:rPr lang="en-US" dirty="0"/>
              <a:t>1980 </a:t>
            </a:r>
            <a:r>
              <a:rPr lang="nb-NO" dirty="0"/>
              <a:t>Geoffrey </a:t>
            </a:r>
            <a:r>
              <a:rPr lang="nb-NO" dirty="0" err="1"/>
              <a:t>Hinton</a:t>
            </a:r>
            <a:r>
              <a:rPr lang="en-US" dirty="0"/>
              <a:t> Neural networks</a:t>
            </a:r>
          </a:p>
          <a:p>
            <a:pPr lvl="0"/>
            <a:r>
              <a:rPr lang="en-US" dirty="0"/>
              <a:t>1997 Deep Blue (developed by IBM) beat Gary Kasparov</a:t>
            </a:r>
          </a:p>
          <a:p>
            <a:pPr lvl="0"/>
            <a:r>
              <a:rPr lang="en-US" dirty="0"/>
              <a:t>2000 </a:t>
            </a:r>
            <a:r>
              <a:rPr lang="en-US" dirty="0">
                <a:highlight>
                  <a:srgbClr val="FFFF00"/>
                </a:highlight>
              </a:rPr>
              <a:t>Cynthia Breazeal </a:t>
            </a:r>
            <a:r>
              <a:rPr lang="en-US" dirty="0"/>
              <a:t>developed the first robot that could simulate human emotions</a:t>
            </a:r>
          </a:p>
          <a:p>
            <a:pPr lvl="0"/>
            <a:r>
              <a:rPr lang="en-US" dirty="0"/>
              <a:t>2006 Companies such as Twitter, Facebook, and Netflix started utilizing AI as a part of their advertising and user experience (UX) algorithms</a:t>
            </a:r>
          </a:p>
          <a:p>
            <a:pPr lvl="0"/>
            <a:r>
              <a:rPr lang="en-US" dirty="0"/>
              <a:t>2011 Apple released Siri, the first popular virtual assistant. </a:t>
            </a:r>
          </a:p>
          <a:p>
            <a:r>
              <a:rPr lang="en-US" dirty="0"/>
              <a:t>2022 (30 November) Open AI CHATGPT available  </a:t>
            </a:r>
          </a:p>
          <a:p>
            <a:r>
              <a:rPr lang="en-US" dirty="0"/>
              <a:t> 2024</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2900" dirty="0"/>
              <a:t>Nobel Prize in Physics</a:t>
            </a:r>
            <a:r>
              <a:rPr lang="nb-NO" sz="2900" dirty="0"/>
              <a:t> </a:t>
            </a:r>
            <a:r>
              <a:rPr lang="en-US" sz="2900" dirty="0"/>
              <a:t>John J. Hopfield and Geoffrey E. Hinton - enable machine learning with artificial neural networks. </a:t>
            </a:r>
          </a:p>
          <a:p>
            <a:pPr lvl="1"/>
            <a:r>
              <a:rPr lang="en-US" sz="2900" dirty="0"/>
              <a:t>Nobel Prize in Chemistry David Baker, </a:t>
            </a:r>
            <a:r>
              <a:rPr lang="en-US" sz="2900" dirty="0">
                <a:highlight>
                  <a:srgbClr val="FFFF00"/>
                </a:highlight>
              </a:rPr>
              <a:t>Demis Hassabis</a:t>
            </a:r>
            <a:r>
              <a:rPr lang="en-US" sz="2900" dirty="0"/>
              <a:t>, and John M. Jumper for developing AI algorithms that solved the 50-year protein structure prediction challenge</a:t>
            </a:r>
          </a:p>
        </p:txBody>
      </p:sp>
      <p:sp>
        <p:nvSpPr>
          <p:cNvPr id="5" name="TextBox 4">
            <a:extLst>
              <a:ext uri="{FF2B5EF4-FFF2-40B4-BE49-F238E27FC236}">
                <a16:creationId xmlns:a16="http://schemas.microsoft.com/office/drawing/2014/main" id="{1CD1456E-F9EC-5683-AA9C-176066920BC1}"/>
              </a:ext>
            </a:extLst>
          </p:cNvPr>
          <p:cNvSpPr txBox="1"/>
          <p:nvPr/>
        </p:nvSpPr>
        <p:spPr>
          <a:xfrm>
            <a:off x="776377" y="1485900"/>
            <a:ext cx="10022956" cy="4439201"/>
          </a:xfrm>
          <a:prstGeom prst="rect">
            <a:avLst/>
          </a:prstGeom>
        </p:spPr>
        <p:txBody>
          <a:bodyPr vert="horz" lIns="91440" tIns="45720" rIns="91440" bIns="45720" rtlCol="0">
            <a:normAutofit/>
          </a:bodyPr>
          <a:lstStyle/>
          <a:p>
            <a:endParaRPr lang="en-US" sz="5400" dirty="0"/>
          </a:p>
          <a:p>
            <a:pPr>
              <a:lnSpc>
                <a:spcPct val="90000"/>
              </a:lnSpc>
              <a:spcAft>
                <a:spcPts val="600"/>
              </a:spcAft>
            </a:pPr>
            <a:endParaRPr lang="en-US" sz="5400" dirty="0"/>
          </a:p>
        </p:txBody>
      </p:sp>
      <p:pic>
        <p:nvPicPr>
          <p:cNvPr id="7172" name="Picture 4">
            <a:extLst>
              <a:ext uri="{FF2B5EF4-FFF2-40B4-BE49-F238E27FC236}">
                <a16:creationId xmlns:a16="http://schemas.microsoft.com/office/drawing/2014/main" id="{2B31BD71-F70F-210B-537E-36FEF71268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5064" y="1171575"/>
            <a:ext cx="23812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89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657A1D-3919-72D8-068E-987719D01180}"/>
              </a:ext>
            </a:extLst>
          </p:cNvPr>
          <p:cNvSpPr>
            <a:spLocks noGrp="1"/>
          </p:cNvSpPr>
          <p:nvPr>
            <p:ph type="title"/>
          </p:nvPr>
        </p:nvSpPr>
        <p:spPr/>
        <p:txBody>
          <a:bodyPr/>
          <a:lstStyle/>
          <a:p>
            <a:r>
              <a:rPr lang="nb-NO" dirty="0" err="1"/>
              <a:t>Why</a:t>
            </a:r>
            <a:r>
              <a:rPr lang="nb-NO" baseline="0" dirty="0"/>
              <a:t> </a:t>
            </a:r>
            <a:r>
              <a:rPr lang="nb-NO" baseline="0" dirty="0" err="1"/>
              <a:t>now</a:t>
            </a:r>
            <a:r>
              <a:rPr lang="nb-NO" baseline="0" dirty="0"/>
              <a:t>?</a:t>
            </a:r>
            <a:endParaRPr lang="nb-NO" dirty="0"/>
          </a:p>
        </p:txBody>
      </p:sp>
      <p:sp>
        <p:nvSpPr>
          <p:cNvPr id="3" name="Content Placeholder 2">
            <a:extLst>
              <a:ext uri="{FF2B5EF4-FFF2-40B4-BE49-F238E27FC236}">
                <a16:creationId xmlns:a16="http://schemas.microsoft.com/office/drawing/2014/main" id="{03A6360F-B46A-D011-451B-F2CD2F6CD534}"/>
              </a:ext>
            </a:extLst>
          </p:cNvPr>
          <p:cNvSpPr>
            <a:spLocks noGrp="1"/>
          </p:cNvSpPr>
          <p:nvPr>
            <p:ph idx="1"/>
          </p:nvPr>
        </p:nvSpPr>
        <p:spPr/>
        <p:txBody>
          <a:bodyPr/>
          <a:lstStyle/>
          <a:p>
            <a:r>
              <a:rPr lang="nb-NO" dirty="0"/>
              <a:t>Hardware – software – data </a:t>
            </a:r>
          </a:p>
          <a:p>
            <a:r>
              <a:rPr lang="nb-NO" dirty="0"/>
              <a:t>GPT – Generativ </a:t>
            </a:r>
            <a:r>
              <a:rPr lang="nb-NO" dirty="0" err="1"/>
              <a:t>Pretrained</a:t>
            </a:r>
            <a:r>
              <a:rPr lang="nb-NO" dirty="0"/>
              <a:t> Transformer </a:t>
            </a:r>
            <a:r>
              <a:rPr lang="nb-NO" dirty="0" err="1"/>
              <a:t>autumn</a:t>
            </a:r>
            <a:r>
              <a:rPr lang="nb-NO" dirty="0"/>
              <a:t>  2022 </a:t>
            </a:r>
            <a:endParaRPr lang="it-IT" dirty="0"/>
          </a:p>
        </p:txBody>
      </p:sp>
      <p:sp>
        <p:nvSpPr>
          <p:cNvPr id="6" name="TextBox 5">
            <a:extLst>
              <a:ext uri="{FF2B5EF4-FFF2-40B4-BE49-F238E27FC236}">
                <a16:creationId xmlns:a16="http://schemas.microsoft.com/office/drawing/2014/main" id="{3C8E9690-B44F-60EE-E18F-B924011583A9}"/>
              </a:ext>
            </a:extLst>
          </p:cNvPr>
          <p:cNvSpPr txBox="1"/>
          <p:nvPr/>
        </p:nvSpPr>
        <p:spPr>
          <a:xfrm>
            <a:off x="357189" y="2790850"/>
            <a:ext cx="4497444" cy="369332"/>
          </a:xfrm>
          <a:prstGeom prst="rect">
            <a:avLst/>
          </a:prstGeom>
          <a:noFill/>
        </p:spPr>
        <p:txBody>
          <a:bodyPr wrap="square" rtlCol="0">
            <a:spAutoFit/>
          </a:bodyPr>
          <a:lstStyle/>
          <a:p>
            <a:endParaRPr lang="it-IT" dirty="0"/>
          </a:p>
        </p:txBody>
      </p:sp>
    </p:spTree>
    <p:extLst>
      <p:ext uri="{BB962C8B-B14F-4D97-AF65-F5344CB8AC3E}">
        <p14:creationId xmlns:p14="http://schemas.microsoft.com/office/powerpoint/2010/main" val="1772887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2" name="Picture 2" descr="CEP (foto: Frassi, 1961)">
            <a:extLst>
              <a:ext uri="{FF2B5EF4-FFF2-40B4-BE49-F238E27FC236}">
                <a16:creationId xmlns:a16="http://schemas.microsoft.com/office/drawing/2014/main" id="{B0DF7BF4-C561-CE39-DB32-6D63D2A4ED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0859" y="1014841"/>
            <a:ext cx="5948005" cy="4550224"/>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D93650BF-2640-8A7A-1BD5-869D21B76C26}"/>
              </a:ext>
            </a:extLst>
          </p:cNvPr>
          <p:cNvSpPr txBox="1"/>
          <p:nvPr/>
        </p:nvSpPr>
        <p:spPr>
          <a:xfrm>
            <a:off x="6248969" y="5843159"/>
            <a:ext cx="535845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800" dirty="0"/>
              <a:t>From Kilobyte til </a:t>
            </a:r>
            <a:r>
              <a:rPr lang="nb-NO" sz="2800" dirty="0" err="1"/>
              <a:t>Petabyte</a:t>
            </a:r>
            <a:r>
              <a:rPr lang="nb-NO" sz="2800" dirty="0"/>
              <a:t> 10</a:t>
            </a:r>
            <a:r>
              <a:rPr lang="nb-NO" sz="2800" baseline="30000" dirty="0"/>
              <a:t>15</a:t>
            </a:r>
            <a:r>
              <a:rPr lang="nb-NO" sz="2800" dirty="0"/>
              <a:t> </a:t>
            </a:r>
            <a:endParaRPr lang="nb-NO" sz="2800" baseline="30000" dirty="0"/>
          </a:p>
        </p:txBody>
      </p:sp>
      <p:sp>
        <p:nvSpPr>
          <p:cNvPr id="5" name="Title 4">
            <a:extLst>
              <a:ext uri="{FF2B5EF4-FFF2-40B4-BE49-F238E27FC236}">
                <a16:creationId xmlns:a16="http://schemas.microsoft.com/office/drawing/2014/main" id="{DB84C1B3-CCCE-5646-9323-6BF359D3A976}"/>
              </a:ext>
            </a:extLst>
          </p:cNvPr>
          <p:cNvSpPr>
            <a:spLocks noGrp="1"/>
          </p:cNvSpPr>
          <p:nvPr>
            <p:ph type="title"/>
          </p:nvPr>
        </p:nvSpPr>
        <p:spPr/>
        <p:txBody>
          <a:bodyPr/>
          <a:lstStyle/>
          <a:p>
            <a:r>
              <a:rPr lang="nb-NO" sz="3200" kern="1200" dirty="0">
                <a:solidFill>
                  <a:srgbClr val="000000"/>
                </a:solidFill>
                <a:effectLst/>
                <a:latin typeface="Aptos" panose="020B0004020202020204" pitchFamily="34" charset="0"/>
                <a:ea typeface="+mn-ea"/>
                <a:cs typeface="+mn-cs"/>
              </a:rPr>
              <a:t>Hardware</a:t>
            </a:r>
            <a:endParaRPr lang="nb-NO" dirty="0"/>
          </a:p>
        </p:txBody>
      </p:sp>
    </p:spTree>
    <p:extLst>
      <p:ext uri="{BB962C8B-B14F-4D97-AF65-F5344CB8AC3E}">
        <p14:creationId xmlns:p14="http://schemas.microsoft.com/office/powerpoint/2010/main" val="273617623"/>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Margaret Hamilton Led the NASA Software Team That Landed ...">
            <a:extLst>
              <a:ext uri="{FF2B5EF4-FFF2-40B4-BE49-F238E27FC236}">
                <a16:creationId xmlns:a16="http://schemas.microsoft.com/office/drawing/2014/main" id="{4B9A8122-F17D-A5CB-49A8-0DEB13EB2F9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28" name="Picture 4">
            <a:extLst>
              <a:ext uri="{FF2B5EF4-FFF2-40B4-BE49-F238E27FC236}">
                <a16:creationId xmlns:a16="http://schemas.microsoft.com/office/drawing/2014/main" id="{ADAD20E9-FD1B-2025-BE76-E864A0CAF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1199" y="-79375"/>
            <a:ext cx="5257800" cy="657225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FFE2638E-F69B-8A0D-B521-BD24E8E1F06D}"/>
              </a:ext>
            </a:extLst>
          </p:cNvPr>
          <p:cNvSpPr>
            <a:spLocks noGrp="1"/>
          </p:cNvSpPr>
          <p:nvPr>
            <p:ph type="title"/>
          </p:nvPr>
        </p:nvSpPr>
        <p:spPr/>
        <p:txBody>
          <a:bodyPr/>
          <a:lstStyle/>
          <a:p>
            <a:r>
              <a:rPr lang="nb-NO" sz="3200" kern="1200" dirty="0">
                <a:solidFill>
                  <a:srgbClr val="000000"/>
                </a:solidFill>
                <a:effectLst/>
                <a:latin typeface="Aptos" panose="020B0004020202020204" pitchFamily="34" charset="0"/>
                <a:ea typeface="+mn-ea"/>
                <a:cs typeface="+mn-cs"/>
              </a:rPr>
              <a:t>Software</a:t>
            </a:r>
            <a:endParaRPr lang="nb-NO" dirty="0"/>
          </a:p>
        </p:txBody>
      </p:sp>
      <p:sp>
        <p:nvSpPr>
          <p:cNvPr id="6" name="TextBox 5">
            <a:extLst>
              <a:ext uri="{FF2B5EF4-FFF2-40B4-BE49-F238E27FC236}">
                <a16:creationId xmlns:a16="http://schemas.microsoft.com/office/drawing/2014/main" id="{F51EDBE7-3880-29FE-E7FC-E3E5DA8FBE90}"/>
              </a:ext>
            </a:extLst>
          </p:cNvPr>
          <p:cNvSpPr txBox="1"/>
          <p:nvPr/>
        </p:nvSpPr>
        <p:spPr>
          <a:xfrm>
            <a:off x="1110343" y="1673523"/>
            <a:ext cx="6096000" cy="923330"/>
          </a:xfrm>
          <a:prstGeom prst="rect">
            <a:avLst/>
          </a:prstGeom>
          <a:noFill/>
        </p:spPr>
        <p:txBody>
          <a:bodyPr wrap="square">
            <a:spAutoFit/>
          </a:bodyPr>
          <a:lstStyle/>
          <a:p>
            <a:r>
              <a:rPr lang="en-US" dirty="0"/>
              <a:t>Apollo 145,000 lines of code</a:t>
            </a:r>
          </a:p>
          <a:p>
            <a:endParaRPr lang="en-US" dirty="0"/>
          </a:p>
          <a:p>
            <a:r>
              <a:rPr lang="en-US" dirty="0"/>
              <a:t>Now millions of lines of code</a:t>
            </a:r>
            <a:endParaRPr lang="nb-NO" dirty="0"/>
          </a:p>
        </p:txBody>
      </p:sp>
    </p:spTree>
    <p:extLst>
      <p:ext uri="{BB962C8B-B14F-4D97-AF65-F5344CB8AC3E}">
        <p14:creationId xmlns:p14="http://schemas.microsoft.com/office/powerpoint/2010/main" val="1176915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F0FDB7-216A-DD99-0D8C-72B02842532D}"/>
              </a:ext>
            </a:extLst>
          </p:cNvPr>
          <p:cNvSpPr txBox="1"/>
          <p:nvPr/>
        </p:nvSpPr>
        <p:spPr>
          <a:xfrm>
            <a:off x="6728346" y="1690062"/>
            <a:ext cx="4245891" cy="2800767"/>
          </a:xfrm>
          <a:prstGeom prst="rect">
            <a:avLst/>
          </a:prstGeom>
          <a:noFill/>
        </p:spPr>
        <p:txBody>
          <a:bodyPr wrap="square">
            <a:spAutoFit/>
          </a:bodyPr>
          <a:lstStyle/>
          <a:p>
            <a:r>
              <a:rPr lang="en-US" sz="4400" dirty="0"/>
              <a:t>CHAT GPT 4 has been trained on almost all text ever written</a:t>
            </a:r>
            <a:endParaRPr lang="nb-NO" sz="4400" dirty="0"/>
          </a:p>
        </p:txBody>
      </p:sp>
      <p:sp>
        <p:nvSpPr>
          <p:cNvPr id="5" name="TekstSylinder 4">
            <a:extLst>
              <a:ext uri="{FF2B5EF4-FFF2-40B4-BE49-F238E27FC236}">
                <a16:creationId xmlns:a16="http://schemas.microsoft.com/office/drawing/2014/main" id="{8827DF5C-0352-3F3E-B89E-521B3CEC89F4}"/>
              </a:ext>
            </a:extLst>
          </p:cNvPr>
          <p:cNvSpPr txBox="1"/>
          <p:nvPr/>
        </p:nvSpPr>
        <p:spPr>
          <a:xfrm>
            <a:off x="8275661" y="5254388"/>
            <a:ext cx="116858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800"/>
              <a:t>10</a:t>
            </a:r>
            <a:r>
              <a:rPr lang="nb-NO" sz="2800" baseline="30000"/>
              <a:t>13</a:t>
            </a:r>
          </a:p>
        </p:txBody>
      </p:sp>
      <p:sp>
        <p:nvSpPr>
          <p:cNvPr id="4" name="Title 3">
            <a:extLst>
              <a:ext uri="{FF2B5EF4-FFF2-40B4-BE49-F238E27FC236}">
                <a16:creationId xmlns:a16="http://schemas.microsoft.com/office/drawing/2014/main" id="{0952D203-4321-95DA-4001-0DF00CE644F1}"/>
              </a:ext>
            </a:extLst>
          </p:cNvPr>
          <p:cNvSpPr>
            <a:spLocks noGrp="1"/>
          </p:cNvSpPr>
          <p:nvPr>
            <p:ph type="title" idx="4294967295"/>
          </p:nvPr>
        </p:nvSpPr>
        <p:spPr/>
        <p:txBody>
          <a:bodyPr/>
          <a:lstStyle/>
          <a:p>
            <a:r>
              <a:rPr lang="nb-NO" sz="3200" kern="1200" dirty="0">
                <a:solidFill>
                  <a:srgbClr val="000000"/>
                </a:solidFill>
                <a:effectLst/>
                <a:latin typeface="Aptos" panose="020B0004020202020204" pitchFamily="34" charset="0"/>
                <a:ea typeface="+mn-ea"/>
                <a:cs typeface="+mn-cs"/>
              </a:rPr>
              <a:t>Data</a:t>
            </a:r>
            <a:endParaRPr lang="nb-NO" dirty="0"/>
          </a:p>
        </p:txBody>
      </p:sp>
    </p:spTree>
    <p:extLst>
      <p:ext uri="{BB962C8B-B14F-4D97-AF65-F5344CB8AC3E}">
        <p14:creationId xmlns:p14="http://schemas.microsoft.com/office/powerpoint/2010/main" val="298882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16F0D30-8BE3-94B6-08C7-2426694E39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22" b="662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B8FF8FB-1417-889F-C421-53D542B0C397}"/>
              </a:ext>
            </a:extLst>
          </p:cNvPr>
          <p:cNvSpPr txBox="1"/>
          <p:nvPr/>
        </p:nvSpPr>
        <p:spPr>
          <a:xfrm>
            <a:off x="2980113" y="2564168"/>
            <a:ext cx="6226232" cy="3046988"/>
          </a:xfrm>
          <a:prstGeom prst="rect">
            <a:avLst/>
          </a:prstGeom>
          <a:noFill/>
        </p:spPr>
        <p:txBody>
          <a:bodyPr wrap="square">
            <a:spAutoFit/>
          </a:bodyPr>
          <a:lstStyle/>
          <a:p>
            <a:r>
              <a:rPr lang="it-IT" sz="3200" dirty="0">
                <a:solidFill>
                  <a:schemeClr val="bg1"/>
                </a:solidFill>
              </a:rPr>
              <a:t>- GPT-3 </a:t>
            </a:r>
            <a:r>
              <a:rPr lang="it-IT" sz="3200" dirty="0" err="1">
                <a:solidFill>
                  <a:schemeClr val="bg1"/>
                </a:solidFill>
              </a:rPr>
              <a:t>has</a:t>
            </a:r>
            <a:r>
              <a:rPr lang="it-IT" sz="3200" dirty="0">
                <a:solidFill>
                  <a:schemeClr val="bg1"/>
                </a:solidFill>
              </a:rPr>
              <a:t> an </a:t>
            </a:r>
            <a:r>
              <a:rPr lang="it-IT" sz="3200" dirty="0" err="1">
                <a:solidFill>
                  <a:schemeClr val="bg1"/>
                </a:solidFill>
              </a:rPr>
              <a:t>estimated</a:t>
            </a:r>
            <a:r>
              <a:rPr lang="it-IT" sz="3200" dirty="0">
                <a:solidFill>
                  <a:schemeClr val="bg1"/>
                </a:solidFill>
              </a:rPr>
              <a:t> training time of 355-GPU-years and an </a:t>
            </a:r>
            <a:r>
              <a:rPr lang="it-IT" sz="3200" dirty="0" err="1">
                <a:solidFill>
                  <a:schemeClr val="bg1"/>
                </a:solidFill>
              </a:rPr>
              <a:t>estimated</a:t>
            </a:r>
            <a:r>
              <a:rPr lang="it-IT" sz="3200" dirty="0">
                <a:solidFill>
                  <a:schemeClr val="bg1"/>
                </a:solidFill>
              </a:rPr>
              <a:t> training cost of $4.6 </a:t>
            </a:r>
            <a:r>
              <a:rPr lang="it-IT" sz="3200" dirty="0" err="1">
                <a:solidFill>
                  <a:schemeClr val="bg1"/>
                </a:solidFill>
              </a:rPr>
              <a:t>million</a:t>
            </a:r>
            <a:r>
              <a:rPr lang="it-IT" sz="3200" dirty="0">
                <a:solidFill>
                  <a:schemeClr val="bg1"/>
                </a:solidFill>
              </a:rPr>
              <a:t>.</a:t>
            </a:r>
          </a:p>
          <a:p>
            <a:r>
              <a:rPr lang="it-IT" sz="3200" dirty="0">
                <a:solidFill>
                  <a:schemeClr val="bg1"/>
                </a:solidFill>
              </a:rPr>
              <a:t>- </a:t>
            </a:r>
            <a:r>
              <a:rPr lang="it-IT" sz="3200" dirty="0" err="1">
                <a:solidFill>
                  <a:schemeClr val="bg1"/>
                </a:solidFill>
              </a:rPr>
              <a:t>If</a:t>
            </a:r>
            <a:r>
              <a:rPr lang="it-IT" sz="3200" dirty="0">
                <a:solidFill>
                  <a:schemeClr val="bg1"/>
                </a:solidFill>
              </a:rPr>
              <a:t> </a:t>
            </a:r>
            <a:r>
              <a:rPr lang="it-IT" sz="3200" dirty="0" err="1">
                <a:solidFill>
                  <a:schemeClr val="bg1"/>
                </a:solidFill>
              </a:rPr>
              <a:t>we</a:t>
            </a:r>
            <a:r>
              <a:rPr lang="it-IT" sz="3200" dirty="0">
                <a:solidFill>
                  <a:schemeClr val="bg1"/>
                </a:solidFill>
              </a:rPr>
              <a:t> </a:t>
            </a:r>
            <a:r>
              <a:rPr lang="it-IT" sz="3200" dirty="0" err="1">
                <a:solidFill>
                  <a:schemeClr val="bg1"/>
                </a:solidFill>
              </a:rPr>
              <a:t>trained</a:t>
            </a:r>
            <a:r>
              <a:rPr lang="it-IT" sz="3200" dirty="0">
                <a:solidFill>
                  <a:schemeClr val="bg1"/>
                </a:solidFill>
              </a:rPr>
              <a:t> GPT-3 </a:t>
            </a:r>
            <a:r>
              <a:rPr lang="it-IT" sz="3200" dirty="0" err="1">
                <a:solidFill>
                  <a:schemeClr val="bg1"/>
                </a:solidFill>
              </a:rPr>
              <a:t>at</a:t>
            </a:r>
            <a:r>
              <a:rPr lang="it-IT" sz="3200" dirty="0">
                <a:solidFill>
                  <a:schemeClr val="bg1"/>
                </a:solidFill>
              </a:rPr>
              <a:t> IDUN, </a:t>
            </a:r>
            <a:r>
              <a:rPr lang="it-IT" sz="3200" dirty="0" err="1">
                <a:solidFill>
                  <a:schemeClr val="bg1"/>
                </a:solidFill>
              </a:rPr>
              <a:t>it</a:t>
            </a:r>
            <a:r>
              <a:rPr lang="it-IT" sz="3200" dirty="0">
                <a:solidFill>
                  <a:schemeClr val="bg1"/>
                </a:solidFill>
              </a:rPr>
              <a:t> </a:t>
            </a:r>
            <a:r>
              <a:rPr lang="it-IT" sz="3200" dirty="0" err="1">
                <a:solidFill>
                  <a:schemeClr val="bg1"/>
                </a:solidFill>
              </a:rPr>
              <a:t>would</a:t>
            </a:r>
            <a:r>
              <a:rPr lang="it-IT" sz="3200" dirty="0">
                <a:solidFill>
                  <a:schemeClr val="bg1"/>
                </a:solidFill>
              </a:rPr>
              <a:t> take 355/36 = 10 </a:t>
            </a:r>
            <a:r>
              <a:rPr lang="it-IT" sz="3200" dirty="0" err="1">
                <a:solidFill>
                  <a:schemeClr val="bg1"/>
                </a:solidFill>
              </a:rPr>
              <a:t>years</a:t>
            </a:r>
            <a:endParaRPr lang="it-IT" sz="3200" dirty="0">
              <a:solidFill>
                <a:schemeClr val="bg1"/>
              </a:solidFill>
            </a:endParaRPr>
          </a:p>
        </p:txBody>
      </p:sp>
      <p:sp>
        <p:nvSpPr>
          <p:cNvPr id="2" name="Title 1">
            <a:extLst>
              <a:ext uri="{FF2B5EF4-FFF2-40B4-BE49-F238E27FC236}">
                <a16:creationId xmlns:a16="http://schemas.microsoft.com/office/drawing/2014/main" id="{C8A8A232-3370-35BA-0954-2CDCB6B6AC59}"/>
              </a:ext>
            </a:extLst>
          </p:cNvPr>
          <p:cNvSpPr>
            <a:spLocks noGrp="1"/>
          </p:cNvSpPr>
          <p:nvPr>
            <p:ph type="title" idx="4294967295"/>
          </p:nvPr>
        </p:nvSpPr>
        <p:spPr/>
        <p:txBody>
          <a:bodyPr/>
          <a:lstStyle/>
          <a:p>
            <a:r>
              <a:rPr lang="nb-NO" dirty="0" err="1"/>
              <a:t>Economy</a:t>
            </a:r>
            <a:r>
              <a:rPr lang="nb-NO" dirty="0"/>
              <a:t>/</a:t>
            </a:r>
            <a:r>
              <a:rPr lang="nb-NO" dirty="0" err="1"/>
              <a:t>power</a:t>
            </a:r>
            <a:r>
              <a:rPr lang="nb-NO" baseline="0" dirty="0"/>
              <a:t> </a:t>
            </a:r>
            <a:endParaRPr lang="nb-NO" dirty="0"/>
          </a:p>
        </p:txBody>
      </p:sp>
    </p:spTree>
    <p:extLst>
      <p:ext uri="{BB962C8B-B14F-4D97-AF65-F5344CB8AC3E}">
        <p14:creationId xmlns:p14="http://schemas.microsoft.com/office/powerpoint/2010/main" val="1147440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2" name="Text Placeholder 1">
            <a:extLst>
              <a:ext uri="{FF2B5EF4-FFF2-40B4-BE49-F238E27FC236}">
                <a16:creationId xmlns:a16="http://schemas.microsoft.com/office/drawing/2014/main" id="{769FBC98-07CA-82CE-BADF-D23F88375704}"/>
              </a:ext>
            </a:extLst>
          </p:cNvPr>
          <p:cNvSpPr txBox="1">
            <a:spLocks/>
          </p:cNvSpPr>
          <p:nvPr/>
        </p:nvSpPr>
        <p:spPr>
          <a:xfrm>
            <a:off x="798871" y="1840783"/>
            <a:ext cx="4497388" cy="317638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latin typeface="Calibri" panose="020F0502020204030204" pitchFamily="34" charset="0"/>
                <a:cs typeface="Calibri" panose="020F0502020204030204" pitchFamily="34" charset="0"/>
              </a:rPr>
              <a:t>2012: 17%</a:t>
            </a:r>
            <a:endParaRPr lang="en-US" dirty="0">
              <a:latin typeface="Calibri" panose="020F0502020204030204" pitchFamily="34" charset="0"/>
              <a:cs typeface="Calibri" panose="020F0502020204030204" pitchFamily="34" charset="0"/>
            </a:endParaRPr>
          </a:p>
          <a:p>
            <a:pPr indent="0"/>
            <a:endParaRPr lang="en-US" sz="5400" dirty="0">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US" sz="5400" dirty="0">
                <a:latin typeface="Calibri" panose="020F0502020204030204" pitchFamily="34" charset="0"/>
                <a:cs typeface="Calibri" panose="020F0502020204030204" pitchFamily="34" charset="0"/>
              </a:rPr>
              <a:t>2023: 19,4%</a:t>
            </a:r>
          </a:p>
          <a:p>
            <a:pPr marL="0" indent="0">
              <a:buFont typeface="Arial" panose="020B0604020202020204" pitchFamily="34" charset="0"/>
              <a:buNone/>
            </a:pPr>
            <a:r>
              <a:rPr lang="en-US" sz="5400" dirty="0">
                <a:latin typeface="Calibri" panose="020F0502020204030204" pitchFamily="34" charset="0"/>
                <a:cs typeface="Calibri" panose="020F0502020204030204" pitchFamily="34" charset="0"/>
              </a:rPr>
              <a:t>		</a:t>
            </a:r>
          </a:p>
        </p:txBody>
      </p:sp>
      <p:pic>
        <p:nvPicPr>
          <p:cNvPr id="4" name="Picture 2">
            <a:extLst>
              <a:ext uri="{FF2B5EF4-FFF2-40B4-BE49-F238E27FC236}">
                <a16:creationId xmlns:a16="http://schemas.microsoft.com/office/drawing/2014/main" id="{B55CAA79-446F-90BC-0852-7EE5D99F5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677" y="1385191"/>
            <a:ext cx="5441410" cy="362311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BCE784C-5D91-DDC7-1DE2-9DA6B7B01251}"/>
              </a:ext>
            </a:extLst>
          </p:cNvPr>
          <p:cNvSpPr txBox="1"/>
          <p:nvPr/>
        </p:nvSpPr>
        <p:spPr>
          <a:xfrm>
            <a:off x="798871" y="5967663"/>
            <a:ext cx="5246308" cy="369332"/>
          </a:xfrm>
          <a:prstGeom prst="rect">
            <a:avLst/>
          </a:prstGeom>
          <a:noFill/>
        </p:spPr>
        <p:txBody>
          <a:bodyPr wrap="none" rtlCol="0">
            <a:spAutoFit/>
          </a:bodyPr>
          <a:lstStyle/>
          <a:p>
            <a:r>
              <a:rPr lang="nb-NO" dirty="0" err="1"/>
              <a:t>Which</a:t>
            </a:r>
            <a:r>
              <a:rPr lang="nb-NO" dirty="0"/>
              <a:t> </a:t>
            </a:r>
            <a:r>
              <a:rPr lang="nb-NO" dirty="0" err="1"/>
              <a:t>are</a:t>
            </a:r>
            <a:r>
              <a:rPr lang="nb-NO" dirty="0"/>
              <a:t> the </a:t>
            </a:r>
            <a:r>
              <a:rPr lang="nb-NO" dirty="0" err="1"/>
              <a:t>numbers</a:t>
            </a:r>
            <a:r>
              <a:rPr lang="nb-NO" dirty="0"/>
              <a:t> for </a:t>
            </a:r>
            <a:r>
              <a:rPr lang="nb-NO" dirty="0" err="1"/>
              <a:t>your</a:t>
            </a:r>
            <a:r>
              <a:rPr lang="nb-NO" dirty="0"/>
              <a:t> stakeholder group? </a:t>
            </a:r>
            <a:endParaRPr lang="it-IT" dirty="0"/>
          </a:p>
        </p:txBody>
      </p:sp>
      <p:sp>
        <p:nvSpPr>
          <p:cNvPr id="5" name="Title 4">
            <a:extLst>
              <a:ext uri="{FF2B5EF4-FFF2-40B4-BE49-F238E27FC236}">
                <a16:creationId xmlns:a16="http://schemas.microsoft.com/office/drawing/2014/main" id="{21C6462F-8C5D-B8C1-036A-D967BA9A8376}"/>
              </a:ext>
            </a:extLst>
          </p:cNvPr>
          <p:cNvSpPr>
            <a:spLocks noGrp="1"/>
          </p:cNvSpPr>
          <p:nvPr>
            <p:ph type="title"/>
          </p:nvPr>
        </p:nvSpPr>
        <p:spPr/>
        <p:txBody>
          <a:bodyPr/>
          <a:lstStyle/>
          <a:p>
            <a:r>
              <a:rPr lang="nb-NO" dirty="0" err="1"/>
              <a:t>Women</a:t>
            </a:r>
            <a:r>
              <a:rPr lang="nb-NO" dirty="0"/>
              <a:t> in ICT</a:t>
            </a:r>
          </a:p>
        </p:txBody>
      </p:sp>
    </p:spTree>
    <p:extLst>
      <p:ext uri="{BB962C8B-B14F-4D97-AF65-F5344CB8AC3E}">
        <p14:creationId xmlns:p14="http://schemas.microsoft.com/office/powerpoint/2010/main" val="1752980685"/>
      </p:ext>
    </p:extLst>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group of people standing in front of a computer screen&#10;&#10;Description automatically generated">
            <a:extLst>
              <a:ext uri="{FF2B5EF4-FFF2-40B4-BE49-F238E27FC236}">
                <a16:creationId xmlns:a16="http://schemas.microsoft.com/office/drawing/2014/main" id="{5148DABD-1D17-2F03-559D-B509126D18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15912" y="480060"/>
            <a:ext cx="5571066" cy="5571066"/>
          </a:xfrm>
          <a:prstGeom prst="rect">
            <a:avLst/>
          </a:prstGeom>
        </p:spPr>
      </p:pic>
      <p:sp>
        <p:nvSpPr>
          <p:cNvPr id="3" name="TextBox 2">
            <a:extLst>
              <a:ext uri="{FF2B5EF4-FFF2-40B4-BE49-F238E27FC236}">
                <a16:creationId xmlns:a16="http://schemas.microsoft.com/office/drawing/2014/main" id="{3CEC425F-71EF-A5CC-E223-F5853E209BCF}"/>
              </a:ext>
            </a:extLst>
          </p:cNvPr>
          <p:cNvSpPr txBox="1"/>
          <p:nvPr/>
        </p:nvSpPr>
        <p:spPr>
          <a:xfrm>
            <a:off x="750743" y="2655608"/>
            <a:ext cx="4209564" cy="646331"/>
          </a:xfrm>
          <a:prstGeom prst="rect">
            <a:avLst/>
          </a:prstGeom>
          <a:noFill/>
        </p:spPr>
        <p:txBody>
          <a:bodyPr wrap="square">
            <a:spAutoFit/>
          </a:bodyPr>
          <a:lstStyle/>
          <a:p>
            <a:pPr algn="l"/>
            <a:r>
              <a:rPr lang="en-US" sz="1800" b="0" i="0" u="none" strike="noStrike" baseline="0" dirty="0">
                <a:latin typeface="NimbusRomNo9L-Regu"/>
              </a:rPr>
              <a:t>During Autumn 2023, I asked </a:t>
            </a:r>
            <a:r>
              <a:rPr lang="en-US" sz="1800" b="0" i="0" u="none" strike="noStrike" baseline="0" dirty="0" err="1">
                <a:latin typeface="NimbusRomNo9L-Regu"/>
              </a:rPr>
              <a:t>OpenArt</a:t>
            </a:r>
            <a:r>
              <a:rPr lang="en-US" sz="1800" b="0" i="0" u="none" strike="noStrike" baseline="0" dirty="0">
                <a:latin typeface="NimbusRomNo9L-Regu"/>
              </a:rPr>
              <a:t> to draw four software engineers</a:t>
            </a:r>
          </a:p>
        </p:txBody>
      </p:sp>
      <p:sp>
        <p:nvSpPr>
          <p:cNvPr id="2" name="Title 1">
            <a:extLst>
              <a:ext uri="{FF2B5EF4-FFF2-40B4-BE49-F238E27FC236}">
                <a16:creationId xmlns:a16="http://schemas.microsoft.com/office/drawing/2014/main" id="{45B6D82D-BF38-00EB-AA71-7969A13D3018}"/>
              </a:ext>
            </a:extLst>
          </p:cNvPr>
          <p:cNvSpPr>
            <a:spLocks noGrp="1"/>
          </p:cNvSpPr>
          <p:nvPr>
            <p:ph type="title"/>
          </p:nvPr>
        </p:nvSpPr>
        <p:spPr/>
        <p:txBody>
          <a:bodyPr/>
          <a:lstStyle/>
          <a:p>
            <a:r>
              <a:rPr lang="en-US" sz="1800" b="0" i="0" kern="1200" baseline="0" dirty="0">
                <a:solidFill>
                  <a:srgbClr val="000000"/>
                </a:solidFill>
                <a:effectLst/>
                <a:latin typeface="NimbusRomNo9L-Regu"/>
                <a:ea typeface="+mn-ea"/>
                <a:cs typeface="+mn-cs"/>
              </a:rPr>
              <a:t>I asked </a:t>
            </a:r>
            <a:r>
              <a:rPr lang="en-US" sz="1800" b="0" i="0" kern="1200" baseline="0" dirty="0" err="1">
                <a:solidFill>
                  <a:srgbClr val="000000"/>
                </a:solidFill>
                <a:effectLst/>
                <a:latin typeface="NimbusRomNo9L-Regu"/>
                <a:ea typeface="+mn-ea"/>
                <a:cs typeface="+mn-cs"/>
              </a:rPr>
              <a:t>OpenArt</a:t>
            </a:r>
            <a:r>
              <a:rPr lang="en-US" sz="1800" b="0" i="0" kern="1200" baseline="0" dirty="0">
                <a:solidFill>
                  <a:srgbClr val="000000"/>
                </a:solidFill>
                <a:effectLst/>
                <a:latin typeface="NimbusRomNo9L-Regu"/>
                <a:ea typeface="+mn-ea"/>
                <a:cs typeface="+mn-cs"/>
              </a:rPr>
              <a:t> </a:t>
            </a:r>
            <a:endParaRPr lang="nb-NO" dirty="0"/>
          </a:p>
        </p:txBody>
      </p:sp>
    </p:spTree>
    <p:extLst>
      <p:ext uri="{BB962C8B-B14F-4D97-AF65-F5344CB8AC3E}">
        <p14:creationId xmlns:p14="http://schemas.microsoft.com/office/powerpoint/2010/main" val="36329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5246C-E436-7B6E-562C-C5AF8A090A66}"/>
            </a:ext>
          </a:extLst>
        </p:cNvPr>
        <p:cNvGrpSpPr/>
        <p:nvPr/>
      </p:nvGrpSpPr>
      <p:grpSpPr>
        <a:xfrm>
          <a:off x="0" y="0"/>
          <a:ext cx="0" cy="0"/>
          <a:chOff x="0" y="0"/>
          <a:chExt cx="0" cy="0"/>
        </a:xfrm>
      </p:grpSpPr>
      <p:pic>
        <p:nvPicPr>
          <p:cNvPr id="5" name="Content Placeholder 4" descr="A group of people sitting at a table with laptops&#10;&#10;Description automatically generated">
            <a:extLst>
              <a:ext uri="{FF2B5EF4-FFF2-40B4-BE49-F238E27FC236}">
                <a16:creationId xmlns:a16="http://schemas.microsoft.com/office/drawing/2014/main" id="{7E7F31DE-7F3D-BC01-26C0-4D3C93028CE5}"/>
              </a:ext>
            </a:extLst>
          </p:cNvPr>
          <p:cNvPicPr>
            <a:picLocks noGrp="1" noChangeAspect="1"/>
          </p:cNvPicPr>
          <p:nvPr>
            <p:ph idx="1"/>
          </p:nvPr>
        </p:nvPicPr>
        <p:blipFill>
          <a:blip r:embed="rId2"/>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E61F3789-C393-428C-0869-6FBB15F26E78}"/>
              </a:ext>
            </a:extLst>
          </p:cNvPr>
          <p:cNvSpPr>
            <a:spLocks noGrp="1"/>
          </p:cNvSpPr>
          <p:nvPr>
            <p:ph type="title"/>
          </p:nvPr>
        </p:nvSpPr>
        <p:spPr/>
        <p:txBody>
          <a:bodyPr/>
          <a:lstStyle/>
          <a:p>
            <a:r>
              <a:rPr lang="en-US" sz="2200" b="0" i="0" kern="1200" baseline="0" dirty="0">
                <a:solidFill>
                  <a:srgbClr val="000000"/>
                </a:solidFill>
                <a:effectLst/>
                <a:latin typeface="Aptos" panose="020B0004020202020204" pitchFamily="34" charset="0"/>
                <a:ea typeface="+mn-ea"/>
                <a:cs typeface="+mn-cs"/>
              </a:rPr>
              <a:t>I asked again in 2025</a:t>
            </a:r>
            <a:endParaRPr lang="nb-NO" dirty="0"/>
          </a:p>
        </p:txBody>
      </p:sp>
    </p:spTree>
    <p:extLst>
      <p:ext uri="{BB962C8B-B14F-4D97-AF65-F5344CB8AC3E}">
        <p14:creationId xmlns:p14="http://schemas.microsoft.com/office/powerpoint/2010/main" val="1237417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8C305-FCD4-1933-7733-FAC031941D2E}"/>
              </a:ext>
            </a:extLst>
          </p:cNvPr>
          <p:cNvSpPr>
            <a:spLocks noGrp="1"/>
          </p:cNvSpPr>
          <p:nvPr>
            <p:ph type="title"/>
          </p:nvPr>
        </p:nvSpPr>
        <p:spPr>
          <a:xfrm>
            <a:off x="1115568" y="548640"/>
            <a:ext cx="10168128" cy="1179576"/>
          </a:xfrm>
        </p:spPr>
        <p:txBody>
          <a:bodyPr>
            <a:normAutofit/>
          </a:bodyPr>
          <a:lstStyle/>
          <a:p>
            <a:r>
              <a:rPr lang="nb-NO" sz="4000" dirty="0"/>
              <a:t>AI for all</a:t>
            </a:r>
          </a:p>
        </p:txBody>
      </p:sp>
      <p:sp>
        <p:nvSpPr>
          <p:cNvPr id="3" name="Content Placeholder 2">
            <a:extLst>
              <a:ext uri="{FF2B5EF4-FFF2-40B4-BE49-F238E27FC236}">
                <a16:creationId xmlns:a16="http://schemas.microsoft.com/office/drawing/2014/main" id="{8A49F22F-10E7-2336-E7FA-7A2BA35C531F}"/>
              </a:ext>
            </a:extLst>
          </p:cNvPr>
          <p:cNvSpPr>
            <a:spLocks noGrp="1"/>
          </p:cNvSpPr>
          <p:nvPr>
            <p:ph idx="1"/>
          </p:nvPr>
        </p:nvSpPr>
        <p:spPr>
          <a:xfrm>
            <a:off x="7411453" y="2478024"/>
            <a:ext cx="3872243" cy="3694176"/>
          </a:xfrm>
        </p:spPr>
        <p:txBody>
          <a:bodyPr anchor="ctr">
            <a:normAutofit/>
          </a:bodyPr>
          <a:lstStyle/>
          <a:p>
            <a:r>
              <a:rPr lang="nb-NO" sz="1800" dirty="0" err="1"/>
              <a:t>We</a:t>
            </a:r>
            <a:r>
              <a:rPr lang="nb-NO" sz="1800" dirty="0"/>
              <a:t> </a:t>
            </a:r>
            <a:r>
              <a:rPr lang="nb-NO" sz="1800" dirty="0" err="1"/>
              <a:t>cannot</a:t>
            </a:r>
            <a:r>
              <a:rPr lang="nb-NO" sz="1800" dirty="0"/>
              <a:t> </a:t>
            </a:r>
            <a:r>
              <a:rPr lang="nb-NO" sz="1800" dirty="0" err="1"/>
              <a:t>change</a:t>
            </a:r>
            <a:r>
              <a:rPr lang="nb-NO" sz="1800" dirty="0"/>
              <a:t> old </a:t>
            </a:r>
            <a:r>
              <a:rPr lang="nb-NO" sz="1800" dirty="0" err="1"/>
              <a:t>networks</a:t>
            </a:r>
            <a:r>
              <a:rPr lang="nb-NO" sz="1800" dirty="0"/>
              <a:t>, </a:t>
            </a:r>
            <a:r>
              <a:rPr lang="nb-NO" sz="1800" dirty="0" err="1"/>
              <a:t>we</a:t>
            </a:r>
            <a:r>
              <a:rPr lang="nb-NO" sz="1800" dirty="0"/>
              <a:t> </a:t>
            </a:r>
            <a:r>
              <a:rPr lang="nb-NO" sz="1800" dirty="0" err="1"/>
              <a:t>can</a:t>
            </a:r>
            <a:r>
              <a:rPr lang="nb-NO" sz="1800" dirty="0"/>
              <a:t> make </a:t>
            </a:r>
            <a:r>
              <a:rPr lang="nb-NO" sz="1800" dirty="0" err="1"/>
              <a:t>new</a:t>
            </a:r>
            <a:r>
              <a:rPr lang="nb-NO" sz="1800" dirty="0"/>
              <a:t> </a:t>
            </a:r>
            <a:r>
              <a:rPr lang="nb-NO" sz="1800" dirty="0" err="1"/>
              <a:t>ones</a:t>
            </a:r>
            <a:r>
              <a:rPr lang="nb-NO" sz="1800" dirty="0"/>
              <a:t> </a:t>
            </a:r>
            <a:r>
              <a:rPr lang="nb-NO" sz="1800" dirty="0" err="1"/>
              <a:t>around</a:t>
            </a:r>
            <a:r>
              <a:rPr lang="nb-NO" sz="1800" dirty="0"/>
              <a:t> AI</a:t>
            </a:r>
          </a:p>
          <a:p>
            <a:r>
              <a:rPr lang="en-US" sz="1800" dirty="0"/>
              <a:t>AI for women </a:t>
            </a:r>
            <a:r>
              <a:rPr lang="en-US" sz="1800" dirty="0">
                <a:hlinkClick r:id="rId2"/>
              </a:rPr>
              <a:t>https://irthapp.com/</a:t>
            </a:r>
            <a:endParaRPr lang="en-US" sz="1800" dirty="0"/>
          </a:p>
          <a:p>
            <a:r>
              <a:rPr lang="en-US" sz="1800" dirty="0" err="1"/>
              <a:t>EmpowHerAI</a:t>
            </a:r>
            <a:endParaRPr lang="en-US" sz="1800" dirty="0"/>
          </a:p>
          <a:p>
            <a:r>
              <a:rPr lang="en-US" sz="1800" dirty="0"/>
              <a:t>AI for your stakeholder group?   </a:t>
            </a:r>
            <a:r>
              <a:rPr lang="nb-NO" sz="1800" dirty="0"/>
              <a:t> </a:t>
            </a:r>
          </a:p>
        </p:txBody>
      </p:sp>
      <p:pic>
        <p:nvPicPr>
          <p:cNvPr id="7" name="Picture 6">
            <a:extLst>
              <a:ext uri="{FF2B5EF4-FFF2-40B4-BE49-F238E27FC236}">
                <a16:creationId xmlns:a16="http://schemas.microsoft.com/office/drawing/2014/main" id="{F73D9C42-3E42-93F5-0BD8-846F5B49F3B5}"/>
              </a:ext>
            </a:extLst>
          </p:cNvPr>
          <p:cNvPicPr>
            <a:picLocks noChangeAspect="1"/>
          </p:cNvPicPr>
          <p:nvPr/>
        </p:nvPicPr>
        <p:blipFill rotWithShape="1">
          <a:blip r:embed="rId3"/>
          <a:srcRect l="2372" t="11071" r="776" b="5543"/>
          <a:stretch/>
        </p:blipFill>
        <p:spPr>
          <a:xfrm>
            <a:off x="558209" y="2766040"/>
            <a:ext cx="6402029" cy="3444938"/>
          </a:xfrm>
          <a:prstGeom prst="rect">
            <a:avLst/>
          </a:prstGeom>
        </p:spPr>
      </p:pic>
    </p:spTree>
    <p:extLst>
      <p:ext uri="{BB962C8B-B14F-4D97-AF65-F5344CB8AC3E}">
        <p14:creationId xmlns:p14="http://schemas.microsoft.com/office/powerpoint/2010/main" val="1276147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907D7E-9E1E-4EA8-F972-718993E36C4D}"/>
              </a:ext>
            </a:extLst>
          </p:cNvPr>
          <p:cNvSpPr>
            <a:spLocks noGrp="1"/>
          </p:cNvSpPr>
          <p:nvPr>
            <p:ph type="title"/>
          </p:nvPr>
        </p:nvSpPr>
        <p:spPr/>
        <p:txBody>
          <a:bodyPr/>
          <a:lstStyle/>
          <a:p>
            <a:r>
              <a:rPr lang="nb-NO" dirty="0"/>
              <a:t>AI ACT</a:t>
            </a:r>
          </a:p>
        </p:txBody>
      </p:sp>
      <p:sp>
        <p:nvSpPr>
          <p:cNvPr id="4" name="Content Placeholder 3">
            <a:extLst>
              <a:ext uri="{FF2B5EF4-FFF2-40B4-BE49-F238E27FC236}">
                <a16:creationId xmlns:a16="http://schemas.microsoft.com/office/drawing/2014/main" id="{13C5994A-FD9F-DF35-EC3E-ADF7D4D0C849}"/>
              </a:ext>
            </a:extLst>
          </p:cNvPr>
          <p:cNvSpPr>
            <a:spLocks noGrp="1"/>
          </p:cNvSpPr>
          <p:nvPr>
            <p:ph idx="1"/>
          </p:nvPr>
        </p:nvSpPr>
        <p:spPr/>
        <p:txBody>
          <a:bodyPr/>
          <a:lstStyle/>
          <a:p>
            <a:pPr marL="0" indent="0">
              <a:buNone/>
            </a:pPr>
            <a:r>
              <a:rPr lang="en-US"/>
              <a:t>While </a:t>
            </a:r>
            <a:r>
              <a:rPr lang="en-US" dirty="0"/>
              <a:t>the Act does not explicitly mention individuals with disabilities, it emphasizes the importance of ensuring that AI systems are accessible and do not discriminate against any group.</a:t>
            </a:r>
            <a:endParaRPr lang="nb-NO" dirty="0"/>
          </a:p>
        </p:txBody>
      </p:sp>
    </p:spTree>
    <p:extLst>
      <p:ext uri="{BB962C8B-B14F-4D97-AF65-F5344CB8AC3E}">
        <p14:creationId xmlns:p14="http://schemas.microsoft.com/office/powerpoint/2010/main" val="3373154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28827-94C5-424C-FFA2-59F78CED72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4930C7-9C31-5A67-63C2-B91EF53A957A}"/>
              </a:ext>
            </a:extLst>
          </p:cNvPr>
          <p:cNvSpPr>
            <a:spLocks noGrp="1"/>
          </p:cNvSpPr>
          <p:nvPr>
            <p:ph type="title"/>
          </p:nvPr>
        </p:nvSpPr>
        <p:spPr/>
        <p:txBody>
          <a:bodyPr/>
          <a:lstStyle/>
          <a:p>
            <a:r>
              <a:rPr lang="nb-NO" dirty="0"/>
              <a:t>Learning/</a:t>
            </a:r>
            <a:r>
              <a:rPr lang="nb-NO" dirty="0" err="1"/>
              <a:t>reflection</a:t>
            </a:r>
            <a:r>
              <a:rPr lang="nb-NO" dirty="0"/>
              <a:t> </a:t>
            </a:r>
            <a:r>
              <a:rPr lang="nb-NO" dirty="0" err="1"/>
              <a:t>objectives</a:t>
            </a:r>
            <a:r>
              <a:rPr lang="nb-NO" dirty="0"/>
              <a:t> for </a:t>
            </a:r>
            <a:r>
              <a:rPr lang="nb-NO" dirty="0" err="1"/>
              <a:t>this</a:t>
            </a:r>
            <a:r>
              <a:rPr lang="nb-NO" dirty="0"/>
              <a:t> </a:t>
            </a:r>
            <a:r>
              <a:rPr lang="nb-NO" dirty="0" err="1"/>
              <a:t>lecture</a:t>
            </a:r>
            <a:endParaRPr lang="nb-NO" dirty="0"/>
          </a:p>
        </p:txBody>
      </p:sp>
      <p:sp>
        <p:nvSpPr>
          <p:cNvPr id="3" name="Content Placeholder 2">
            <a:extLst>
              <a:ext uri="{FF2B5EF4-FFF2-40B4-BE49-F238E27FC236}">
                <a16:creationId xmlns:a16="http://schemas.microsoft.com/office/drawing/2014/main" id="{2267BF2C-96A9-0B4F-E495-9C0ADE8DC640}"/>
              </a:ext>
            </a:extLst>
          </p:cNvPr>
          <p:cNvSpPr>
            <a:spLocks noGrp="1"/>
          </p:cNvSpPr>
          <p:nvPr>
            <p:ph idx="1"/>
          </p:nvPr>
        </p:nvSpPr>
        <p:spPr/>
        <p:txBody>
          <a:bodyPr/>
          <a:lstStyle/>
          <a:p>
            <a:r>
              <a:rPr lang="nb-NO" dirty="0" err="1"/>
              <a:t>Develop</a:t>
            </a:r>
            <a:r>
              <a:rPr lang="nb-NO" dirty="0"/>
              <a:t> AI - </a:t>
            </a:r>
            <a:r>
              <a:rPr lang="nb-NO" dirty="0" err="1"/>
              <a:t>Use</a:t>
            </a:r>
            <a:r>
              <a:rPr lang="nb-NO" dirty="0"/>
              <a:t> AI? </a:t>
            </a:r>
          </a:p>
          <a:p>
            <a:r>
              <a:rPr lang="nb-NO" dirty="0"/>
              <a:t>AI for all – AI </a:t>
            </a:r>
            <a:r>
              <a:rPr lang="nb-NO" dirty="0" err="1"/>
              <a:t>against</a:t>
            </a:r>
            <a:r>
              <a:rPr lang="nb-NO" dirty="0"/>
              <a:t> one or </a:t>
            </a:r>
            <a:r>
              <a:rPr lang="nb-NO" dirty="0" err="1"/>
              <a:t>several</a:t>
            </a:r>
            <a:r>
              <a:rPr lang="nb-NO" dirty="0"/>
              <a:t> </a:t>
            </a:r>
            <a:r>
              <a:rPr lang="nb-NO" dirty="0" err="1"/>
              <a:t>groups</a:t>
            </a:r>
            <a:r>
              <a:rPr lang="nb-NO" dirty="0"/>
              <a:t>?</a:t>
            </a:r>
          </a:p>
          <a:p>
            <a:r>
              <a:rPr lang="nb-NO" dirty="0"/>
              <a:t>Who has </a:t>
            </a:r>
            <a:r>
              <a:rPr lang="nb-NO" dirty="0" err="1"/>
              <a:t>developed</a:t>
            </a:r>
            <a:r>
              <a:rPr lang="nb-NO" dirty="0"/>
              <a:t> and is </a:t>
            </a:r>
            <a:r>
              <a:rPr lang="nb-NO" dirty="0" err="1"/>
              <a:t>developing</a:t>
            </a:r>
            <a:r>
              <a:rPr lang="nb-NO" dirty="0"/>
              <a:t> AI?</a:t>
            </a:r>
          </a:p>
          <a:p>
            <a:r>
              <a:rPr lang="nb-NO" dirty="0" err="1"/>
              <a:t>What</a:t>
            </a:r>
            <a:r>
              <a:rPr lang="nb-NO" dirty="0"/>
              <a:t> do </a:t>
            </a:r>
            <a:r>
              <a:rPr lang="nb-NO" dirty="0" err="1"/>
              <a:t>you</a:t>
            </a:r>
            <a:r>
              <a:rPr lang="nb-NO" dirty="0"/>
              <a:t> </a:t>
            </a:r>
            <a:r>
              <a:rPr lang="nb-NO" dirty="0" err="1"/>
              <a:t>want</a:t>
            </a:r>
            <a:r>
              <a:rPr lang="nb-NO" dirty="0"/>
              <a:t> to do </a:t>
            </a:r>
            <a:r>
              <a:rPr lang="nb-NO" dirty="0" err="1"/>
              <a:t>with</a:t>
            </a:r>
            <a:r>
              <a:rPr lang="nb-NO" dirty="0"/>
              <a:t> AI?  </a:t>
            </a:r>
          </a:p>
        </p:txBody>
      </p:sp>
      <p:sp>
        <p:nvSpPr>
          <p:cNvPr id="5" name="TextBox 4">
            <a:extLst>
              <a:ext uri="{FF2B5EF4-FFF2-40B4-BE49-F238E27FC236}">
                <a16:creationId xmlns:a16="http://schemas.microsoft.com/office/drawing/2014/main" id="{259D282E-8B91-46C1-9327-BB013A9044E9}"/>
              </a:ext>
            </a:extLst>
          </p:cNvPr>
          <p:cNvSpPr txBox="1"/>
          <p:nvPr/>
        </p:nvSpPr>
        <p:spPr>
          <a:xfrm>
            <a:off x="5900057" y="4496583"/>
            <a:ext cx="6096000" cy="369332"/>
          </a:xfrm>
          <a:prstGeom prst="rect">
            <a:avLst/>
          </a:prstGeom>
          <a:noFill/>
        </p:spPr>
        <p:txBody>
          <a:bodyPr wrap="square">
            <a:spAutoFit/>
          </a:bodyPr>
          <a:lstStyle/>
          <a:p>
            <a:r>
              <a:rPr lang="nb-NO" dirty="0" err="1"/>
              <a:t>you</a:t>
            </a:r>
            <a:r>
              <a:rPr lang="nb-NO" dirty="0"/>
              <a:t> do not </a:t>
            </a:r>
            <a:r>
              <a:rPr lang="nb-NO" dirty="0" err="1"/>
              <a:t>know</a:t>
            </a:r>
            <a:r>
              <a:rPr lang="nb-NO" dirty="0"/>
              <a:t> </a:t>
            </a:r>
            <a:r>
              <a:rPr lang="nb-NO" dirty="0" err="1"/>
              <a:t>how</a:t>
            </a:r>
            <a:r>
              <a:rPr lang="nb-NO" dirty="0"/>
              <a:t> </a:t>
            </a:r>
            <a:r>
              <a:rPr lang="nb-NO" dirty="0" err="1"/>
              <a:t>much</a:t>
            </a:r>
            <a:r>
              <a:rPr lang="nb-NO" dirty="0"/>
              <a:t> </a:t>
            </a:r>
            <a:r>
              <a:rPr lang="nb-NO" dirty="0" err="1"/>
              <a:t>we</a:t>
            </a:r>
            <a:r>
              <a:rPr lang="nb-NO" dirty="0"/>
              <a:t> </a:t>
            </a:r>
            <a:r>
              <a:rPr lang="nb-NO" dirty="0" err="1"/>
              <a:t>are</a:t>
            </a:r>
            <a:r>
              <a:rPr lang="nb-NO" dirty="0"/>
              <a:t> </a:t>
            </a:r>
            <a:r>
              <a:rPr lang="nb-NO" dirty="0" err="1"/>
              <a:t>using</a:t>
            </a:r>
            <a:r>
              <a:rPr lang="nb-NO" dirty="0"/>
              <a:t> </a:t>
            </a:r>
            <a:r>
              <a:rPr lang="nb-NO" dirty="0" err="1"/>
              <a:t>chatgpt</a:t>
            </a:r>
            <a:r>
              <a:rPr lang="nb-NO" dirty="0"/>
              <a:t> </a:t>
            </a:r>
          </a:p>
        </p:txBody>
      </p:sp>
    </p:spTree>
    <p:extLst>
      <p:ext uri="{BB962C8B-B14F-4D97-AF65-F5344CB8AC3E}">
        <p14:creationId xmlns:p14="http://schemas.microsoft.com/office/powerpoint/2010/main" val="1344045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3F3ED8-815B-2342-9A72-DB8053692E14}"/>
              </a:ext>
            </a:extLst>
          </p:cNvPr>
          <p:cNvSpPr>
            <a:spLocks noGrp="1"/>
          </p:cNvSpPr>
          <p:nvPr>
            <p:ph type="title"/>
          </p:nvPr>
        </p:nvSpPr>
        <p:spPr>
          <a:xfrm>
            <a:off x="1150286" y="501594"/>
            <a:ext cx="4790364" cy="1668424"/>
          </a:xfrm>
        </p:spPr>
        <p:txBody>
          <a:bodyPr anchor="b">
            <a:normAutofit/>
          </a:bodyPr>
          <a:lstStyle/>
          <a:p>
            <a:r>
              <a:rPr lang="nb-NO" sz="4000"/>
              <a:t>More References</a:t>
            </a:r>
            <a:endParaRPr lang="it-IT" sz="4000"/>
          </a:p>
        </p:txBody>
      </p:sp>
      <p:sp>
        <p:nvSpPr>
          <p:cNvPr id="3" name="Content Placeholder 2">
            <a:extLst>
              <a:ext uri="{FF2B5EF4-FFF2-40B4-BE49-F238E27FC236}">
                <a16:creationId xmlns:a16="http://schemas.microsoft.com/office/drawing/2014/main" id="{81E8043A-ACD2-3668-9AC3-38B25C8A551A}"/>
              </a:ext>
            </a:extLst>
          </p:cNvPr>
          <p:cNvSpPr>
            <a:spLocks noGrp="1"/>
          </p:cNvSpPr>
          <p:nvPr>
            <p:ph idx="1"/>
          </p:nvPr>
        </p:nvSpPr>
        <p:spPr>
          <a:xfrm>
            <a:off x="1150286" y="2399857"/>
            <a:ext cx="4667553" cy="3425709"/>
          </a:xfrm>
        </p:spPr>
        <p:txBody>
          <a:bodyPr>
            <a:normAutofit/>
          </a:bodyPr>
          <a:lstStyle/>
          <a:p>
            <a:r>
              <a:rPr lang="en-US" sz="800"/>
              <a:t>Crenshaw, K. W. (2013). Mapping the margins: Intersectionality, identity politics, and violence against women of color. In M. A. Fineman &amp; R. Mykitiuk (Eds.), *The public nature of private violence* (pp. 93–118). Routledge.</a:t>
            </a:r>
          </a:p>
          <a:p>
            <a:r>
              <a:rPr lang="en-US" sz="800"/>
              <a:t>Hagen, M. H., Hartvigsen, G., Jaccheri, L., &amp; Papavlasopoulou, S. (2024). Digital psychosocial follow-up for childhood critical illness survivors: A qualitative interview study on health professionals’ perspectives. *Scandinavian Journal of Child and Adolescent Psychiatry and Psychology, 12*(1), 50–62.</a:t>
            </a:r>
          </a:p>
          <a:p>
            <a:r>
              <a:rPr lang="en-US" sz="800"/>
              <a:t>El Shemy, I., Jaccheri, L., Giannakos, M., &amp; Vulchanova, M. (2024). Participatory design of augmented reality games for word learning in autistic children: The parental perspective. In *Proceedings of IFIP ICEC ’24*.</a:t>
            </a:r>
          </a:p>
          <a:p>
            <a:r>
              <a:rPr lang="en-US" sz="800"/>
              <a:t>Cutrupi, C. M., Zanardi, I., &amp; Jaccheri, L. (2024). Draw a software engineer test: Preliminary attempts to investigate university students’ perceptions of software engineering professions. In *Proceedings of the 5th ACM/IEEE Workshop on Gender Equality, Diversity, and Inclusion in Software Engineering*.</a:t>
            </a:r>
          </a:p>
          <a:p>
            <a:r>
              <a:rPr lang="en-US" sz="800"/>
              <a:t>Cutrupi, C. M., Jaccheri, L., &amp; Serebrenik, A. (2026). Gender diversity interventions in software engineering: A comprehensive review of existing practices. *Computer Science Review, 59,* 100812.</a:t>
            </a:r>
          </a:p>
          <a:p>
            <a:r>
              <a:rPr lang="en-US" sz="800"/>
              <a:t>Cutrupi, C. M., Jaccheri, L., &amp; Papavlasopoulou, S. (2025). Women’s participation in student software development teams: A cross-sectional study on role distribution. *IEEE Transactions on Software Engineering.*</a:t>
            </a:r>
          </a:p>
          <a:p>
            <a:r>
              <a:rPr lang="en-US" sz="800"/>
              <a:t>Takaoka, A. J. W., Cutrupi, C. M., &amp; Jaccheri, L. (2025). Intersectional software engineering as a field. *Software, 4*(3), 18.</a:t>
            </a:r>
          </a:p>
        </p:txBody>
      </p:sp>
      <p:pic>
        <p:nvPicPr>
          <p:cNvPr id="4" name="Picture 8" descr="A person holding a globe&#10;&#10;AI-generated content may be incorrect.">
            <a:extLst>
              <a:ext uri="{FF2B5EF4-FFF2-40B4-BE49-F238E27FC236}">
                <a16:creationId xmlns:a16="http://schemas.microsoft.com/office/drawing/2014/main" id="{110CA471-59FF-E4B2-3D22-D468DF1EE1B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50057" y="1240217"/>
            <a:ext cx="2670313" cy="40155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 close-up of a book cover&#10;&#10;AI-generated content may be incorrect.">
            <a:extLst>
              <a:ext uri="{FF2B5EF4-FFF2-40B4-BE49-F238E27FC236}">
                <a16:creationId xmlns:a16="http://schemas.microsoft.com/office/drawing/2014/main" id="{B1A31BCF-DDE5-E66F-F41D-C2A0BACD598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349409" y="670377"/>
            <a:ext cx="1650377" cy="24299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 book cover with cartoon characters&#10;&#10;AI-generated content may be incorrect.">
            <a:extLst>
              <a:ext uri="{FF2B5EF4-FFF2-40B4-BE49-F238E27FC236}">
                <a16:creationId xmlns:a16="http://schemas.microsoft.com/office/drawing/2014/main" id="{4CA07C32-1153-6516-15A9-8A2CB5DB01B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349409" y="3429000"/>
            <a:ext cx="2345767" cy="234576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FA169C72-4010-413C-A913-4BD6E2D12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58C3C99-2F64-46DC-9F81-BAA40930E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6358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no-NO" dirty="0">
                <a:latin typeface="Arial"/>
                <a:ea typeface="Arial"/>
                <a:cs typeface="Arial"/>
                <a:sym typeface="Arial"/>
              </a:rPr>
              <a:t>Norwegian and European best Practices </a:t>
            </a:r>
            <a:endParaRPr dirty="0"/>
          </a:p>
        </p:txBody>
      </p:sp>
      <p:sp>
        <p:nvSpPr>
          <p:cNvPr id="137" name="Google Shape;13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ts val="2800"/>
              <a:buChar char="•"/>
            </a:pPr>
            <a:r>
              <a:rPr lang="no-NO" u="sng" dirty="0">
                <a:solidFill>
                  <a:schemeClr val="hlink"/>
                </a:solidFill>
                <a:latin typeface="Arial"/>
                <a:ea typeface="Arial"/>
                <a:cs typeface="Arial"/>
                <a:sym typeface="Arial"/>
                <a:hlinkClick r:id="rId3"/>
              </a:rPr>
              <a:t>ADA</a:t>
            </a:r>
            <a:r>
              <a:rPr lang="no-NO" dirty="0">
                <a:latin typeface="Arial"/>
                <a:ea typeface="Arial"/>
                <a:cs typeface="Arial"/>
                <a:sym typeface="Arial"/>
              </a:rPr>
              <a:t> – 1997 -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4"/>
              </a:rPr>
              <a:t>Kodeløypa</a:t>
            </a:r>
            <a:r>
              <a:rPr lang="no-NO" dirty="0">
                <a:latin typeface="Arial"/>
                <a:ea typeface="Arial"/>
                <a:cs typeface="Arial"/>
                <a:sym typeface="Arial"/>
              </a:rPr>
              <a:t> – 14 -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5"/>
              </a:rPr>
              <a:t>IDUN</a:t>
            </a:r>
            <a:r>
              <a:rPr lang="no-NO" dirty="0">
                <a:latin typeface="Arial"/>
                <a:ea typeface="Arial"/>
                <a:cs typeface="Arial"/>
                <a:sym typeface="Arial"/>
              </a:rPr>
              <a:t> – 19 - 22</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6"/>
              </a:rPr>
              <a:t>EUGAIN</a:t>
            </a:r>
            <a:r>
              <a:rPr lang="no-NO" dirty="0">
                <a:latin typeface="Arial"/>
                <a:ea typeface="Arial"/>
                <a:cs typeface="Arial"/>
                <a:sym typeface="Arial"/>
              </a:rPr>
              <a:t> – 20 – 24 </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7"/>
              </a:rPr>
              <a:t>Horizon CRAFT</a:t>
            </a:r>
            <a:r>
              <a:rPr lang="no-NO" dirty="0">
                <a:latin typeface="Arial"/>
                <a:ea typeface="Arial"/>
                <a:cs typeface="Arial"/>
                <a:sym typeface="Arial"/>
              </a:rPr>
              <a:t> – 21 – 25 </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8"/>
              </a:rPr>
              <a:t>Erasmus + Women Stem Up</a:t>
            </a:r>
            <a:r>
              <a:rPr lang="no-NO" dirty="0">
                <a:latin typeface="Arial"/>
                <a:ea typeface="Arial"/>
                <a:cs typeface="Arial"/>
                <a:sym typeface="Arial"/>
              </a:rPr>
              <a:t> 22-25</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9"/>
              </a:rPr>
              <a:t>ACM WomENcourage</a:t>
            </a:r>
            <a:r>
              <a:rPr lang="no-NO" dirty="0">
                <a:latin typeface="Arial"/>
                <a:ea typeface="Arial"/>
                <a:cs typeface="Arial"/>
                <a:sym typeface="Arial"/>
              </a:rPr>
              <a:t> 23</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10"/>
              </a:rPr>
              <a:t>Abelia Tech Kvinner</a:t>
            </a:r>
            <a:r>
              <a:rPr lang="no-NO" dirty="0">
                <a:latin typeface="Arial"/>
                <a:ea typeface="Arial"/>
                <a:cs typeface="Arial"/>
                <a:sym typeface="Arial"/>
              </a:rPr>
              <a:t> 17 –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dirty="0">
                <a:latin typeface="Arial"/>
                <a:ea typeface="Arial"/>
                <a:cs typeface="Arial"/>
                <a:sym typeface="Arial"/>
              </a:rPr>
              <a:t>Erasmus + </a:t>
            </a:r>
            <a:r>
              <a:rPr lang="no-NO" u="sng" dirty="0">
                <a:solidFill>
                  <a:schemeClr val="hlink"/>
                </a:solidFill>
                <a:latin typeface="Arial"/>
                <a:ea typeface="Arial"/>
                <a:cs typeface="Arial"/>
                <a:sym typeface="Arial"/>
                <a:hlinkClick r:id="rId11"/>
              </a:rPr>
              <a:t>TECHLARP</a:t>
            </a:r>
            <a:r>
              <a:rPr lang="no-NO" dirty="0">
                <a:latin typeface="Arial"/>
                <a:ea typeface="Arial"/>
                <a:cs typeface="Arial"/>
                <a:sym typeface="Arial"/>
              </a:rPr>
              <a:t> 25-27</a:t>
            </a:r>
            <a:endParaRPr lang="nb-NO"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b-NO" dirty="0">
                <a:latin typeface="Arial"/>
                <a:cs typeface="Arial"/>
                <a:sym typeface="Arial"/>
              </a:rPr>
              <a:t>ACM Trondheim Chapter </a:t>
            </a:r>
            <a:endParaRPr dirty="0"/>
          </a:p>
          <a:p>
            <a:pPr marL="0" lvl="0" indent="0" algn="l" rtl="0">
              <a:lnSpc>
                <a:spcPct val="90000"/>
              </a:lnSpc>
              <a:spcBef>
                <a:spcPts val="1000"/>
              </a:spcBef>
              <a:spcAft>
                <a:spcPts val="0"/>
              </a:spcAft>
              <a:buClr>
                <a:schemeClr val="dk1"/>
              </a:buClr>
              <a:buSzPts val="2800"/>
              <a:buNone/>
            </a:pPr>
            <a:endParaRPr dirty="0">
              <a:latin typeface="Arial"/>
              <a:ea typeface="Arial"/>
              <a:cs typeface="Arial"/>
              <a:sym typeface="Arial"/>
            </a:endParaRPr>
          </a:p>
        </p:txBody>
      </p:sp>
      <p:pic>
        <p:nvPicPr>
          <p:cNvPr id="138" name="Google Shape;138;p24" descr="Logo, company name&#10;&#10;Description automatically generated"/>
          <p:cNvPicPr preferRelativeResize="0"/>
          <p:nvPr/>
        </p:nvPicPr>
        <p:blipFill rotWithShape="1">
          <a:blip r:embed="rId12">
            <a:alphaModFix/>
          </a:blip>
          <a:srcRect/>
          <a:stretch/>
        </p:blipFill>
        <p:spPr>
          <a:xfrm>
            <a:off x="6003027" y="2417222"/>
            <a:ext cx="1691212" cy="963990"/>
          </a:xfrm>
          <a:custGeom>
            <a:avLst/>
            <a:gdLst/>
            <a:ahLst/>
            <a:cxnLst/>
            <a:rect l="l" t="t" r="r" b="b"/>
            <a:pathLst>
              <a:path w="4114800" h="5712488" extrusionOk="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pic>
        <p:nvPicPr>
          <p:cNvPr id="139" name="Google Shape;139;p24" descr="Association for Computing Machinery"/>
          <p:cNvPicPr preferRelativeResize="0"/>
          <p:nvPr/>
        </p:nvPicPr>
        <p:blipFill rotWithShape="1">
          <a:blip r:embed="rId13">
            <a:alphaModFix/>
          </a:blip>
          <a:srcRect/>
          <a:stretch/>
        </p:blipFill>
        <p:spPr>
          <a:xfrm>
            <a:off x="8724096" y="3971655"/>
            <a:ext cx="3048107" cy="938246"/>
          </a:xfrm>
          <a:prstGeom prst="rect">
            <a:avLst/>
          </a:prstGeom>
          <a:noFill/>
          <a:ln>
            <a:noFill/>
          </a:ln>
        </p:spPr>
      </p:pic>
      <p:pic>
        <p:nvPicPr>
          <p:cNvPr id="140" name="Google Shape;140;p24" descr="Home – Women Stem Up"/>
          <p:cNvPicPr preferRelativeResize="0"/>
          <p:nvPr/>
        </p:nvPicPr>
        <p:blipFill rotWithShape="1">
          <a:blip r:embed="rId14">
            <a:alphaModFix/>
          </a:blip>
          <a:srcRect/>
          <a:stretch/>
        </p:blipFill>
        <p:spPr>
          <a:xfrm>
            <a:off x="8420204" y="2417222"/>
            <a:ext cx="1337706" cy="1218166"/>
          </a:xfrm>
          <a:prstGeom prst="rect">
            <a:avLst/>
          </a:prstGeom>
          <a:noFill/>
          <a:ln>
            <a:noFill/>
          </a:ln>
        </p:spPr>
      </p:pic>
      <p:graphicFrame>
        <p:nvGraphicFramePr>
          <p:cNvPr id="141" name="Google Shape;141;p24"/>
          <p:cNvGraphicFramePr/>
          <p:nvPr/>
        </p:nvGraphicFramePr>
        <p:xfrm>
          <a:off x="10002784" y="1530302"/>
          <a:ext cx="1769419" cy="2037618"/>
        </p:xfrm>
        <a:graphic>
          <a:graphicData uri="http://schemas.openxmlformats.org/presentationml/2006/ole">
            <mc:AlternateContent xmlns:mc="http://schemas.openxmlformats.org/markup-compatibility/2006">
              <mc:Choice xmlns:v="urn:schemas-microsoft-com:vml" Requires="v">
                <p:oleObj r:id="rId15" imgW="1769419" imgH="2037618" progId="AcroExch.Document.DC">
                  <p:embed/>
                </p:oleObj>
              </mc:Choice>
              <mc:Fallback>
                <p:oleObj r:id="rId15" imgW="1769419" imgH="2037618" progId="AcroExch.Document.DC">
                  <p:embed/>
                  <p:pic>
                    <p:nvPicPr>
                      <p:cNvPr id="141" name="Google Shape;141;p24"/>
                      <p:cNvPicPr preferRelativeResize="0"/>
                      <p:nvPr/>
                    </p:nvPicPr>
                    <p:blipFill rotWithShape="1">
                      <a:blip r:embed="rId16">
                        <a:alphaModFix/>
                      </a:blip>
                      <a:srcRect/>
                      <a:stretch/>
                    </p:blipFill>
                    <p:spPr>
                      <a:xfrm>
                        <a:off x="10002784" y="1530302"/>
                        <a:ext cx="1769419" cy="2037618"/>
                      </a:xfrm>
                      <a:prstGeom prst="rect">
                        <a:avLst/>
                      </a:prstGeom>
                      <a:noFill/>
                      <a:ln>
                        <a:noFill/>
                      </a:ln>
                    </p:spPr>
                  </p:pic>
                </p:oleObj>
              </mc:Fallback>
            </mc:AlternateContent>
          </a:graphicData>
        </a:graphic>
      </p:graphicFrame>
      <p:pic>
        <p:nvPicPr>
          <p:cNvPr id="142" name="Google Shape;142;p24" descr="Norway's 50 foremost tech women header"/>
          <p:cNvPicPr preferRelativeResize="0"/>
          <p:nvPr/>
        </p:nvPicPr>
        <p:blipFill rotWithShape="1">
          <a:blip r:embed="rId17">
            <a:alphaModFix/>
          </a:blip>
          <a:srcRect l="35039" t="20177" r="35663" b="20900"/>
          <a:stretch/>
        </p:blipFill>
        <p:spPr>
          <a:xfrm>
            <a:off x="9452343" y="5594456"/>
            <a:ext cx="2386435" cy="1056181"/>
          </a:xfrm>
          <a:prstGeom prst="rect">
            <a:avLst/>
          </a:prstGeom>
          <a:noFill/>
          <a:ln>
            <a:noFill/>
          </a:ln>
        </p:spPr>
      </p:pic>
      <p:pic>
        <p:nvPicPr>
          <p:cNvPr id="143" name="Google Shape;143;p24" descr="Immagine che contiene testo, Carattere, Elementi grafici, verde&#10;&#10;Descrizione generata automaticamente"/>
          <p:cNvPicPr preferRelativeResize="0"/>
          <p:nvPr/>
        </p:nvPicPr>
        <p:blipFill rotWithShape="1">
          <a:blip r:embed="rId18">
            <a:alphaModFix/>
          </a:blip>
          <a:srcRect/>
          <a:stretch/>
        </p:blipFill>
        <p:spPr>
          <a:xfrm>
            <a:off x="5632697" y="5907142"/>
            <a:ext cx="2968378" cy="794566"/>
          </a:xfrm>
          <a:prstGeom prst="rect">
            <a:avLst/>
          </a:prstGeom>
          <a:noFill/>
          <a:ln>
            <a:noFill/>
          </a:ln>
        </p:spPr>
      </p:pic>
      <p:pic>
        <p:nvPicPr>
          <p:cNvPr id="144" name="Google Shape;144;p24"/>
          <p:cNvPicPr preferRelativeResize="0"/>
          <p:nvPr/>
        </p:nvPicPr>
        <p:blipFill rotWithShape="1">
          <a:blip r:embed="rId19">
            <a:alphaModFix/>
          </a:blip>
          <a:srcRect l="69609"/>
          <a:stretch/>
        </p:blipFill>
        <p:spPr>
          <a:xfrm>
            <a:off x="6885697" y="4440778"/>
            <a:ext cx="1176166" cy="1180197"/>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3049</Words>
  <Application>Microsoft Office PowerPoint</Application>
  <PresentationFormat>Widescreen</PresentationFormat>
  <Paragraphs>277</Paragraphs>
  <Slides>29</Slides>
  <Notes>22</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41" baseType="lpstr">
      <vt:lpstr>-apple-system</vt:lpstr>
      <vt:lpstr>Aptos</vt:lpstr>
      <vt:lpstr>Aptos Display</vt:lpstr>
      <vt:lpstr>Arial</vt:lpstr>
      <vt:lpstr>Calibri</vt:lpstr>
      <vt:lpstr>Google Sans</vt:lpstr>
      <vt:lpstr>NimbusRomNo9L-Regu</vt:lpstr>
      <vt:lpstr>open_sansregular</vt:lpstr>
      <vt:lpstr>OracleSansVF</vt:lpstr>
      <vt:lpstr>Rotunda</vt:lpstr>
      <vt:lpstr>Office Theme</vt:lpstr>
      <vt:lpstr>AcroExch.Document.DC</vt:lpstr>
      <vt:lpstr>Artificial Intelligence for All</vt:lpstr>
      <vt:lpstr> Position</vt:lpstr>
      <vt:lpstr>1960</vt:lpstr>
      <vt:lpstr>1970</vt:lpstr>
      <vt:lpstr>1980</vt:lpstr>
      <vt:lpstr>1990</vt:lpstr>
      <vt:lpstr>2000</vt:lpstr>
      <vt:lpstr>2010</vt:lpstr>
      <vt:lpstr>2020</vt:lpstr>
      <vt:lpstr>Learning/reflection objectives for this lecture</vt:lpstr>
      <vt:lpstr>Software Engineering </vt:lpstr>
      <vt:lpstr>10 apps for people with disabilities</vt:lpstr>
      <vt:lpstr>Intersectionality</vt:lpstr>
      <vt:lpstr>AI – Women </vt:lpstr>
      <vt:lpstr>AI Definitions </vt:lpstr>
      <vt:lpstr>AI</vt:lpstr>
      <vt:lpstr>Why now?</vt:lpstr>
      <vt:lpstr>Hardware</vt:lpstr>
      <vt:lpstr>Software</vt:lpstr>
      <vt:lpstr>Data</vt:lpstr>
      <vt:lpstr>Economy/power </vt:lpstr>
      <vt:lpstr>Women in ICT</vt:lpstr>
      <vt:lpstr>I asked OpenArt </vt:lpstr>
      <vt:lpstr>I asked again in 2025</vt:lpstr>
      <vt:lpstr>AI for all</vt:lpstr>
      <vt:lpstr>AI ACT</vt:lpstr>
      <vt:lpstr>Learning/reflection objectives for this lecture</vt:lpstr>
      <vt:lpstr>More References</vt:lpstr>
      <vt:lpstr>Norwegian and European best Practices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Marleen Laschet</dc:creator>
  <cp:lastModifiedBy>Letizia Jaccheri</cp:lastModifiedBy>
  <cp:revision>4</cp:revision>
  <cp:lastPrinted>2023-09-11T06:39:01Z</cp:lastPrinted>
  <dcterms:created xsi:type="dcterms:W3CDTF">2023-09-07T14:50:21Z</dcterms:created>
  <dcterms:modified xsi:type="dcterms:W3CDTF">2025-10-02T09:15:56Z</dcterms:modified>
</cp:coreProperties>
</file>