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sldIdLst>
    <p:sldId id="967" r:id="rId2"/>
    <p:sldId id="256" r:id="rId3"/>
    <p:sldId id="257" r:id="rId4"/>
    <p:sldId id="258" r:id="rId5"/>
    <p:sldId id="1238" r:id="rId6"/>
    <p:sldId id="1040" r:id="rId7"/>
    <p:sldId id="1039" r:id="rId8"/>
    <p:sldId id="1235" r:id="rId9"/>
    <p:sldId id="1232" r:id="rId10"/>
    <p:sldId id="1233" r:id="rId11"/>
    <p:sldId id="1234" r:id="rId12"/>
    <p:sldId id="259" r:id="rId13"/>
    <p:sldId id="260" r:id="rId14"/>
    <p:sldId id="261" r:id="rId15"/>
    <p:sldId id="262" r:id="rId16"/>
    <p:sldId id="996" r:id="rId17"/>
    <p:sldId id="1009" r:id="rId18"/>
    <p:sldId id="943" r:id="rId19"/>
    <p:sldId id="936" r:id="rId20"/>
    <p:sldId id="1023" r:id="rId21"/>
    <p:sldId id="1010" r:id="rId22"/>
    <p:sldId id="869" r:id="rId23"/>
    <p:sldId id="1003" r:id="rId24"/>
    <p:sldId id="924" r:id="rId25"/>
    <p:sldId id="947" r:id="rId26"/>
    <p:sldId id="1033" r:id="rId27"/>
    <p:sldId id="922" r:id="rId28"/>
    <p:sldId id="921" r:id="rId29"/>
    <p:sldId id="281" r:id="rId30"/>
    <p:sldId id="948" r:id="rId31"/>
    <p:sldId id="926" r:id="rId32"/>
    <p:sldId id="938" r:id="rId33"/>
    <p:sldId id="925" r:id="rId34"/>
    <p:sldId id="1005" r:id="rId35"/>
    <p:sldId id="910" r:id="rId36"/>
    <p:sldId id="1236" r:id="rId37"/>
    <p:sldId id="923" r:id="rId38"/>
    <p:sldId id="902" r:id="rId39"/>
    <p:sldId id="1237" r:id="rId40"/>
    <p:sldId id="264" r:id="rId41"/>
    <p:sldId id="1225" r:id="rId42"/>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5AAEC8-8912-4260-8CBC-B23184BBEEC5}" v="39" dt="2025-10-23T05:05:28.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58273" autoAdjust="0"/>
  </p:normalViewPr>
  <p:slideViewPr>
    <p:cSldViewPr snapToGrid="0">
      <p:cViewPr varScale="1">
        <p:scale>
          <a:sx n="51" d="100"/>
          <a:sy n="51" d="100"/>
        </p:scale>
        <p:origin x="452" y="36"/>
      </p:cViewPr>
      <p:guideLst/>
    </p:cSldViewPr>
  </p:slideViewPr>
  <p:outlineViewPr>
    <p:cViewPr>
      <p:scale>
        <a:sx n="33" d="100"/>
        <a:sy n="33" d="100"/>
      </p:scale>
      <p:origin x="0" y="-25328"/>
    </p:cViewPr>
  </p:outlineViewPr>
  <p:notesTextViewPr>
    <p:cViewPr>
      <p:scale>
        <a:sx n="66" d="100"/>
        <a:sy n="66" d="100"/>
      </p:scale>
      <p:origin x="0" y="0"/>
    </p:cViewPr>
  </p:notesTextViewPr>
  <p:sorterViewPr>
    <p:cViewPr>
      <p:scale>
        <a:sx n="100" d="100"/>
        <a:sy n="100" d="100"/>
      </p:scale>
      <p:origin x="0" y="-5212"/>
    </p:cViewPr>
  </p:sorterViewPr>
  <p:notesViewPr>
    <p:cSldViewPr snapToGrid="0">
      <p:cViewPr varScale="1">
        <p:scale>
          <a:sx n="33" d="100"/>
          <a:sy n="33" d="100"/>
        </p:scale>
        <p:origin x="2127" y="3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zia Jaccheri" userId="ef6e6629-5696-4b73-9c58-cc1626fa11ad" providerId="ADAL" clId="{C35AAEC8-8912-4260-8CBC-B23184BBEEC5}"/>
    <pc:docChg chg="custSel addSld delSld modSld sldOrd">
      <pc:chgData name="Letizia Jaccheri" userId="ef6e6629-5696-4b73-9c58-cc1626fa11ad" providerId="ADAL" clId="{C35AAEC8-8912-4260-8CBC-B23184BBEEC5}" dt="2025-10-23T05:06:30.346" v="299" actId="20577"/>
      <pc:docMkLst>
        <pc:docMk/>
      </pc:docMkLst>
      <pc:sldChg chg="add">
        <pc:chgData name="Letizia Jaccheri" userId="ef6e6629-5696-4b73-9c58-cc1626fa11ad" providerId="ADAL" clId="{C35AAEC8-8912-4260-8CBC-B23184BBEEC5}" dt="2025-10-18T11:32:24.302" v="94"/>
        <pc:sldMkLst>
          <pc:docMk/>
          <pc:sldMk cId="4251210377" sldId="256"/>
        </pc:sldMkLst>
      </pc:sldChg>
      <pc:sldChg chg="add">
        <pc:chgData name="Letizia Jaccheri" userId="ef6e6629-5696-4b73-9c58-cc1626fa11ad" providerId="ADAL" clId="{C35AAEC8-8912-4260-8CBC-B23184BBEEC5}" dt="2025-10-18T11:32:24.302" v="94"/>
        <pc:sldMkLst>
          <pc:docMk/>
          <pc:sldMk cId="1088067870" sldId="257"/>
        </pc:sldMkLst>
      </pc:sldChg>
      <pc:sldChg chg="ord">
        <pc:chgData name="Letizia Jaccheri" userId="ef6e6629-5696-4b73-9c58-cc1626fa11ad" providerId="ADAL" clId="{C35AAEC8-8912-4260-8CBC-B23184BBEEC5}" dt="2025-10-23T05:04:38.019" v="264"/>
        <pc:sldMkLst>
          <pc:docMk/>
          <pc:sldMk cId="0" sldId="258"/>
        </pc:sldMkLst>
      </pc:sldChg>
      <pc:sldChg chg="addSp delSp modSp mod">
        <pc:chgData name="Letizia Jaccheri" userId="ef6e6629-5696-4b73-9c58-cc1626fa11ad" providerId="ADAL" clId="{C35AAEC8-8912-4260-8CBC-B23184BBEEC5}" dt="2025-10-18T11:35:25.160" v="125" actId="26606"/>
        <pc:sldMkLst>
          <pc:docMk/>
          <pc:sldMk cId="1379201350" sldId="260"/>
        </pc:sldMkLst>
        <pc:spChg chg="ord">
          <ac:chgData name="Letizia Jaccheri" userId="ef6e6629-5696-4b73-9c58-cc1626fa11ad" providerId="ADAL" clId="{C35AAEC8-8912-4260-8CBC-B23184BBEEC5}" dt="2025-10-18T11:35:25.160" v="125" actId="26606"/>
          <ac:spMkLst>
            <pc:docMk/>
            <pc:sldMk cId="1379201350" sldId="260"/>
            <ac:spMk id="8" creationId="{94B48ADD-A24D-AB70-B21E-1088D83C082B}"/>
          </ac:spMkLst>
        </pc:spChg>
        <pc:spChg chg="add">
          <ac:chgData name="Letizia Jaccheri" userId="ef6e6629-5696-4b73-9c58-cc1626fa11ad" providerId="ADAL" clId="{C35AAEC8-8912-4260-8CBC-B23184BBEEC5}" dt="2025-10-18T11:35:25.160" v="125" actId="26606"/>
          <ac:spMkLst>
            <pc:docMk/>
            <pc:sldMk cId="1379201350" sldId="260"/>
            <ac:spMk id="3101" creationId="{71A784BF-09DB-448D-99FC-B49DFC6605D5}"/>
          </ac:spMkLst>
        </pc:spChg>
        <pc:spChg chg="add">
          <ac:chgData name="Letizia Jaccheri" userId="ef6e6629-5696-4b73-9c58-cc1626fa11ad" providerId="ADAL" clId="{C35AAEC8-8912-4260-8CBC-B23184BBEEC5}" dt="2025-10-18T11:35:25.160" v="125" actId="26606"/>
          <ac:spMkLst>
            <pc:docMk/>
            <pc:sldMk cId="1379201350" sldId="260"/>
            <ac:spMk id="3103" creationId="{917859B3-4C91-478D-929D-BB6433F90849}"/>
          </ac:spMkLst>
        </pc:spChg>
        <pc:spChg chg="add">
          <ac:chgData name="Letizia Jaccheri" userId="ef6e6629-5696-4b73-9c58-cc1626fa11ad" providerId="ADAL" clId="{C35AAEC8-8912-4260-8CBC-B23184BBEEC5}" dt="2025-10-18T11:35:25.160" v="125" actId="26606"/>
          <ac:spMkLst>
            <pc:docMk/>
            <pc:sldMk cId="1379201350" sldId="260"/>
            <ac:spMk id="3105" creationId="{6283FBD2-A663-469F-855C-06D86E3C1161}"/>
          </ac:spMkLst>
        </pc:spChg>
        <pc:spChg chg="add">
          <ac:chgData name="Letizia Jaccheri" userId="ef6e6629-5696-4b73-9c58-cc1626fa11ad" providerId="ADAL" clId="{C35AAEC8-8912-4260-8CBC-B23184BBEEC5}" dt="2025-10-18T11:35:25.160" v="125" actId="26606"/>
          <ac:spMkLst>
            <pc:docMk/>
            <pc:sldMk cId="1379201350" sldId="260"/>
            <ac:spMk id="3107" creationId="{8A1279FC-7441-4E55-B082-2774E6316482}"/>
          </ac:spMkLst>
        </pc:spChg>
        <pc:picChg chg="add mod">
          <ac:chgData name="Letizia Jaccheri" userId="ef6e6629-5696-4b73-9c58-cc1626fa11ad" providerId="ADAL" clId="{C35AAEC8-8912-4260-8CBC-B23184BBEEC5}" dt="2025-10-18T11:35:25.160" v="125" actId="26606"/>
          <ac:picMkLst>
            <pc:docMk/>
            <pc:sldMk cId="1379201350" sldId="260"/>
            <ac:picMk id="4" creationId="{51A37E42-9D02-5331-BBCA-F5AE62F9CEBA}"/>
          </ac:picMkLst>
        </pc:picChg>
      </pc:sldChg>
      <pc:sldChg chg="modSp mod">
        <pc:chgData name="Letizia Jaccheri" userId="ef6e6629-5696-4b73-9c58-cc1626fa11ad" providerId="ADAL" clId="{C35AAEC8-8912-4260-8CBC-B23184BBEEC5}" dt="2025-10-19T14:37:44.392" v="170" actId="20577"/>
        <pc:sldMkLst>
          <pc:docMk/>
          <pc:sldMk cId="1497262026" sldId="261"/>
        </pc:sldMkLst>
        <pc:spChg chg="mod">
          <ac:chgData name="Letizia Jaccheri" userId="ef6e6629-5696-4b73-9c58-cc1626fa11ad" providerId="ADAL" clId="{C35AAEC8-8912-4260-8CBC-B23184BBEEC5}" dt="2025-10-19T14:37:44.392" v="170" actId="20577"/>
          <ac:spMkLst>
            <pc:docMk/>
            <pc:sldMk cId="1497262026" sldId="261"/>
            <ac:spMk id="4" creationId="{7467D009-A420-ABDA-5F7B-0C961AE0EBBA}"/>
          </ac:spMkLst>
        </pc:spChg>
      </pc:sldChg>
      <pc:sldChg chg="modSp mod">
        <pc:chgData name="Letizia Jaccheri" userId="ef6e6629-5696-4b73-9c58-cc1626fa11ad" providerId="ADAL" clId="{C35AAEC8-8912-4260-8CBC-B23184BBEEC5}" dt="2025-10-19T14:37:59.155" v="173" actId="20577"/>
        <pc:sldMkLst>
          <pc:docMk/>
          <pc:sldMk cId="3232446928" sldId="262"/>
        </pc:sldMkLst>
        <pc:spChg chg="mod">
          <ac:chgData name="Letizia Jaccheri" userId="ef6e6629-5696-4b73-9c58-cc1626fa11ad" providerId="ADAL" clId="{C35AAEC8-8912-4260-8CBC-B23184BBEEC5}" dt="2025-10-19T14:37:59.155" v="173" actId="20577"/>
          <ac:spMkLst>
            <pc:docMk/>
            <pc:sldMk cId="3232446928" sldId="262"/>
            <ac:spMk id="13" creationId="{A21360C5-FD64-DC58-E833-2C23CA892EDE}"/>
          </ac:spMkLst>
        </pc:spChg>
      </pc:sldChg>
      <pc:sldChg chg="add">
        <pc:chgData name="Letizia Jaccheri" userId="ef6e6629-5696-4b73-9c58-cc1626fa11ad" providerId="ADAL" clId="{C35AAEC8-8912-4260-8CBC-B23184BBEEC5}" dt="2025-10-23T05:00:22.832" v="178"/>
        <pc:sldMkLst>
          <pc:docMk/>
          <pc:sldMk cId="1765404851" sldId="264"/>
        </pc:sldMkLst>
      </pc:sldChg>
      <pc:sldChg chg="add">
        <pc:chgData name="Letizia Jaccheri" userId="ef6e6629-5696-4b73-9c58-cc1626fa11ad" providerId="ADAL" clId="{C35AAEC8-8912-4260-8CBC-B23184BBEEC5}" dt="2025-10-18T11:38:18.893" v="144"/>
        <pc:sldMkLst>
          <pc:docMk/>
          <pc:sldMk cId="0" sldId="281"/>
        </pc:sldMkLst>
      </pc:sldChg>
      <pc:sldChg chg="delSp modSp add del mod">
        <pc:chgData name="Letizia Jaccheri" userId="ef6e6629-5696-4b73-9c58-cc1626fa11ad" providerId="ADAL" clId="{C35AAEC8-8912-4260-8CBC-B23184BBEEC5}" dt="2025-10-18T11:38:08.509" v="143"/>
        <pc:sldMkLst>
          <pc:docMk/>
          <pc:sldMk cId="1610440871" sldId="869"/>
        </pc:sldMkLst>
      </pc:sldChg>
      <pc:sldChg chg="modSp add mod">
        <pc:chgData name="Letizia Jaccheri" userId="ef6e6629-5696-4b73-9c58-cc1626fa11ad" providerId="ADAL" clId="{C35AAEC8-8912-4260-8CBC-B23184BBEEC5}" dt="2025-10-23T05:00:43.215" v="209" actId="20577"/>
        <pc:sldMkLst>
          <pc:docMk/>
          <pc:sldMk cId="660324466" sldId="902"/>
        </pc:sldMkLst>
        <pc:spChg chg="mod">
          <ac:chgData name="Letizia Jaccheri" userId="ef6e6629-5696-4b73-9c58-cc1626fa11ad" providerId="ADAL" clId="{C35AAEC8-8912-4260-8CBC-B23184BBEEC5}" dt="2025-10-23T05:00:43.215" v="209" actId="20577"/>
          <ac:spMkLst>
            <pc:docMk/>
            <pc:sldMk cId="660324466" sldId="902"/>
            <ac:spMk id="2" creationId="{9EB7D30A-517E-9B2B-E9D6-ECC93473A37D}"/>
          </ac:spMkLst>
        </pc:spChg>
      </pc:sldChg>
      <pc:sldChg chg="add">
        <pc:chgData name="Letizia Jaccheri" userId="ef6e6629-5696-4b73-9c58-cc1626fa11ad" providerId="ADAL" clId="{C35AAEC8-8912-4260-8CBC-B23184BBEEC5}" dt="2025-10-23T04:58:41.794" v="176"/>
        <pc:sldMkLst>
          <pc:docMk/>
          <pc:sldMk cId="1147159972" sldId="910"/>
        </pc:sldMkLst>
      </pc:sldChg>
      <pc:sldChg chg="add">
        <pc:chgData name="Letizia Jaccheri" userId="ef6e6629-5696-4b73-9c58-cc1626fa11ad" providerId="ADAL" clId="{C35AAEC8-8912-4260-8CBC-B23184BBEEC5}" dt="2025-10-18T11:36:14.529" v="126"/>
        <pc:sldMkLst>
          <pc:docMk/>
          <pc:sldMk cId="1085116483" sldId="921"/>
        </pc:sldMkLst>
      </pc:sldChg>
      <pc:sldChg chg="add">
        <pc:chgData name="Letizia Jaccheri" userId="ef6e6629-5696-4b73-9c58-cc1626fa11ad" providerId="ADAL" clId="{C35AAEC8-8912-4260-8CBC-B23184BBEEC5}" dt="2025-10-18T11:36:14.529" v="126"/>
        <pc:sldMkLst>
          <pc:docMk/>
          <pc:sldMk cId="796480566" sldId="922"/>
        </pc:sldMkLst>
      </pc:sldChg>
      <pc:sldChg chg="add">
        <pc:chgData name="Letizia Jaccheri" userId="ef6e6629-5696-4b73-9c58-cc1626fa11ad" providerId="ADAL" clId="{C35AAEC8-8912-4260-8CBC-B23184BBEEC5}" dt="2025-10-23T04:58:11.968" v="175"/>
        <pc:sldMkLst>
          <pc:docMk/>
          <pc:sldMk cId="525134254" sldId="923"/>
        </pc:sldMkLst>
      </pc:sldChg>
      <pc:sldChg chg="add">
        <pc:chgData name="Letizia Jaccheri" userId="ef6e6629-5696-4b73-9c58-cc1626fa11ad" providerId="ADAL" clId="{C35AAEC8-8912-4260-8CBC-B23184BBEEC5}" dt="2025-10-18T11:38:36.633" v="145"/>
        <pc:sldMkLst>
          <pc:docMk/>
          <pc:sldMk cId="2524972337" sldId="925"/>
        </pc:sldMkLst>
      </pc:sldChg>
      <pc:sldChg chg="add">
        <pc:chgData name="Letizia Jaccheri" userId="ef6e6629-5696-4b73-9c58-cc1626fa11ad" providerId="ADAL" clId="{C35AAEC8-8912-4260-8CBC-B23184BBEEC5}" dt="2025-10-18T11:38:18.893" v="144"/>
        <pc:sldMkLst>
          <pc:docMk/>
          <pc:sldMk cId="3050741780" sldId="926"/>
        </pc:sldMkLst>
      </pc:sldChg>
      <pc:sldChg chg="add">
        <pc:chgData name="Letizia Jaccheri" userId="ef6e6629-5696-4b73-9c58-cc1626fa11ad" providerId="ADAL" clId="{C35AAEC8-8912-4260-8CBC-B23184BBEEC5}" dt="2025-10-23T04:59:28.130" v="177"/>
        <pc:sldMkLst>
          <pc:docMk/>
          <pc:sldMk cId="3151539591" sldId="938"/>
        </pc:sldMkLst>
      </pc:sldChg>
      <pc:sldChg chg="add">
        <pc:chgData name="Letizia Jaccheri" userId="ef6e6629-5696-4b73-9c58-cc1626fa11ad" providerId="ADAL" clId="{C35AAEC8-8912-4260-8CBC-B23184BBEEC5}" dt="2025-10-18T11:38:18.893" v="144"/>
        <pc:sldMkLst>
          <pc:docMk/>
          <pc:sldMk cId="2228320730" sldId="948"/>
        </pc:sldMkLst>
      </pc:sldChg>
      <pc:sldChg chg="modSp mod">
        <pc:chgData name="Letizia Jaccheri" userId="ef6e6629-5696-4b73-9c58-cc1626fa11ad" providerId="ADAL" clId="{C35AAEC8-8912-4260-8CBC-B23184BBEEC5}" dt="2025-10-23T05:06:30.346" v="299" actId="20577"/>
        <pc:sldMkLst>
          <pc:docMk/>
          <pc:sldMk cId="4074499548" sldId="967"/>
        </pc:sldMkLst>
        <pc:spChg chg="mod">
          <ac:chgData name="Letizia Jaccheri" userId="ef6e6629-5696-4b73-9c58-cc1626fa11ad" providerId="ADAL" clId="{C35AAEC8-8912-4260-8CBC-B23184BBEEC5}" dt="2025-10-18T11:33:38.317" v="105" actId="20577"/>
          <ac:spMkLst>
            <pc:docMk/>
            <pc:sldMk cId="4074499548" sldId="967"/>
            <ac:spMk id="2" creationId="{AF3A854D-A30D-29FD-9799-804F2E655F65}"/>
          </ac:spMkLst>
        </pc:spChg>
        <pc:spChg chg="mod">
          <ac:chgData name="Letizia Jaccheri" userId="ef6e6629-5696-4b73-9c58-cc1626fa11ad" providerId="ADAL" clId="{C35AAEC8-8912-4260-8CBC-B23184BBEEC5}" dt="2025-10-23T05:06:30.346" v="299" actId="20577"/>
          <ac:spMkLst>
            <pc:docMk/>
            <pc:sldMk cId="4074499548" sldId="967"/>
            <ac:spMk id="7" creationId="{688DD718-5C47-6EDC-BEA7-A538952BB5E4}"/>
          </ac:spMkLst>
        </pc:spChg>
        <pc:picChg chg="mod">
          <ac:chgData name="Letizia Jaccheri" userId="ef6e6629-5696-4b73-9c58-cc1626fa11ad" providerId="ADAL" clId="{C35AAEC8-8912-4260-8CBC-B23184BBEEC5}" dt="2025-10-19T14:33:28.759" v="156" actId="1076"/>
          <ac:picMkLst>
            <pc:docMk/>
            <pc:sldMk cId="4074499548" sldId="967"/>
            <ac:picMk id="3" creationId="{C35C8259-B01E-4D96-FF70-D9B4FE809C7E}"/>
          </ac:picMkLst>
        </pc:picChg>
        <pc:picChg chg="mod">
          <ac:chgData name="Letizia Jaccheri" userId="ef6e6629-5696-4b73-9c58-cc1626fa11ad" providerId="ADAL" clId="{C35AAEC8-8912-4260-8CBC-B23184BBEEC5}" dt="2025-10-19T14:33:31.912" v="157" actId="1076"/>
          <ac:picMkLst>
            <pc:docMk/>
            <pc:sldMk cId="4074499548" sldId="967"/>
            <ac:picMk id="4" creationId="{ED7ADD59-17E4-C294-155D-0C80D3BF060E}"/>
          </ac:picMkLst>
        </pc:picChg>
        <pc:picChg chg="mod">
          <ac:chgData name="Letizia Jaccheri" userId="ef6e6629-5696-4b73-9c58-cc1626fa11ad" providerId="ADAL" clId="{C35AAEC8-8912-4260-8CBC-B23184BBEEC5}" dt="2025-10-18T11:31:51.240" v="93" actId="1076"/>
          <ac:picMkLst>
            <pc:docMk/>
            <pc:sldMk cId="4074499548" sldId="967"/>
            <ac:picMk id="5" creationId="{B6CF0DEC-4942-6370-25CE-75DB54386A76}"/>
          </ac:picMkLst>
        </pc:picChg>
        <pc:picChg chg="mod">
          <ac:chgData name="Letizia Jaccheri" userId="ef6e6629-5696-4b73-9c58-cc1626fa11ad" providerId="ADAL" clId="{C35AAEC8-8912-4260-8CBC-B23184BBEEC5}" dt="2025-10-18T11:31:48.933" v="92" actId="1076"/>
          <ac:picMkLst>
            <pc:docMk/>
            <pc:sldMk cId="4074499548" sldId="967"/>
            <ac:picMk id="10" creationId="{EB43581C-316D-B3CF-3FAB-566D202C451A}"/>
          </ac:picMkLst>
        </pc:picChg>
      </pc:sldChg>
      <pc:sldChg chg="add del">
        <pc:chgData name="Letizia Jaccheri" userId="ef6e6629-5696-4b73-9c58-cc1626fa11ad" providerId="ADAL" clId="{C35AAEC8-8912-4260-8CBC-B23184BBEEC5}" dt="2025-10-18T11:37:41.312" v="140"/>
        <pc:sldMkLst>
          <pc:docMk/>
          <pc:sldMk cId="292158290" sldId="1003"/>
        </pc:sldMkLst>
      </pc:sldChg>
      <pc:sldChg chg="add">
        <pc:chgData name="Letizia Jaccheri" userId="ef6e6629-5696-4b73-9c58-cc1626fa11ad" providerId="ADAL" clId="{C35AAEC8-8912-4260-8CBC-B23184BBEEC5}" dt="2025-10-18T11:36:50.064" v="127"/>
        <pc:sldMkLst>
          <pc:docMk/>
          <pc:sldMk cId="2180173626" sldId="1005"/>
        </pc:sldMkLst>
      </pc:sldChg>
      <pc:sldChg chg="add setBg">
        <pc:chgData name="Letizia Jaccheri" userId="ef6e6629-5696-4b73-9c58-cc1626fa11ad" providerId="ADAL" clId="{C35AAEC8-8912-4260-8CBC-B23184BBEEC5}" dt="2025-10-19T14:31:50.520" v="151"/>
        <pc:sldMkLst>
          <pc:docMk/>
          <pc:sldMk cId="1190403173" sldId="1009"/>
        </pc:sldMkLst>
      </pc:sldChg>
      <pc:sldChg chg="addSp delSp add del setBg delDesignElem">
        <pc:chgData name="Letizia Jaccheri" userId="ef6e6629-5696-4b73-9c58-cc1626fa11ad" providerId="ADAL" clId="{C35AAEC8-8912-4260-8CBC-B23184BBEEC5}" dt="2025-10-18T11:37:41.312" v="140"/>
        <pc:sldMkLst>
          <pc:docMk/>
          <pc:sldMk cId="4139820864" sldId="1010"/>
        </pc:sldMkLst>
      </pc:sldChg>
      <pc:sldChg chg="addSp delSp modSp add del setBg modAnim delDesignElem">
        <pc:chgData name="Letizia Jaccheri" userId="ef6e6629-5696-4b73-9c58-cc1626fa11ad" providerId="ADAL" clId="{C35AAEC8-8912-4260-8CBC-B23184BBEEC5}" dt="2025-10-18T11:39:50.329" v="150" actId="20577"/>
        <pc:sldMkLst>
          <pc:docMk/>
          <pc:sldMk cId="2290768104" sldId="1023"/>
        </pc:sldMkLst>
        <pc:spChg chg="mod">
          <ac:chgData name="Letizia Jaccheri" userId="ef6e6629-5696-4b73-9c58-cc1626fa11ad" providerId="ADAL" clId="{C35AAEC8-8912-4260-8CBC-B23184BBEEC5}" dt="2025-10-18T11:39:50.329" v="150" actId="20577"/>
          <ac:spMkLst>
            <pc:docMk/>
            <pc:sldMk cId="2290768104" sldId="1023"/>
            <ac:spMk id="2" creationId="{3F0609F1-8863-7480-4A4A-02037BBFBE58}"/>
          </ac:spMkLst>
        </pc:spChg>
      </pc:sldChg>
      <pc:sldChg chg="modSp add mod">
        <pc:chgData name="Letizia Jaccheri" userId="ef6e6629-5696-4b73-9c58-cc1626fa11ad" providerId="ADAL" clId="{C35AAEC8-8912-4260-8CBC-B23184BBEEC5}" dt="2025-10-18T11:34:32.688" v="114" actId="20577"/>
        <pc:sldMkLst>
          <pc:docMk/>
          <pc:sldMk cId="4110794220" sldId="1039"/>
        </pc:sldMkLst>
        <pc:spChg chg="mod">
          <ac:chgData name="Letizia Jaccheri" userId="ef6e6629-5696-4b73-9c58-cc1626fa11ad" providerId="ADAL" clId="{C35AAEC8-8912-4260-8CBC-B23184BBEEC5}" dt="2025-10-18T11:34:32.688" v="114" actId="20577"/>
          <ac:spMkLst>
            <pc:docMk/>
            <pc:sldMk cId="4110794220" sldId="1039"/>
            <ac:spMk id="9" creationId="{56BE1CE7-DE72-9AD3-35F8-F2C330E821C8}"/>
          </ac:spMkLst>
        </pc:spChg>
      </pc:sldChg>
      <pc:sldChg chg="modSp add mod ord">
        <pc:chgData name="Letizia Jaccheri" userId="ef6e6629-5696-4b73-9c58-cc1626fa11ad" providerId="ADAL" clId="{C35AAEC8-8912-4260-8CBC-B23184BBEEC5}" dt="2025-10-18T11:39:26.665" v="147"/>
        <pc:sldMkLst>
          <pc:docMk/>
          <pc:sldMk cId="2905805808" sldId="1040"/>
        </pc:sldMkLst>
        <pc:spChg chg="mod">
          <ac:chgData name="Letizia Jaccheri" userId="ef6e6629-5696-4b73-9c58-cc1626fa11ad" providerId="ADAL" clId="{C35AAEC8-8912-4260-8CBC-B23184BBEEC5}" dt="2025-10-18T11:34:37.883" v="122" actId="20577"/>
          <ac:spMkLst>
            <pc:docMk/>
            <pc:sldMk cId="2905805808" sldId="1040"/>
            <ac:spMk id="9" creationId="{6F4C0602-CB9E-DF8B-78B1-DC5FF68EE1F2}"/>
          </ac:spMkLst>
        </pc:spChg>
      </pc:sldChg>
      <pc:sldChg chg="modNotesTx">
        <pc:chgData name="Letizia Jaccheri" userId="ef6e6629-5696-4b73-9c58-cc1626fa11ad" providerId="ADAL" clId="{C35AAEC8-8912-4260-8CBC-B23184BBEEC5}" dt="2025-10-19T14:36:33.257" v="169" actId="20577"/>
        <pc:sldMkLst>
          <pc:docMk/>
          <pc:sldMk cId="1777481513" sldId="1235"/>
        </pc:sldMkLst>
      </pc:sldChg>
      <pc:sldChg chg="add">
        <pc:chgData name="Letizia Jaccheri" userId="ef6e6629-5696-4b73-9c58-cc1626fa11ad" providerId="ADAL" clId="{C35AAEC8-8912-4260-8CBC-B23184BBEEC5}" dt="2025-10-23T04:57:53.141" v="174"/>
        <pc:sldMkLst>
          <pc:docMk/>
          <pc:sldMk cId="495114418" sldId="1236"/>
        </pc:sldMkLst>
      </pc:sldChg>
      <pc:sldChg chg="addSp delSp add del setBg delDesignElem">
        <pc:chgData name="Letizia Jaccheri" userId="ef6e6629-5696-4b73-9c58-cc1626fa11ad" providerId="ADAL" clId="{C35AAEC8-8912-4260-8CBC-B23184BBEEC5}" dt="2025-10-18T11:37:35.587" v="138"/>
        <pc:sldMkLst>
          <pc:docMk/>
          <pc:sldMk cId="4080189929" sldId="1236"/>
        </pc:sldMkLst>
      </pc:sldChg>
      <pc:sldChg chg="addSp delSp add del setBg delDesignElem">
        <pc:chgData name="Letizia Jaccheri" userId="ef6e6629-5696-4b73-9c58-cc1626fa11ad" providerId="ADAL" clId="{C35AAEC8-8912-4260-8CBC-B23184BBEEC5}" dt="2025-10-18T11:37:35.587" v="138"/>
        <pc:sldMkLst>
          <pc:docMk/>
          <pc:sldMk cId="3831188842" sldId="1237"/>
        </pc:sldMkLst>
      </pc:sldChg>
      <pc:sldChg chg="add">
        <pc:chgData name="Letizia Jaccheri" userId="ef6e6629-5696-4b73-9c58-cc1626fa11ad" providerId="ADAL" clId="{C35AAEC8-8912-4260-8CBC-B23184BBEEC5}" dt="2025-10-23T05:00:22.832" v="178"/>
        <pc:sldMkLst>
          <pc:docMk/>
          <pc:sldMk cId="4022553954" sldId="1237"/>
        </pc:sldMkLst>
      </pc:sldChg>
      <pc:sldChg chg="add del">
        <pc:chgData name="Letizia Jaccheri" userId="ef6e6629-5696-4b73-9c58-cc1626fa11ad" providerId="ADAL" clId="{C35AAEC8-8912-4260-8CBC-B23184BBEEC5}" dt="2025-10-18T11:37:35.587" v="138"/>
        <pc:sldMkLst>
          <pc:docMk/>
          <pc:sldMk cId="369148282" sldId="1238"/>
        </pc:sldMkLst>
      </pc:sldChg>
      <pc:sldChg chg="addSp modSp new mod setBg">
        <pc:chgData name="Letizia Jaccheri" userId="ef6e6629-5696-4b73-9c58-cc1626fa11ad" providerId="ADAL" clId="{C35AAEC8-8912-4260-8CBC-B23184BBEEC5}" dt="2025-10-23T05:05:32.779" v="277" actId="26606"/>
        <pc:sldMkLst>
          <pc:docMk/>
          <pc:sldMk cId="1259740982" sldId="1238"/>
        </pc:sldMkLst>
        <pc:spChg chg="mod">
          <ac:chgData name="Letizia Jaccheri" userId="ef6e6629-5696-4b73-9c58-cc1626fa11ad" providerId="ADAL" clId="{C35AAEC8-8912-4260-8CBC-B23184BBEEC5}" dt="2025-10-23T05:05:32.779" v="277" actId="26606"/>
          <ac:spMkLst>
            <pc:docMk/>
            <pc:sldMk cId="1259740982" sldId="1238"/>
            <ac:spMk id="2" creationId="{0D14250A-18DD-D3D6-D539-C684B4A8285C}"/>
          </ac:spMkLst>
        </pc:spChg>
        <pc:spChg chg="mod">
          <ac:chgData name="Letizia Jaccheri" userId="ef6e6629-5696-4b73-9c58-cc1626fa11ad" providerId="ADAL" clId="{C35AAEC8-8912-4260-8CBC-B23184BBEEC5}" dt="2025-10-23T05:05:32.779" v="277" actId="26606"/>
          <ac:spMkLst>
            <pc:docMk/>
            <pc:sldMk cId="1259740982" sldId="1238"/>
            <ac:spMk id="3" creationId="{FB58FCAB-081C-4309-7C9D-97AD08DBCF98}"/>
          </ac:spMkLst>
        </pc:spChg>
        <pc:spChg chg="add">
          <ac:chgData name="Letizia Jaccheri" userId="ef6e6629-5696-4b73-9c58-cc1626fa11ad" providerId="ADAL" clId="{C35AAEC8-8912-4260-8CBC-B23184BBEEC5}" dt="2025-10-23T05:05:32.779" v="277" actId="26606"/>
          <ac:spMkLst>
            <pc:docMk/>
            <pc:sldMk cId="1259740982" sldId="1238"/>
            <ac:spMk id="10" creationId="{45D37F4E-DDB4-456B-97E0-9937730A039F}"/>
          </ac:spMkLst>
        </pc:spChg>
        <pc:spChg chg="add">
          <ac:chgData name="Letizia Jaccheri" userId="ef6e6629-5696-4b73-9c58-cc1626fa11ad" providerId="ADAL" clId="{C35AAEC8-8912-4260-8CBC-B23184BBEEC5}" dt="2025-10-23T05:05:32.779" v="277" actId="26606"/>
          <ac:spMkLst>
            <pc:docMk/>
            <pc:sldMk cId="1259740982" sldId="1238"/>
            <ac:spMk id="12" creationId="{B2DD41CD-8F47-4F56-AD12-4E2FF7696987}"/>
          </ac:spMkLst>
        </pc:spChg>
        <pc:picChg chg="add mod">
          <ac:chgData name="Letizia Jaccheri" userId="ef6e6629-5696-4b73-9c58-cc1626fa11ad" providerId="ADAL" clId="{C35AAEC8-8912-4260-8CBC-B23184BBEEC5}" dt="2025-10-23T05:05:32.779" v="277" actId="26606"/>
          <ac:picMkLst>
            <pc:docMk/>
            <pc:sldMk cId="1259740982" sldId="1238"/>
            <ac:picMk id="5" creationId="{7E442197-1A85-C68A-872A-AE289838C12E}"/>
          </ac:picMkLst>
        </pc:picChg>
      </pc:sldChg>
      <pc:sldChg chg="add del">
        <pc:chgData name="Letizia Jaccheri" userId="ef6e6629-5696-4b73-9c58-cc1626fa11ad" providerId="ADAL" clId="{C35AAEC8-8912-4260-8CBC-B23184BBEEC5}" dt="2025-10-18T11:37:35.587" v="138"/>
        <pc:sldMkLst>
          <pc:docMk/>
          <pc:sldMk cId="3624226285" sldId="1239"/>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6F1F85DE-C2BE-43D2-A8D5-5795DC15FB2D}">
      <dgm:prSet/>
      <dgm:spPr/>
      <dgm:t>
        <a:bodyPr/>
        <a:lstStyle/>
        <a:p>
          <a:pPr>
            <a:lnSpc>
              <a:spcPct val="100000"/>
            </a:lnSpc>
          </a:pPr>
          <a:r>
            <a:rPr lang="nb-NO"/>
            <a:t>Stakeholders</a:t>
          </a:r>
          <a:endParaRPr lang="en-US"/>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a:t>Status </a:t>
          </a:r>
          <a:r>
            <a:rPr lang="nb-NO" err="1"/>
            <a:t>quo</a:t>
          </a:r>
          <a:endParaRPr lang="en-US"/>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nb-NO"/>
            <a:t>Goal</a:t>
          </a:r>
          <a:endParaRPr lang="en-US"/>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a:t>Type of </a:t>
          </a:r>
          <a:r>
            <a:rPr lang="nb-NO" err="1"/>
            <a:t>Intervention</a:t>
          </a:r>
          <a:endParaRPr lang="en-US"/>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a:t>Risks </a:t>
          </a:r>
          <a:endParaRPr lang="en-US"/>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custLinFactNeighborX="858" custLinFactNeighborY="9139"/>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tabase"/>
        </a:ext>
      </dgm:extLst>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4_1" csCatId="accent4" phldr="1"/>
      <dgm:spPr/>
      <dgm:t>
        <a:bodyPr/>
        <a:lstStyle/>
        <a:p>
          <a:endParaRPr lang="en-US"/>
        </a:p>
      </dgm:t>
    </dgm:pt>
    <dgm:pt modelId="{6F1F85DE-C2BE-43D2-A8D5-5795DC15FB2D}">
      <dgm:prSet/>
      <dgm:spPr/>
      <dgm:t>
        <a:bodyPr/>
        <a:lstStyle/>
        <a:p>
          <a:pPr>
            <a:lnSpc>
              <a:spcPct val="100000"/>
            </a:lnSpc>
          </a:pPr>
          <a:r>
            <a:rPr lang="nb-NO"/>
            <a:t>Research </a:t>
          </a:r>
          <a:r>
            <a:rPr lang="nb-NO" err="1"/>
            <a:t>question</a:t>
          </a:r>
          <a:endParaRPr lang="en-US"/>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a:t>Research </a:t>
          </a:r>
          <a:r>
            <a:rPr lang="nb-NO" err="1"/>
            <a:t>method</a:t>
          </a:r>
          <a:endParaRPr lang="en-US"/>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nb-NO"/>
            <a:t>Data collection </a:t>
          </a:r>
          <a:endParaRPr lang="en-US"/>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a:t>Data analysis </a:t>
          </a:r>
          <a:endParaRPr lang="en-US"/>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err="1"/>
            <a:t>Where</a:t>
          </a:r>
          <a:r>
            <a:rPr lang="nb-NO"/>
            <a:t> to </a:t>
          </a:r>
          <a:r>
            <a:rPr lang="nb-NO" err="1"/>
            <a:t>publish</a:t>
          </a:r>
          <a:r>
            <a:rPr lang="nb-NO"/>
            <a:t> </a:t>
          </a:r>
          <a:endParaRPr lang="en-US"/>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a:xfrm>
          <a:off x="0" y="4645"/>
          <a:ext cx="11712574" cy="989580"/>
        </a:xfrm>
        <a:prstGeom prst="roundRect">
          <a:avLst>
            <a:gd name="adj" fmla="val 10000"/>
          </a:avLst>
        </a:prstGeom>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dgm:spPr>
        <a:xfrm>
          <a:off x="0" y="1241621"/>
          <a:ext cx="11712574" cy="989580"/>
        </a:xfrm>
        <a:prstGeom prst="roundRect">
          <a:avLst>
            <a:gd name="adj" fmla="val 10000"/>
          </a:avLst>
        </a:prstGeom>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a:xfrm>
          <a:off x="0" y="2478597"/>
          <a:ext cx="11712574" cy="989580"/>
        </a:xfrm>
        <a:prstGeom prst="roundRect">
          <a:avLst>
            <a:gd name="adj" fmla="val 10000"/>
          </a:avLst>
        </a:prstGeom>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a:xfrm>
          <a:off x="0" y="3715572"/>
          <a:ext cx="11712574" cy="989580"/>
        </a:xfrm>
        <a:prstGeom prst="roundRect">
          <a:avLst>
            <a:gd name="adj" fmla="val 10000"/>
          </a:avLst>
        </a:prstGeom>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a:xfrm>
          <a:off x="0" y="4952548"/>
          <a:ext cx="11712574" cy="989580"/>
        </a:xfrm>
        <a:prstGeom prst="roundRect">
          <a:avLst>
            <a:gd name="adj" fmla="val 10000"/>
          </a:avLst>
        </a:prstGeom>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645"/>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99348" y="227301"/>
          <a:ext cx="544269" cy="544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142965" y="4645"/>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Stakeholders</a:t>
          </a:r>
          <a:endParaRPr lang="en-US" sz="1900" kern="1200"/>
        </a:p>
      </dsp:txBody>
      <dsp:txXfrm>
        <a:off x="1142965" y="4645"/>
        <a:ext cx="10569609" cy="989580"/>
      </dsp:txXfrm>
    </dsp:sp>
    <dsp:sp modelId="{43E8A784-6BC7-4FBE-A45F-422EE52E3376}">
      <dsp:nvSpPr>
        <dsp:cNvPr id="0" name=""/>
        <dsp:cNvSpPr/>
      </dsp:nvSpPr>
      <dsp:spPr>
        <a:xfrm>
          <a:off x="0" y="1332059"/>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99348" y="1464277"/>
          <a:ext cx="544269" cy="544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142965" y="1241621"/>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Status </a:t>
          </a:r>
          <a:r>
            <a:rPr lang="nb-NO" sz="1900" kern="1200" err="1"/>
            <a:t>quo</a:t>
          </a:r>
          <a:endParaRPr lang="en-US" sz="1900" kern="1200"/>
        </a:p>
      </dsp:txBody>
      <dsp:txXfrm>
        <a:off x="1142965" y="1241621"/>
        <a:ext cx="10569609" cy="989580"/>
      </dsp:txXfrm>
    </dsp:sp>
    <dsp:sp modelId="{A483447C-1A81-428A-8775-1F9E49A1B814}">
      <dsp:nvSpPr>
        <dsp:cNvPr id="0" name=""/>
        <dsp:cNvSpPr/>
      </dsp:nvSpPr>
      <dsp:spPr>
        <a:xfrm>
          <a:off x="0" y="2478597"/>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99348" y="2701252"/>
          <a:ext cx="544269" cy="544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142965" y="2478597"/>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Goal</a:t>
          </a:r>
          <a:endParaRPr lang="en-US" sz="1900" kern="1200"/>
        </a:p>
      </dsp:txBody>
      <dsp:txXfrm>
        <a:off x="1142965" y="2478597"/>
        <a:ext cx="10569609" cy="989580"/>
      </dsp:txXfrm>
    </dsp:sp>
    <dsp:sp modelId="{5E2277B0-04B2-489E-A118-55C9F2DCA28D}">
      <dsp:nvSpPr>
        <dsp:cNvPr id="0" name=""/>
        <dsp:cNvSpPr/>
      </dsp:nvSpPr>
      <dsp:spPr>
        <a:xfrm>
          <a:off x="0" y="3715572"/>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99348" y="3938228"/>
          <a:ext cx="544269" cy="544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142965" y="3715572"/>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Type of </a:t>
          </a:r>
          <a:r>
            <a:rPr lang="nb-NO" sz="1900" kern="1200" err="1"/>
            <a:t>Intervention</a:t>
          </a:r>
          <a:endParaRPr lang="en-US" sz="1900" kern="1200"/>
        </a:p>
      </dsp:txBody>
      <dsp:txXfrm>
        <a:off x="1142965" y="3715572"/>
        <a:ext cx="10569609" cy="989580"/>
      </dsp:txXfrm>
    </dsp:sp>
    <dsp:sp modelId="{524D753A-11F8-4DBF-A8E6-0253110FD564}">
      <dsp:nvSpPr>
        <dsp:cNvPr id="0" name=""/>
        <dsp:cNvSpPr/>
      </dsp:nvSpPr>
      <dsp:spPr>
        <a:xfrm>
          <a:off x="0" y="4952548"/>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99348" y="5175204"/>
          <a:ext cx="544269" cy="544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142965" y="4952548"/>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Risks </a:t>
          </a:r>
          <a:endParaRPr lang="en-US" sz="1900" kern="1200"/>
        </a:p>
      </dsp:txBody>
      <dsp:txXfrm>
        <a:off x="1142965" y="4952548"/>
        <a:ext cx="10569609" cy="989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645"/>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99348" y="227301"/>
          <a:ext cx="544269" cy="544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142965" y="4645"/>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Research </a:t>
          </a:r>
          <a:r>
            <a:rPr lang="nb-NO" sz="1900" kern="1200" err="1"/>
            <a:t>question</a:t>
          </a:r>
          <a:endParaRPr lang="en-US" sz="1900" kern="1200"/>
        </a:p>
      </dsp:txBody>
      <dsp:txXfrm>
        <a:off x="1142965" y="4645"/>
        <a:ext cx="10569609" cy="989580"/>
      </dsp:txXfrm>
    </dsp:sp>
    <dsp:sp modelId="{43E8A784-6BC7-4FBE-A45F-422EE52E3376}">
      <dsp:nvSpPr>
        <dsp:cNvPr id="0" name=""/>
        <dsp:cNvSpPr/>
      </dsp:nvSpPr>
      <dsp:spPr>
        <a:xfrm>
          <a:off x="0" y="1241621"/>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99348" y="1464277"/>
          <a:ext cx="544269" cy="544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142965" y="1241621"/>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Research </a:t>
          </a:r>
          <a:r>
            <a:rPr lang="nb-NO" sz="1900" kern="1200" err="1"/>
            <a:t>method</a:t>
          </a:r>
          <a:endParaRPr lang="en-US" sz="1900" kern="1200"/>
        </a:p>
      </dsp:txBody>
      <dsp:txXfrm>
        <a:off x="1142965" y="1241621"/>
        <a:ext cx="10569609" cy="989580"/>
      </dsp:txXfrm>
    </dsp:sp>
    <dsp:sp modelId="{A483447C-1A81-428A-8775-1F9E49A1B814}">
      <dsp:nvSpPr>
        <dsp:cNvPr id="0" name=""/>
        <dsp:cNvSpPr/>
      </dsp:nvSpPr>
      <dsp:spPr>
        <a:xfrm>
          <a:off x="0" y="2478597"/>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99348" y="2701252"/>
          <a:ext cx="544269" cy="544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142965" y="2478597"/>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Data collection </a:t>
          </a:r>
          <a:endParaRPr lang="en-US" sz="1900" kern="1200"/>
        </a:p>
      </dsp:txBody>
      <dsp:txXfrm>
        <a:off x="1142965" y="2478597"/>
        <a:ext cx="10569609" cy="989580"/>
      </dsp:txXfrm>
    </dsp:sp>
    <dsp:sp modelId="{5E2277B0-04B2-489E-A118-55C9F2DCA28D}">
      <dsp:nvSpPr>
        <dsp:cNvPr id="0" name=""/>
        <dsp:cNvSpPr/>
      </dsp:nvSpPr>
      <dsp:spPr>
        <a:xfrm>
          <a:off x="0" y="3715572"/>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99348" y="3938228"/>
          <a:ext cx="544269" cy="544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142965" y="3715572"/>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Data analysis </a:t>
          </a:r>
          <a:endParaRPr lang="en-US" sz="1900" kern="1200"/>
        </a:p>
      </dsp:txBody>
      <dsp:txXfrm>
        <a:off x="1142965" y="3715572"/>
        <a:ext cx="10569609" cy="989580"/>
      </dsp:txXfrm>
    </dsp:sp>
    <dsp:sp modelId="{524D753A-11F8-4DBF-A8E6-0253110FD564}">
      <dsp:nvSpPr>
        <dsp:cNvPr id="0" name=""/>
        <dsp:cNvSpPr/>
      </dsp:nvSpPr>
      <dsp:spPr>
        <a:xfrm>
          <a:off x="0" y="4952548"/>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99348" y="5175204"/>
          <a:ext cx="544269" cy="544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142965" y="4952548"/>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err="1"/>
            <a:t>Where</a:t>
          </a:r>
          <a:r>
            <a:rPr lang="nb-NO" sz="1900" kern="1200"/>
            <a:t> to </a:t>
          </a:r>
          <a:r>
            <a:rPr lang="nb-NO" sz="1900" kern="1200" err="1"/>
            <a:t>publish</a:t>
          </a:r>
          <a:r>
            <a:rPr lang="nb-NO" sz="1900" kern="1200"/>
            <a:t> </a:t>
          </a:r>
          <a:endParaRPr lang="en-US" sz="1900" kern="1200"/>
        </a:p>
      </dsp:txBody>
      <dsp:txXfrm>
        <a:off x="1142965" y="4952548"/>
        <a:ext cx="10569609" cy="9895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9405527-11F6-481C-B0FE-29D887AEFBAA}" type="datetimeFigureOut">
              <a:rPr lang="nb-NO" smtClean="0"/>
              <a:t>23.10.2025</a:t>
            </a:fld>
            <a:endParaRPr lang="nb-NO"/>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E85327C-1CF5-4206-8A67-378982608BF3}" type="slidenum">
              <a:rPr lang="nb-NO" smtClean="0"/>
              <a:t>‹#›</a:t>
            </a:fld>
            <a:endParaRPr lang="nb-NO"/>
          </a:p>
        </p:txBody>
      </p:sp>
    </p:spTree>
    <p:extLst>
      <p:ext uri="{BB962C8B-B14F-4D97-AF65-F5344CB8AC3E}">
        <p14:creationId xmlns:p14="http://schemas.microsoft.com/office/powerpoint/2010/main" val="1870337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n.wikipedia.org/wiki/Same-sex_marriage_in_the_Netherlands"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en.wikipedia.org/wiki/Same-sex_marriage"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https://speakers.acm.org/speakers/jaccheri_10303</a:t>
            </a:r>
          </a:p>
        </p:txBody>
      </p:sp>
      <p:sp>
        <p:nvSpPr>
          <p:cNvPr id="4" name="Slide Number Placeholder 3"/>
          <p:cNvSpPr>
            <a:spLocks noGrp="1"/>
          </p:cNvSpPr>
          <p:nvPr>
            <p:ph type="sldNum" sz="quarter" idx="5"/>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319876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8AF5861-CC5D-44E8-B33C-CD84562D017E}" type="slidenum">
              <a:rPr lang="en-GB" smtClean="0"/>
              <a:t>3</a:t>
            </a:fld>
            <a:endParaRPr lang="en-GB"/>
          </a:p>
        </p:txBody>
      </p:sp>
    </p:spTree>
    <p:extLst>
      <p:ext uri="{BB962C8B-B14F-4D97-AF65-F5344CB8AC3E}">
        <p14:creationId xmlns:p14="http://schemas.microsoft.com/office/powerpoint/2010/main" val="99684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4:notes"/>
          <p:cNvSpPr txBox="1">
            <a:spLocks noGrp="1"/>
          </p:cNvSpPr>
          <p:nvPr>
            <p:ph type="body" idx="1"/>
          </p:nvPr>
        </p:nvSpPr>
        <p:spPr>
          <a:xfrm>
            <a:off x="992665" y="6908711"/>
            <a:ext cx="7941310" cy="5652582"/>
          </a:xfrm>
          <a:prstGeom prst="rect">
            <a:avLst/>
          </a:prstGeom>
          <a:noFill/>
          <a:ln>
            <a:noFill/>
          </a:ln>
        </p:spPr>
        <p:txBody>
          <a:bodyPr spcFirstLastPara="1" wrap="square" lIns="137152" tIns="68576" rIns="137152" bIns="68576" anchor="t" anchorCtr="0">
            <a:noAutofit/>
          </a:bodyPr>
          <a:lstStyle/>
          <a:p>
            <a:r>
              <a:rPr lang="no-NO"/>
              <a:t>But why?</a:t>
            </a:r>
            <a:endParaRPr/>
          </a:p>
          <a:p>
            <a:r>
              <a:rPr lang="no-NO"/>
              <a:t>What are the challenges?</a:t>
            </a:r>
            <a:endParaRPr/>
          </a:p>
          <a:p>
            <a:r>
              <a:rPr lang="no-NO"/>
              <a:t>And in our projects we are trying to combat these challenges, </a:t>
            </a:r>
            <a:endParaRPr/>
          </a:p>
          <a:p>
            <a:r>
              <a:rPr lang="no-NO"/>
              <a:t>Examples from EUGAIN</a:t>
            </a:r>
            <a:endParaRPr/>
          </a:p>
          <a:p>
            <a:r>
              <a:rPr lang="no-NO"/>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a:p>
          <a:p>
            <a:pPr marL="79138">
              <a:lnSpc>
                <a:spcPct val="90000"/>
              </a:lnSpc>
            </a:pPr>
            <a:endParaRPr>
              <a:solidFill>
                <a:schemeClr val="lt1"/>
              </a:solidFill>
            </a:endParaRPr>
          </a:p>
          <a:p>
            <a:pPr marL="79138">
              <a:lnSpc>
                <a:spcPct val="90000"/>
              </a:lnSpc>
              <a:spcBef>
                <a:spcPts val="1108"/>
              </a:spcBef>
            </a:pPr>
            <a:r>
              <a:rPr lang="no-NO">
                <a:solidFill>
                  <a:schemeClr val="lt1"/>
                </a:solidFill>
              </a:rPr>
              <a:t>This is answer to question about what works</a:t>
            </a:r>
            <a:endParaRPr>
              <a:solidFill>
                <a:schemeClr val="lt1"/>
              </a:solidFill>
            </a:endParaRPr>
          </a:p>
          <a:p>
            <a:pPr marL="79138">
              <a:lnSpc>
                <a:spcPct val="90000"/>
              </a:lnSpc>
              <a:spcBef>
                <a:spcPts val="1108"/>
              </a:spcBef>
            </a:pPr>
            <a:endParaRPr>
              <a:solidFill>
                <a:schemeClr val="lt1"/>
              </a:solidFill>
            </a:endParaRPr>
          </a:p>
          <a:p>
            <a:pPr marL="79138">
              <a:lnSpc>
                <a:spcPct val="90000"/>
              </a:lnSpc>
              <a:spcBef>
                <a:spcPts val="1108"/>
              </a:spcBef>
            </a:pPr>
            <a:r>
              <a:rPr lang="no-NO">
                <a:solidFill>
                  <a:schemeClr val="lt1"/>
                </a:solidFill>
              </a:rPr>
              <a:t>Explain briefly what these projects have done and achieved since 1997 </a:t>
            </a:r>
            <a:endParaRPr/>
          </a:p>
          <a:p>
            <a:pPr marL="79138">
              <a:lnSpc>
                <a:spcPct val="90000"/>
              </a:lnSpc>
              <a:spcBef>
                <a:spcPts val="1108"/>
              </a:spcBef>
            </a:pPr>
            <a:r>
              <a:rPr lang="no-NO">
                <a:solidFill>
                  <a:schemeClr val="lt1"/>
                </a:solidFill>
              </a:rPr>
              <a:t>Measures such as </a:t>
            </a:r>
            <a:endParaRPr/>
          </a:p>
          <a:p>
            <a:pPr marL="79138">
              <a:spcBef>
                <a:spcPts val="1108"/>
              </a:spcBef>
            </a:pPr>
            <a:r>
              <a:rPr lang="no-NO">
                <a:solidFill>
                  <a:schemeClr val="lt1"/>
                </a:solidFill>
              </a:rPr>
              <a:t>Information</a:t>
            </a:r>
            <a:endParaRPr/>
          </a:p>
          <a:p>
            <a:pPr marL="79138">
              <a:spcBef>
                <a:spcPts val="1108"/>
              </a:spcBef>
            </a:pPr>
            <a:r>
              <a:rPr lang="no-NO">
                <a:solidFill>
                  <a:schemeClr val="lt1"/>
                </a:solidFill>
              </a:rPr>
              <a:t>Mentoring</a:t>
            </a:r>
            <a:endParaRPr/>
          </a:p>
          <a:p>
            <a:pPr marL="79138">
              <a:spcBef>
                <a:spcPts val="1108"/>
              </a:spcBef>
            </a:pPr>
            <a:r>
              <a:rPr lang="no-NO">
                <a:solidFill>
                  <a:schemeClr val="lt1"/>
                </a:solidFill>
              </a:rPr>
              <a:t>Network</a:t>
            </a:r>
            <a:endParaRPr/>
          </a:p>
          <a:p>
            <a:pPr marL="79138">
              <a:spcBef>
                <a:spcPts val="1108"/>
              </a:spcBef>
            </a:pPr>
            <a:r>
              <a:rPr lang="no-NO">
                <a:solidFill>
                  <a:schemeClr val="lt1"/>
                </a:solidFill>
              </a:rPr>
              <a:t>Anti bias training</a:t>
            </a:r>
            <a:endParaRPr/>
          </a:p>
          <a:p>
            <a:pPr marL="79138">
              <a:lnSpc>
                <a:spcPct val="90000"/>
              </a:lnSpc>
              <a:spcBef>
                <a:spcPts val="1108"/>
              </a:spcBef>
            </a:pPr>
            <a:endParaRPr>
              <a:solidFill>
                <a:schemeClr val="lt1"/>
              </a:solidFill>
            </a:endParaRPr>
          </a:p>
          <a:p>
            <a:pPr marL="237412" indent="-128033">
              <a:spcBef>
                <a:spcPts val="1108"/>
              </a:spcBef>
              <a:buClr>
                <a:schemeClr val="dk1"/>
              </a:buClr>
              <a:buSzPts val="1200"/>
            </a:pPr>
            <a:endParaRPr/>
          </a:p>
          <a:p>
            <a:endParaRPr/>
          </a:p>
        </p:txBody>
      </p:sp>
      <p:sp>
        <p:nvSpPr>
          <p:cNvPr id="134" name="Google Shape;134;p24:notes"/>
          <p:cNvSpPr txBox="1">
            <a:spLocks noGrp="1"/>
          </p:cNvSpPr>
          <p:nvPr>
            <p:ph type="sldNum" idx="12"/>
          </p:nvPr>
        </p:nvSpPr>
        <p:spPr>
          <a:xfrm>
            <a:off x="5622800" y="13635485"/>
            <a:ext cx="4301543" cy="720279"/>
          </a:xfrm>
          <a:prstGeom prst="rect">
            <a:avLst/>
          </a:prstGeom>
          <a:noFill/>
          <a:ln>
            <a:noFill/>
          </a:ln>
        </p:spPr>
        <p:txBody>
          <a:bodyPr spcFirstLastPara="1" wrap="square" lIns="137152" tIns="68576" rIns="137152" bIns="68576" anchor="b" anchorCtr="0">
            <a:noAutofit/>
          </a:bodyPr>
          <a:lstStyle/>
          <a:p>
            <a:fld id="{00000000-1234-1234-1234-123412341234}" type="slidenum">
              <a:rPr lang="no-NO"/>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CA91-EADC-DE3C-E8E9-E0D3BEB5DBF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919FA6F-03AB-A717-9619-4B17EBAB27F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CE33BC2-065A-3DAB-4492-5E39676FC93E}"/>
              </a:ext>
            </a:extLst>
          </p:cNvPr>
          <p:cNvSpPr>
            <a:spLocks noGrp="1"/>
          </p:cNvSpPr>
          <p:nvPr>
            <p:ph type="body" idx="1"/>
          </p:nvPr>
        </p:nvSpPr>
        <p:spPr/>
        <p:txBody>
          <a:bodyPr/>
          <a:lstStyle/>
          <a:p>
            <a:r>
              <a:rPr lang="nb-NO" dirty="0"/>
              <a:t>Q: Do </a:t>
            </a:r>
            <a:r>
              <a:rPr lang="nb-NO" dirty="0" err="1"/>
              <a:t>you</a:t>
            </a:r>
            <a:r>
              <a:rPr lang="nb-NO" dirty="0"/>
              <a:t> </a:t>
            </a:r>
            <a:r>
              <a:rPr lang="nb-NO" dirty="0" err="1"/>
              <a:t>know</a:t>
            </a:r>
            <a:r>
              <a:rPr lang="nb-NO" dirty="0"/>
              <a:t> </a:t>
            </a:r>
            <a:r>
              <a:rPr lang="nb-NO" dirty="0" err="1"/>
              <a:t>about</a:t>
            </a:r>
            <a:r>
              <a:rPr lang="nb-NO" dirty="0"/>
              <a:t> </a:t>
            </a:r>
            <a:r>
              <a:rPr lang="nb-NO" dirty="0" err="1"/>
              <a:t>any</a:t>
            </a:r>
            <a:r>
              <a:rPr lang="nb-NO" dirty="0"/>
              <a:t> </a:t>
            </a:r>
            <a:r>
              <a:rPr lang="nb-NO" dirty="0" err="1"/>
              <a:t>interventions</a:t>
            </a:r>
            <a:r>
              <a:rPr lang="nb-NO" dirty="0"/>
              <a:t>/</a:t>
            </a:r>
            <a:r>
              <a:rPr lang="nb-NO" dirty="0" err="1"/>
              <a:t>techniques</a:t>
            </a:r>
            <a:r>
              <a:rPr lang="nb-NO" dirty="0"/>
              <a:t> for </a:t>
            </a:r>
            <a:r>
              <a:rPr lang="nb-NO" dirty="0" err="1"/>
              <a:t>improving</a:t>
            </a:r>
            <a:r>
              <a:rPr lang="nb-NO" dirty="0"/>
              <a:t> </a:t>
            </a:r>
            <a:r>
              <a:rPr lang="nb-NO" dirty="0" err="1"/>
              <a:t>balance</a:t>
            </a:r>
            <a:r>
              <a:rPr lang="nb-NO" dirty="0"/>
              <a:t> and </a:t>
            </a:r>
            <a:r>
              <a:rPr lang="nb-NO" dirty="0" err="1"/>
              <a:t>eliminating</a:t>
            </a:r>
            <a:r>
              <a:rPr lang="nb-NO" dirty="0"/>
              <a:t> </a:t>
            </a:r>
            <a:r>
              <a:rPr lang="nb-NO" dirty="0" err="1"/>
              <a:t>biases</a:t>
            </a:r>
            <a:r>
              <a:rPr lang="nb-NO" dirty="0"/>
              <a:t>?</a:t>
            </a:r>
          </a:p>
        </p:txBody>
      </p:sp>
      <p:sp>
        <p:nvSpPr>
          <p:cNvPr id="4" name="Plassholder for lysbildenummer 3">
            <a:extLst>
              <a:ext uri="{FF2B5EF4-FFF2-40B4-BE49-F238E27FC236}">
                <a16:creationId xmlns:a16="http://schemas.microsoft.com/office/drawing/2014/main" id="{BEABC153-E801-C2C2-3FEA-9213BA4361AE}"/>
              </a:ext>
            </a:extLst>
          </p:cNvPr>
          <p:cNvSpPr>
            <a:spLocks noGrp="1"/>
          </p:cNvSpPr>
          <p:nvPr>
            <p:ph type="sldNum" sz="quarter" idx="5"/>
          </p:nvPr>
        </p:nvSpPr>
        <p:spPr/>
        <p:txBody>
          <a:bodyPr/>
          <a:lstStyle/>
          <a:p>
            <a:fld id="{D8AF5861-CC5D-44E8-B33C-CD84562D017E}" type="slidenum">
              <a:rPr lang="en-GB" smtClean="0"/>
              <a:t>6</a:t>
            </a:fld>
            <a:endParaRPr lang="en-GB"/>
          </a:p>
        </p:txBody>
      </p:sp>
    </p:spTree>
    <p:extLst>
      <p:ext uri="{BB962C8B-B14F-4D97-AF65-F5344CB8AC3E}">
        <p14:creationId xmlns:p14="http://schemas.microsoft.com/office/powerpoint/2010/main" val="3489261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5B84-1C13-ECCF-DF66-10DD5CABAEF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038371-78BE-A800-C86F-AC73A0B3AED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961672B-FC16-C86B-94FF-0F0EF9B8EAA4}"/>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32BF5DC1-C06B-2D07-E881-B4C1211C4DC3}"/>
              </a:ext>
            </a:extLst>
          </p:cNvPr>
          <p:cNvSpPr>
            <a:spLocks noGrp="1"/>
          </p:cNvSpPr>
          <p:nvPr>
            <p:ph type="sldNum" sz="quarter" idx="5"/>
          </p:nvPr>
        </p:nvSpPr>
        <p:spPr/>
        <p:txBody>
          <a:bodyPr/>
          <a:lstStyle/>
          <a:p>
            <a:fld id="{D8AF5861-CC5D-44E8-B33C-CD84562D017E}" type="slidenum">
              <a:rPr lang="en-GB" smtClean="0"/>
              <a:t>7</a:t>
            </a:fld>
            <a:endParaRPr lang="en-GB"/>
          </a:p>
        </p:txBody>
      </p:sp>
    </p:spTree>
    <p:extLst>
      <p:ext uri="{BB962C8B-B14F-4D97-AF65-F5344CB8AC3E}">
        <p14:creationId xmlns:p14="http://schemas.microsoft.com/office/powerpoint/2010/main" val="304835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mi sento privilegiata per le opportunità che ho avuto e ho, anche se a volte, ho vissuto momenti di discriminazione a causa del sessismo</a:t>
            </a:r>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8</a:t>
            </a:fld>
            <a:endParaRPr lang="nb-NO"/>
          </a:p>
        </p:txBody>
      </p:sp>
    </p:spTree>
    <p:extLst>
      <p:ext uri="{BB962C8B-B14F-4D97-AF65-F5344CB8AC3E}">
        <p14:creationId xmlns:p14="http://schemas.microsoft.com/office/powerpoint/2010/main" val="4167500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the 1960s. In Pisa, in November 1961, the large electronic calculator for scientific research developed by the University of Pisa's Research Center was inaugurated at the University of Pisa's Institute of Physics, in the presence of the President of the Republic and the Rectors of all the Italian universities, who had gathered in Pisa for the opening of the new academic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initiative immediately attracted the interest of the Olivetti company of Ivrea, which had already begun electronics studies and designs in connection with its own production programs. Under an agreement with the University of Pisa, Olivetti guaranteed financial support and the collaboration of its specialized personnel.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too, was born in the mid-1960s.</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9</a:t>
            </a:fld>
            <a:endParaRPr lang="nb-NO"/>
          </a:p>
        </p:txBody>
      </p:sp>
    </p:spTree>
    <p:extLst>
      <p:ext uri="{BB962C8B-B14F-4D97-AF65-F5344CB8AC3E}">
        <p14:creationId xmlns:p14="http://schemas.microsoft.com/office/powerpoint/2010/main" val="2430592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high school, we had two hours of math a week. Our math teacher, Annamaria </a:t>
            </a:r>
            <a:r>
              <a:rPr lang="en-US" dirty="0" err="1"/>
              <a:t>Bastianoni</a:t>
            </a:r>
            <a:r>
              <a:rPr lang="en-US" dirty="0"/>
              <a:t>, taught us how to program the Texas T57 calculator. She had worked as a temporary researcher at the National Research Center when she was young. She was a math teacher at a high school, but she was a pioneer. While the calculator was doing calculations, the teacher would respectfully address the calculator and say, "Think about it."</a:t>
            </a:r>
          </a:p>
          <a:p>
            <a:r>
              <a:rPr lang="en-US" dirty="0"/>
              <a:t>Math was easy for me, but Greek translations, on the other hand, were becoming increasingly difficult.</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10</a:t>
            </a:fld>
            <a:endParaRPr lang="nb-NO"/>
          </a:p>
        </p:txBody>
      </p:sp>
    </p:spTree>
    <p:extLst>
      <p:ext uri="{BB962C8B-B14F-4D97-AF65-F5344CB8AC3E}">
        <p14:creationId xmlns:p14="http://schemas.microsoft.com/office/powerpoint/2010/main" val="325192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dirty="0" err="1"/>
              <a:t>It</a:t>
            </a:r>
            <a:r>
              <a:rPr lang="it-IT" b="0" dirty="0"/>
              <a:t> </a:t>
            </a:r>
            <a:r>
              <a:rPr lang="it-IT" b="0" dirty="0" err="1"/>
              <a:t>is</a:t>
            </a:r>
            <a:r>
              <a:rPr lang="it-IT" b="0" dirty="0"/>
              <a:t> the decade in </a:t>
            </a:r>
            <a:r>
              <a:rPr lang="it-IT" b="0" dirty="0" err="1"/>
              <a:t>which</a:t>
            </a:r>
            <a:r>
              <a:rPr lang="it-IT" b="0" dirty="0"/>
              <a:t> I made the </a:t>
            </a:r>
            <a:r>
              <a:rPr lang="it-IT" b="0" dirty="0" err="1"/>
              <a:t>most</a:t>
            </a:r>
            <a:r>
              <a:rPr lang="it-IT" b="0" dirty="0"/>
              <a:t> </a:t>
            </a:r>
            <a:r>
              <a:rPr lang="it-IT" b="0" dirty="0" err="1"/>
              <a:t>important</a:t>
            </a:r>
            <a:r>
              <a:rPr lang="it-IT" b="0" dirty="0"/>
              <a:t> </a:t>
            </a:r>
            <a:r>
              <a:rPr lang="it-IT" b="0" dirty="0" err="1"/>
              <a:t>choices</a:t>
            </a:r>
            <a:r>
              <a:rPr lang="it-IT" b="0" dirty="0"/>
              <a:t>: Computer science, </a:t>
            </a:r>
            <a:r>
              <a:rPr lang="it-IT" b="0" dirty="0" err="1"/>
              <a:t>then</a:t>
            </a:r>
            <a:r>
              <a:rPr lang="it-IT" b="0" dirty="0"/>
              <a:t> software engineering and </a:t>
            </a:r>
            <a:r>
              <a:rPr lang="it-IT" b="0" dirty="0" err="1"/>
              <a:t>Norway</a:t>
            </a:r>
            <a:r>
              <a:rPr lang="it-IT" b="0" dirty="0"/>
              <a:t>. </a:t>
            </a:r>
            <a:endParaRPr lang="nb-NO" b="0" dirty="0"/>
          </a:p>
        </p:txBody>
      </p:sp>
      <p:sp>
        <p:nvSpPr>
          <p:cNvPr id="4" name="Slide Number Placeholder 3"/>
          <p:cNvSpPr>
            <a:spLocks noGrp="1"/>
          </p:cNvSpPr>
          <p:nvPr>
            <p:ph type="sldNum" sz="quarter" idx="5"/>
          </p:nvPr>
        </p:nvSpPr>
        <p:spPr/>
        <p:txBody>
          <a:bodyPr/>
          <a:lstStyle/>
          <a:p>
            <a:fld id="{BB1AC069-8A57-4D78-B7D3-350F7036A0D0}" type="slidenum">
              <a:rPr lang="nb-NO" smtClean="0"/>
              <a:t>11</a:t>
            </a:fld>
            <a:endParaRPr lang="nb-NO"/>
          </a:p>
        </p:txBody>
      </p:sp>
    </p:spTree>
    <p:extLst>
      <p:ext uri="{BB962C8B-B14F-4D97-AF65-F5344CB8AC3E}">
        <p14:creationId xmlns:p14="http://schemas.microsoft.com/office/powerpoint/2010/main" val="403921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 </a:t>
            </a:r>
            <a:r>
              <a:rPr lang="it-IT" dirty="0" err="1"/>
              <a:t>came</a:t>
            </a:r>
            <a:r>
              <a:rPr lang="it-IT" dirty="0"/>
              <a:t> back to </a:t>
            </a:r>
            <a:r>
              <a:rPr lang="it-IT" dirty="0" err="1"/>
              <a:t>Italy</a:t>
            </a:r>
            <a:r>
              <a:rPr lang="it-IT" dirty="0"/>
              <a:t> and I </a:t>
            </a:r>
            <a:r>
              <a:rPr lang="it-IT" dirty="0" err="1"/>
              <a:t>lived</a:t>
            </a:r>
            <a:r>
              <a:rPr lang="it-IT" dirty="0"/>
              <a:t> 5 </a:t>
            </a:r>
            <a:r>
              <a:rPr lang="it-IT" dirty="0" err="1"/>
              <a:t>years</a:t>
            </a:r>
            <a:r>
              <a:rPr lang="it-IT" dirty="0"/>
              <a:t> in Torino. I </a:t>
            </a:r>
            <a:r>
              <a:rPr lang="it-IT" dirty="0" err="1"/>
              <a:t>published</a:t>
            </a:r>
            <a:r>
              <a:rPr lang="it-IT" dirty="0"/>
              <a:t> </a:t>
            </a:r>
            <a:r>
              <a:rPr lang="it-IT" dirty="0" err="1"/>
              <a:t>my</a:t>
            </a:r>
            <a:r>
              <a:rPr lang="it-IT" dirty="0"/>
              <a:t> first journal paper with </a:t>
            </a:r>
            <a:r>
              <a:rPr lang="it-IT" dirty="0" err="1"/>
              <a:t>my</a:t>
            </a:r>
            <a:r>
              <a:rPr lang="it-IT" dirty="0"/>
              <a:t> </a:t>
            </a:r>
            <a:r>
              <a:rPr lang="it-IT" dirty="0" err="1"/>
              <a:t>Norwegian</a:t>
            </a:r>
            <a:r>
              <a:rPr lang="it-IT" dirty="0"/>
              <a:t> professor Reidar </a:t>
            </a:r>
            <a:r>
              <a:rPr lang="it-IT" dirty="0" err="1"/>
              <a:t>Conradi</a:t>
            </a:r>
            <a:r>
              <a:rPr lang="it-IT" dirty="0"/>
              <a:t>. </a:t>
            </a:r>
          </a:p>
        </p:txBody>
      </p:sp>
      <p:sp>
        <p:nvSpPr>
          <p:cNvPr id="4" name="Slide Number Placeholder 3"/>
          <p:cNvSpPr>
            <a:spLocks noGrp="1"/>
          </p:cNvSpPr>
          <p:nvPr>
            <p:ph type="sldNum" sz="quarter" idx="5"/>
          </p:nvPr>
        </p:nvSpPr>
        <p:spPr/>
        <p:txBody>
          <a:bodyPr/>
          <a:lstStyle/>
          <a:p>
            <a:fld id="{BB1AC069-8A57-4D78-B7D3-350F7036A0D0}" type="slidenum">
              <a:rPr lang="nb-NO" smtClean="0"/>
              <a:t>12</a:t>
            </a:fld>
            <a:endParaRPr lang="nb-NO"/>
          </a:p>
        </p:txBody>
      </p:sp>
    </p:spTree>
    <p:extLst>
      <p:ext uri="{BB962C8B-B14F-4D97-AF65-F5344CB8AC3E}">
        <p14:creationId xmlns:p14="http://schemas.microsoft.com/office/powerpoint/2010/main" val="3854195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In 2000 I </a:t>
            </a:r>
            <a:r>
              <a:rPr lang="nb-NO" sz="1200" kern="1200" dirty="0" err="1">
                <a:solidFill>
                  <a:schemeClr val="tx1"/>
                </a:solidFill>
                <a:effectLst/>
                <a:latin typeface="+mn-lt"/>
                <a:ea typeface="+mn-ea"/>
                <a:cs typeface="+mn-cs"/>
              </a:rPr>
              <a:t>had</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two</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children</a:t>
            </a:r>
            <a:r>
              <a:rPr lang="nb-NO" sz="1200" kern="1200" dirty="0">
                <a:solidFill>
                  <a:schemeClr val="tx1"/>
                </a:solidFill>
                <a:effectLst/>
                <a:latin typeface="+mn-lt"/>
                <a:ea typeface="+mn-ea"/>
                <a:cs typeface="+mn-cs"/>
              </a:rPr>
              <a:t> under 2 </a:t>
            </a:r>
            <a:r>
              <a:rPr lang="nb-NO" sz="1200" kern="1200" dirty="0" err="1">
                <a:solidFill>
                  <a:schemeClr val="tx1"/>
                </a:solidFill>
                <a:effectLst/>
                <a:latin typeface="+mn-lt"/>
                <a:ea typeface="+mn-ea"/>
                <a:cs typeface="+mn-cs"/>
              </a:rPr>
              <a:t>years</a:t>
            </a:r>
            <a:r>
              <a:rPr lang="nb-NO" sz="1200" kern="1200" dirty="0">
                <a:solidFill>
                  <a:schemeClr val="tx1"/>
                </a:solidFill>
                <a:effectLst/>
                <a:latin typeface="+mn-lt"/>
                <a:ea typeface="+mn-ea"/>
                <a:cs typeface="+mn-cs"/>
              </a:rPr>
              <a:t>, I </a:t>
            </a:r>
            <a:r>
              <a:rPr lang="nb-NO" sz="1200" kern="1200" dirty="0" err="1">
                <a:solidFill>
                  <a:schemeClr val="tx1"/>
                </a:solidFill>
                <a:effectLst/>
                <a:latin typeface="+mn-lt"/>
                <a:ea typeface="+mn-ea"/>
                <a:cs typeface="+mn-cs"/>
              </a:rPr>
              <a:t>wrote</a:t>
            </a:r>
            <a:r>
              <a:rPr lang="nb-NO" sz="1200" kern="1200" dirty="0">
                <a:solidFill>
                  <a:schemeClr val="tx1"/>
                </a:solidFill>
                <a:effectLst/>
                <a:latin typeface="+mn-lt"/>
                <a:ea typeface="+mn-ea"/>
                <a:cs typeface="+mn-cs"/>
              </a:rPr>
              <a:t> my book Kjærlighet og Computer and I </a:t>
            </a:r>
            <a:r>
              <a:rPr lang="nb-NO" sz="1200" kern="1200" dirty="0" err="1">
                <a:solidFill>
                  <a:schemeClr val="tx1"/>
                </a:solidFill>
                <a:effectLst/>
                <a:latin typeface="+mn-lt"/>
                <a:ea typeface="+mn-ea"/>
                <a:cs typeface="+mn-cs"/>
              </a:rPr>
              <a:t>discovered</a:t>
            </a:r>
            <a:r>
              <a:rPr lang="nb-NO" sz="1200" kern="1200" dirty="0">
                <a:solidFill>
                  <a:schemeClr val="tx1"/>
                </a:solidFill>
                <a:effectLst/>
                <a:latin typeface="+mn-lt"/>
                <a:ea typeface="+mn-ea"/>
                <a:cs typeface="+mn-cs"/>
              </a:rPr>
              <a:t> the </a:t>
            </a:r>
            <a:r>
              <a:rPr lang="nb-NO" sz="1200" kern="1200" dirty="0" err="1">
                <a:solidFill>
                  <a:schemeClr val="tx1"/>
                </a:solidFill>
                <a:effectLst/>
                <a:latin typeface="+mn-lt"/>
                <a:ea typeface="+mn-ea"/>
                <a:cs typeface="+mn-cs"/>
              </a:rPr>
              <a:t>world</a:t>
            </a:r>
            <a:r>
              <a:rPr lang="nb-NO" sz="1200" kern="1200" dirty="0">
                <a:solidFill>
                  <a:schemeClr val="tx1"/>
                </a:solidFill>
                <a:effectLst/>
                <a:latin typeface="+mn-lt"/>
                <a:ea typeface="+mn-ea"/>
                <a:cs typeface="+mn-cs"/>
              </a:rPr>
              <a:t> of </a:t>
            </a:r>
            <a:r>
              <a:rPr lang="nb-NO" sz="1200" kern="1200" dirty="0" err="1">
                <a:solidFill>
                  <a:schemeClr val="tx1"/>
                </a:solidFill>
                <a:effectLst/>
                <a:latin typeface="+mn-lt"/>
                <a:ea typeface="+mn-ea"/>
                <a:cs typeface="+mn-cs"/>
              </a:rPr>
              <a:t>interdisciplinarity</a:t>
            </a:r>
            <a:r>
              <a:rPr lang="nb-NO"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13</a:t>
            </a:fld>
            <a:endParaRPr lang="nb-NO"/>
          </a:p>
        </p:txBody>
      </p:sp>
    </p:spTree>
    <p:extLst>
      <p:ext uri="{BB962C8B-B14F-4D97-AF65-F5344CB8AC3E}">
        <p14:creationId xmlns:p14="http://schemas.microsoft.com/office/powerpoint/2010/main" val="3945855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 </a:t>
            </a:r>
            <a:r>
              <a:rPr lang="nb-NO" sz="1200" kern="1200" dirty="0" err="1">
                <a:solidFill>
                  <a:schemeClr val="tx1"/>
                </a:solidFill>
                <a:effectLst/>
                <a:latin typeface="+mn-lt"/>
                <a:ea typeface="+mn-ea"/>
                <a:cs typeface="+mn-cs"/>
              </a:rPr>
              <a:t>became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department</a:t>
            </a:r>
            <a:r>
              <a:rPr lang="nb-NO" sz="1200" kern="1200" dirty="0">
                <a:solidFill>
                  <a:schemeClr val="tx1"/>
                </a:solidFill>
                <a:effectLst/>
                <a:latin typeface="+mn-lt"/>
                <a:ea typeface="+mn-ea"/>
                <a:cs typeface="+mn-cs"/>
              </a:rPr>
              <a:t> head. </a:t>
            </a:r>
            <a:r>
              <a:rPr lang="nb-NO" sz="1200" kern="1200" dirty="0" err="1">
                <a:solidFill>
                  <a:schemeClr val="tx1"/>
                </a:solidFill>
                <a:effectLst/>
                <a:latin typeface="+mn-lt"/>
                <a:ea typeface="+mn-ea"/>
                <a:cs typeface="+mn-cs"/>
              </a:rPr>
              <a:t>Together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Telenor </a:t>
            </a:r>
            <a:r>
              <a:rPr lang="nb-NO" sz="1200" kern="1200" dirty="0" err="1">
                <a:solidFill>
                  <a:schemeClr val="tx1"/>
                </a:solidFill>
                <a:effectLst/>
                <a:latin typeface="+mn-lt"/>
                <a:ea typeface="+mn-ea"/>
                <a:cs typeface="+mn-cs"/>
              </a:rPr>
              <a:t>we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started</a:t>
            </a:r>
            <a:r>
              <a:rPr lang="nb-NO" sz="1200" kern="1200" dirty="0">
                <a:solidFill>
                  <a:schemeClr val="tx1"/>
                </a:solidFill>
                <a:effectLst/>
                <a:latin typeface="+mn-lt"/>
                <a:ea typeface="+mn-ea"/>
                <a:cs typeface="+mn-cs"/>
              </a:rPr>
              <a:t> the NTNU AI lab. In </a:t>
            </a:r>
            <a:r>
              <a:rPr lang="nb-NO" sz="1200" kern="1200" dirty="0" err="1">
                <a:solidFill>
                  <a:schemeClr val="tx1"/>
                </a:solidFill>
                <a:effectLst/>
                <a:latin typeface="+mn-lt"/>
                <a:ea typeface="+mn-ea"/>
                <a:cs typeface="+mn-cs"/>
              </a:rPr>
              <a:t>this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pictures</a:t>
            </a:r>
            <a:r>
              <a:rPr lang="nb-NO" sz="1200" kern="1200" dirty="0">
                <a:solidFill>
                  <a:schemeClr val="tx1"/>
                </a:solidFill>
                <a:effectLst/>
                <a:latin typeface="+mn-lt"/>
                <a:ea typeface="+mn-ea"/>
                <a:cs typeface="+mn-cs"/>
              </a:rPr>
              <a:t> I am </a:t>
            </a:r>
            <a:r>
              <a:rPr lang="nb-NO" sz="1200" kern="1200" dirty="0" err="1">
                <a:solidFill>
                  <a:schemeClr val="tx1"/>
                </a:solidFill>
                <a:effectLst/>
                <a:latin typeface="+mn-lt"/>
                <a:ea typeface="+mn-ea"/>
                <a:cs typeface="+mn-cs"/>
              </a:rPr>
              <a:t>together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very</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important</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people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but</a:t>
            </a:r>
            <a:r>
              <a:rPr lang="nb-NO" sz="1200" kern="1200" dirty="0">
                <a:solidFill>
                  <a:schemeClr val="tx1"/>
                </a:solidFill>
                <a:effectLst/>
                <a:latin typeface="+mn-lt"/>
                <a:ea typeface="+mn-ea"/>
                <a:cs typeface="+mn-cs"/>
              </a:rPr>
              <a:t> I </a:t>
            </a:r>
            <a:r>
              <a:rPr lang="nb-NO" sz="1200" kern="1200" dirty="0" err="1">
                <a:solidFill>
                  <a:schemeClr val="tx1"/>
                </a:solidFill>
                <a:effectLst/>
                <a:latin typeface="+mn-lt"/>
                <a:ea typeface="+mn-ea"/>
                <a:cs typeface="+mn-cs"/>
              </a:rPr>
              <a:t>understood</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that</a:t>
            </a:r>
            <a:r>
              <a:rPr lang="nb-NO" sz="1200" kern="1200" dirty="0">
                <a:solidFill>
                  <a:schemeClr val="tx1"/>
                </a:solidFill>
                <a:effectLst/>
                <a:latin typeface="+mn-lt"/>
                <a:ea typeface="+mn-ea"/>
                <a:cs typeface="+mn-cs"/>
              </a:rPr>
              <a:t> I like to be </a:t>
            </a:r>
            <a:r>
              <a:rPr lang="nb-NO" sz="1200" kern="1200" dirty="0" err="1">
                <a:solidFill>
                  <a:schemeClr val="tx1"/>
                </a:solidFill>
                <a:effectLst/>
                <a:latin typeface="+mn-lt"/>
                <a:ea typeface="+mn-ea"/>
                <a:cs typeface="+mn-cs"/>
              </a:rPr>
              <a:t>with</a:t>
            </a:r>
            <a:r>
              <a:rPr lang="nb-NO" sz="1200" kern="1200" dirty="0">
                <a:solidFill>
                  <a:schemeClr val="tx1"/>
                </a:solidFill>
                <a:effectLst/>
                <a:latin typeface="+mn-lt"/>
                <a:ea typeface="+mn-ea"/>
                <a:cs typeface="+mn-cs"/>
              </a:rPr>
              <a:t> students. This </a:t>
            </a:r>
            <a:r>
              <a:rPr lang="nb-NO" sz="1200" kern="1200" dirty="0" err="1">
                <a:solidFill>
                  <a:schemeClr val="tx1"/>
                </a:solidFill>
                <a:effectLst/>
                <a:latin typeface="+mn-lt"/>
                <a:ea typeface="+mn-ea"/>
                <a:cs typeface="+mn-cs"/>
              </a:rPr>
              <a:t>paper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tells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about</a:t>
            </a:r>
            <a:r>
              <a:rPr lang="nb-NO" sz="1200" kern="1200" dirty="0">
                <a:solidFill>
                  <a:schemeClr val="tx1"/>
                </a:solidFill>
                <a:effectLst/>
                <a:latin typeface="+mn-lt"/>
                <a:ea typeface="+mn-ea"/>
                <a:cs typeface="+mn-cs"/>
              </a:rPr>
              <a:t> my </a:t>
            </a:r>
            <a:r>
              <a:rPr lang="nb-NO" sz="1200" kern="1200" dirty="0" err="1">
                <a:solidFill>
                  <a:schemeClr val="tx1"/>
                </a:solidFill>
                <a:effectLst/>
                <a:latin typeface="+mn-lt"/>
                <a:ea typeface="+mn-ea"/>
                <a:cs typeface="+mn-cs"/>
              </a:rPr>
              <a:t>struggles</a:t>
            </a:r>
            <a:r>
              <a:rPr lang="nb-NO" sz="1200" kern="1200" dirty="0">
                <a:solidFill>
                  <a:schemeClr val="tx1"/>
                </a:solidFill>
                <a:effectLst/>
                <a:latin typeface="+mn-lt"/>
                <a:ea typeface="+mn-ea"/>
                <a:cs typeface="+mn-cs"/>
              </a:rPr>
              <a:t> on </a:t>
            </a:r>
            <a:r>
              <a:rPr lang="nb-NO" sz="1200" kern="1200" dirty="0" err="1">
                <a:solidFill>
                  <a:schemeClr val="tx1"/>
                </a:solidFill>
                <a:effectLst/>
                <a:latin typeface="+mn-lt"/>
                <a:ea typeface="+mn-ea"/>
                <a:cs typeface="+mn-cs"/>
              </a:rPr>
              <a:t>how</a:t>
            </a:r>
            <a:r>
              <a:rPr lang="nb-NO" sz="1200" kern="1200" dirty="0">
                <a:solidFill>
                  <a:schemeClr val="tx1"/>
                </a:solidFill>
                <a:effectLst/>
                <a:latin typeface="+mn-lt"/>
                <a:ea typeface="+mn-ea"/>
                <a:cs typeface="+mn-cs"/>
              </a:rPr>
              <a:t> to </a:t>
            </a:r>
            <a:r>
              <a:rPr lang="nb-NO" sz="1200" kern="1200" dirty="0" err="1">
                <a:solidFill>
                  <a:schemeClr val="tx1"/>
                </a:solidFill>
                <a:effectLst/>
                <a:latin typeface="+mn-lt"/>
                <a:ea typeface="+mn-ea"/>
                <a:cs typeface="+mn-cs"/>
              </a:rPr>
              <a:t>combine</a:t>
            </a:r>
            <a:r>
              <a:rPr lang="nb-NO" sz="1200" kern="1200" dirty="0">
                <a:solidFill>
                  <a:schemeClr val="tx1"/>
                </a:solidFill>
                <a:effectLst/>
                <a:latin typeface="+mn-lt"/>
                <a:ea typeface="+mn-ea"/>
                <a:cs typeface="+mn-cs"/>
              </a:rPr>
              <a:t> research and </a:t>
            </a:r>
            <a:r>
              <a:rPr lang="nb-NO" sz="1200" kern="1200" dirty="0" err="1">
                <a:solidFill>
                  <a:schemeClr val="tx1"/>
                </a:solidFill>
                <a:effectLst/>
                <a:latin typeface="+mn-lt"/>
                <a:ea typeface="+mn-ea"/>
                <a:cs typeface="+mn-cs"/>
              </a:rPr>
              <a:t>education</a:t>
            </a:r>
            <a:r>
              <a:rPr lang="nb-NO" sz="1200" kern="1200" dirty="0">
                <a:solidFill>
                  <a:schemeClr val="tx1"/>
                </a:solidFill>
                <a:effectLst/>
                <a:latin typeface="+mn-lt"/>
                <a:ea typeface="+mn-ea"/>
                <a:cs typeface="+mn-cs"/>
              </a:rPr>
              <a:t>. </a:t>
            </a: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14</a:t>
            </a:fld>
            <a:endParaRPr lang="nb-NO"/>
          </a:p>
        </p:txBody>
      </p:sp>
    </p:spTree>
    <p:extLst>
      <p:ext uri="{BB962C8B-B14F-4D97-AF65-F5344CB8AC3E}">
        <p14:creationId xmlns:p14="http://schemas.microsoft.com/office/powerpoint/2010/main" val="48913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60 </a:t>
            </a:r>
            <a:r>
              <a:rPr lang="nb-NO" dirty="0" err="1"/>
              <a:t>years</a:t>
            </a:r>
            <a:r>
              <a:rPr lang="nb-NO" dirty="0"/>
              <a:t> have </a:t>
            </a:r>
            <a:r>
              <a:rPr lang="nb-NO" dirty="0" err="1"/>
              <a:t>passed</a:t>
            </a:r>
            <a:r>
              <a:rPr lang="nb-NO" dirty="0"/>
              <a:t> </a:t>
            </a:r>
            <a:r>
              <a:rPr lang="nb-NO" dirty="0" err="1"/>
              <a:t>since</a:t>
            </a:r>
            <a:r>
              <a:rPr lang="nb-NO" dirty="0"/>
              <a:t> the first program in computer science </a:t>
            </a:r>
            <a:r>
              <a:rPr lang="nb-NO" dirty="0" err="1"/>
              <a:t>was</a:t>
            </a:r>
            <a:r>
              <a:rPr lang="nb-NO" dirty="0"/>
              <a:t> </a:t>
            </a:r>
            <a:r>
              <a:rPr lang="nb-NO" dirty="0" err="1"/>
              <a:t>started</a:t>
            </a:r>
            <a:r>
              <a:rPr lang="nb-NO" dirty="0"/>
              <a:t> in Pisa </a:t>
            </a:r>
          </a:p>
        </p:txBody>
      </p:sp>
      <p:sp>
        <p:nvSpPr>
          <p:cNvPr id="4" name="Slide Number Placeholder 3"/>
          <p:cNvSpPr>
            <a:spLocks noGrp="1"/>
          </p:cNvSpPr>
          <p:nvPr>
            <p:ph type="sldNum" sz="quarter" idx="5"/>
          </p:nvPr>
        </p:nvSpPr>
        <p:spPr/>
        <p:txBody>
          <a:bodyPr/>
          <a:lstStyle/>
          <a:p>
            <a:fld id="{BB1AC069-8A57-4D78-B7D3-350F7036A0D0}" type="slidenum">
              <a:rPr lang="nb-NO" smtClean="0"/>
              <a:t>15</a:t>
            </a:fld>
            <a:endParaRPr lang="nb-NO"/>
          </a:p>
        </p:txBody>
      </p:sp>
    </p:spTree>
    <p:extLst>
      <p:ext uri="{BB962C8B-B14F-4D97-AF65-F5344CB8AC3E}">
        <p14:creationId xmlns:p14="http://schemas.microsoft.com/office/powerpoint/2010/main" val="3133427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https://www.unwomen.org/sites/default/files/2022-01/Intersectionality-resource-guide-and-toolkit-en.pdf </a:t>
            </a:r>
            <a:r>
              <a:rPr lang="nb-NO" dirty="0" err="1"/>
              <a:t>Intersectionality</a:t>
            </a:r>
            <a:r>
              <a:rPr lang="nb-NO" dirty="0"/>
              <a:t> Resource Guide and </a:t>
            </a:r>
            <a:r>
              <a:rPr lang="nb-NO" dirty="0" err="1"/>
              <a:t>Tool</a:t>
            </a:r>
            <a:r>
              <a:rPr lang="nb-NO" dirty="0"/>
              <a:t> Kit </a:t>
            </a:r>
          </a:p>
          <a:p>
            <a:endParaRPr lang="nb-NO" dirty="0"/>
          </a:p>
          <a:p>
            <a:r>
              <a:rPr lang="nb-NO" dirty="0"/>
              <a:t>https://youtu.be/akOe5-UsQ2o?si=GSxI73Yif1dw8y7c TEK talk 2 millions play 2016</a:t>
            </a:r>
          </a:p>
          <a:p>
            <a:endParaRPr lang="nb-NO" dirty="0"/>
          </a:p>
          <a:p>
            <a:r>
              <a:rPr lang="en-US" dirty="0"/>
              <a:t>Intersectionality is an analytical framework used to understand how different social identity categories, such as gender, race, class, sexuality, disability, and more, interact in complex ways and create unique experiences of discrimination or privilege for individuals.</a:t>
            </a:r>
          </a:p>
          <a:p>
            <a:r>
              <a:rPr lang="en-US" dirty="0"/>
              <a:t>The term was first introduced by American lawyer and academic </a:t>
            </a:r>
            <a:r>
              <a:rPr lang="en-US" dirty="0" err="1"/>
              <a:t>Kimberlé</a:t>
            </a:r>
            <a:r>
              <a:rPr lang="en-US" dirty="0"/>
              <a:t> Crenshaw in the late 1980s. She wanted to explain how black women experienced discrimination in a way that was different from both white women and black men, because they faced both gender and racial discrimination at the same time. Intersectionality therefore looks at how different forms of power and oppression overlap and influence each other.</a:t>
            </a:r>
          </a:p>
          <a:p>
            <a:r>
              <a:rPr lang="en-US" dirty="0"/>
              <a:t>For example, a black, disabled, lesbian woman may experience discrimination based on all of these identity aspects at the same time, giving her a different experience than someone who only experiences discrimination based on one of these identity categories.</a:t>
            </a:r>
          </a:p>
          <a:p>
            <a:r>
              <a:rPr lang="en-US" dirty="0"/>
              <a:t>Intersectionality is important for understanding that social problems and injustice cannot be solved by looking at each identity category in isolation. It requires a holistic approach that takes into account the different layers of identity and how they influence each </a:t>
            </a:r>
            <a:r>
              <a:rPr lang="en-US" dirty="0" err="1"/>
              <a:t>oth</a:t>
            </a:r>
            <a:endParaRPr lang="nb-NO" dirty="0"/>
          </a:p>
        </p:txBody>
      </p:sp>
      <p:sp>
        <p:nvSpPr>
          <p:cNvPr id="4" name="Plassholder for lysbildenummer 3"/>
          <p:cNvSpPr>
            <a:spLocks noGrp="1"/>
          </p:cNvSpPr>
          <p:nvPr>
            <p:ph type="sldNum" sz="quarter" idx="5"/>
          </p:nvPr>
        </p:nvSpPr>
        <p:spPr/>
        <p:txBody>
          <a:bodyPr/>
          <a:lstStyle/>
          <a:p>
            <a:fld id="{1E85327C-1CF5-4206-8A67-378982608BF3}" type="slidenum">
              <a:rPr lang="nb-NO" smtClean="0"/>
              <a:t>16</a:t>
            </a:fld>
            <a:endParaRPr lang="nb-NO"/>
          </a:p>
        </p:txBody>
      </p:sp>
    </p:spTree>
    <p:extLst>
      <p:ext uri="{BB962C8B-B14F-4D97-AF65-F5344CB8AC3E}">
        <p14:creationId xmlns:p14="http://schemas.microsoft.com/office/powerpoint/2010/main" val="3212102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5156"/>
                </a:solidFill>
                <a:effectLst/>
                <a:latin typeface="Google Sans"/>
              </a:rPr>
              <a:t>https://dorik.com/blog/history-of-ai</a:t>
            </a:r>
          </a:p>
          <a:p>
            <a:endParaRPr lang="en-US" b="0" i="0">
              <a:solidFill>
                <a:srgbClr val="4D5156"/>
              </a:solidFill>
              <a:effectLst/>
              <a:latin typeface="Google Sans"/>
            </a:endParaRPr>
          </a:p>
          <a:p>
            <a:endParaRPr lang="en-US" b="0" i="0" dirty="0">
              <a:solidFill>
                <a:srgbClr val="4D5156"/>
              </a:solidFill>
              <a:effectLst/>
              <a:latin typeface="Google Sans"/>
            </a:endParaRPr>
          </a:p>
          <a:p>
            <a:endParaRPr lang="en-US" b="0" i="0" dirty="0">
              <a:solidFill>
                <a:srgbClr val="4D5156"/>
              </a:solidFill>
              <a:effectLst/>
              <a:latin typeface="Google Sans"/>
            </a:endParaRPr>
          </a:p>
          <a:p>
            <a:r>
              <a:rPr lang="en-US" b="0" i="0" dirty="0">
                <a:solidFill>
                  <a:srgbClr val="4D5156"/>
                </a:solidFill>
                <a:effectLst/>
                <a:latin typeface="Google Sans"/>
              </a:rPr>
              <a:t>The </a:t>
            </a:r>
            <a:r>
              <a:rPr lang="en-US" b="0" i="0" dirty="0">
                <a:solidFill>
                  <a:srgbClr val="040C28"/>
                </a:solidFill>
                <a:effectLst/>
                <a:latin typeface="Google Sans"/>
              </a:rPr>
              <a:t>1956</a:t>
            </a:r>
            <a:r>
              <a:rPr lang="en-US" b="0" i="0" dirty="0">
                <a:solidFill>
                  <a:srgbClr val="4D5156"/>
                </a:solidFill>
                <a:effectLst/>
                <a:latin typeface="Google Sans"/>
              </a:rPr>
              <a:t> Dartmouth workshop was the moment that AI gained its name </a:t>
            </a:r>
          </a:p>
          <a:p>
            <a:r>
              <a:rPr lang="en-US" dirty="0"/>
              <a:t>URL </a:t>
            </a:r>
          </a:p>
          <a:p>
            <a:r>
              <a:rPr lang="en-US" dirty="0"/>
              <a:t>The history of AI </a:t>
            </a:r>
            <a:br>
              <a:rPr lang="en-US" dirty="0"/>
            </a:br>
            <a:r>
              <a:rPr lang="en-US" dirty="0"/>
              <a:t>1950s: The first AI programs were written to run on the Ferranti Mark 1 machine of the University of Manchester: a checkers-playing program written by Christopher Strachey and a chess-playing program written by Dietrich Prinz.</a:t>
            </a:r>
          </a:p>
          <a:p>
            <a:r>
              <a:rPr lang="en-US" dirty="0"/>
              <a:t>1960s: The Dartmouth Conference was organized by John McCarthy, Marvin Minsky, Nathaniel Rochester, and Claude Shannon to discuss the possibility of thinking machines and artificial intelligence.</a:t>
            </a:r>
          </a:p>
          <a:p>
            <a:r>
              <a:rPr lang="en-US" dirty="0"/>
              <a:t>1970s: The first expert systems were developed.</a:t>
            </a:r>
          </a:p>
          <a:p>
            <a:r>
              <a:rPr lang="en-US" dirty="0"/>
              <a:t>1980s: The first neural networks were developed.</a:t>
            </a:r>
          </a:p>
          <a:p>
            <a:r>
              <a:rPr lang="en-US" dirty="0"/>
              <a:t>1990s: The first autonomous robots were developed. </a:t>
            </a:r>
          </a:p>
          <a:p>
            <a:r>
              <a:rPr lang="en-US" dirty="0"/>
              <a:t>2000s: The first self-driving cars were </a:t>
            </a:r>
            <a:r>
              <a:rPr lang="en-US" dirty="0" err="1"/>
              <a:t>developed.google</a:t>
            </a:r>
            <a:r>
              <a:rPr lang="en-US" dirty="0"/>
              <a:t> translator came in 2006 based on statistical methods. </a:t>
            </a:r>
          </a:p>
          <a:p>
            <a:r>
              <a:rPr lang="en-US" dirty="0"/>
              <a:t>2010s: The first AI-powered virtual assistants were developed. Deep learning revolution, </a:t>
            </a:r>
            <a:r>
              <a:rPr lang="en-US" dirty="0" err="1"/>
              <a:t>AlexNet</a:t>
            </a:r>
            <a:r>
              <a:rPr lang="en-US" dirty="0"/>
              <a:t> 2012 </a:t>
            </a:r>
          </a:p>
          <a:p>
            <a:r>
              <a:rPr lang="en-US" dirty="0"/>
              <a:t>2020s: AI continues to advance and is being used in a wide range of applications, from healthcare to finance to transportation 1.</a:t>
            </a:r>
            <a:endParaRPr lang="en-US" sz="1200" dirty="0">
              <a:solidFill>
                <a:srgbClr val="111111"/>
              </a:solidFill>
              <a:latin typeface="-apple-system"/>
            </a:endParaRP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19</a:t>
            </a:fld>
            <a:endParaRPr lang="nb-NO"/>
          </a:p>
        </p:txBody>
      </p:sp>
    </p:spTree>
    <p:extLst>
      <p:ext uri="{BB962C8B-B14F-4D97-AF65-F5344CB8AC3E}">
        <p14:creationId xmlns:p14="http://schemas.microsoft.com/office/powerpoint/2010/main" val="197898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20</a:t>
            </a:fld>
            <a:endParaRPr lang="nb-NO"/>
          </a:p>
        </p:txBody>
      </p:sp>
    </p:spTree>
    <p:extLst>
      <p:ext uri="{BB962C8B-B14F-4D97-AF65-F5344CB8AC3E}">
        <p14:creationId xmlns:p14="http://schemas.microsoft.com/office/powerpoint/2010/main" val="644515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https://www.itu.int/en/ITU-D/Digital-Inclusion/Women-and-Girls/Girls-in-ICT-Portal/Documents/women_active_in_ict.pdf </a:t>
            </a:r>
          </a:p>
          <a:p>
            <a:endParaRPr lang="nb-NO" dirty="0"/>
          </a:p>
        </p:txBody>
      </p:sp>
      <p:sp>
        <p:nvSpPr>
          <p:cNvPr id="4" name="Slide Number Placeholder 3"/>
          <p:cNvSpPr>
            <a:spLocks noGrp="1"/>
          </p:cNvSpPr>
          <p:nvPr>
            <p:ph type="sldNum" sz="quarter" idx="5"/>
          </p:nvPr>
        </p:nvSpPr>
        <p:spPr/>
        <p:txBody>
          <a:bodyPr/>
          <a:lstStyle/>
          <a:p>
            <a:fld id="{D8AF5861-CC5D-44E8-B33C-CD84562D017E}" type="slidenum">
              <a:rPr lang="en-GB" smtClean="0"/>
              <a:t>22</a:t>
            </a:fld>
            <a:endParaRPr lang="en-GB"/>
          </a:p>
        </p:txBody>
      </p:sp>
    </p:spTree>
    <p:extLst>
      <p:ext uri="{BB962C8B-B14F-4D97-AF65-F5344CB8AC3E}">
        <p14:creationId xmlns:p14="http://schemas.microsoft.com/office/powerpoint/2010/main" val="2950013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474747"/>
                </a:solidFill>
                <a:effectLst/>
                <a:highlight>
                  <a:srgbClr val="FFFFFF"/>
                </a:highlight>
                <a:latin typeface="Google Sans"/>
              </a:rPr>
              <a:t>The Curb-Cut Effect is </a:t>
            </a:r>
            <a:r>
              <a:rPr lang="en-US" b="0" i="0">
                <a:solidFill>
                  <a:srgbClr val="040C28"/>
                </a:solidFill>
                <a:effectLst/>
                <a:highlight>
                  <a:srgbClr val="D3E3FD"/>
                </a:highlight>
                <a:latin typeface="Google Sans"/>
              </a:rPr>
              <a:t>a vibrant illustration of how laws and programs designed to benefit vulnerable groups, such as the disabled or people of color, often end up benefiting all</a:t>
            </a:r>
            <a:r>
              <a:rPr lang="en-US" b="0" i="0">
                <a:solidFill>
                  <a:srgbClr val="474747"/>
                </a:solidFill>
                <a:effectLst/>
                <a:highlight>
                  <a:srgbClr val="FFFFFF"/>
                </a:highlight>
                <a:latin typeface="Google Sans"/>
              </a:rPr>
              <a:t>.</a:t>
            </a:r>
            <a:endParaRPr lang="it-IT"/>
          </a:p>
        </p:txBody>
      </p:sp>
      <p:sp>
        <p:nvSpPr>
          <p:cNvPr id="4" name="Slide Number Placeholder 3"/>
          <p:cNvSpPr>
            <a:spLocks noGrp="1"/>
          </p:cNvSpPr>
          <p:nvPr>
            <p:ph type="sldNum" sz="quarter" idx="5"/>
          </p:nvPr>
        </p:nvSpPr>
        <p:spPr/>
        <p:txBody>
          <a:bodyPr/>
          <a:lstStyle/>
          <a:p>
            <a:fld id="{D8AF5861-CC5D-44E8-B33C-CD84562D017E}" type="slidenum">
              <a:rPr lang="en-GB" smtClean="0"/>
              <a:t>23</a:t>
            </a:fld>
            <a:endParaRPr lang="en-GB"/>
          </a:p>
        </p:txBody>
      </p:sp>
    </p:spTree>
    <p:extLst>
      <p:ext uri="{BB962C8B-B14F-4D97-AF65-F5344CB8AC3E}">
        <p14:creationId xmlns:p14="http://schemas.microsoft.com/office/powerpoint/2010/main" val="3112975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a:solidFill>
                  <a:schemeClr val="bg1"/>
                </a:solidFill>
              </a:rPr>
              <a:t>Some numbers about ICT specialists in Europe and World and who are the ICT specialists</a:t>
            </a:r>
          </a:p>
          <a:p>
            <a:r>
              <a:rPr lang="en-US" b="0" i="0">
                <a:solidFill>
                  <a:srgbClr val="202124"/>
                </a:solidFill>
                <a:effectLst/>
                <a:latin typeface="Google Sans"/>
              </a:rPr>
              <a:t>In 2022, </a:t>
            </a:r>
            <a:r>
              <a:rPr lang="en-US" b="0" i="0">
                <a:solidFill>
                  <a:srgbClr val="040C28"/>
                </a:solidFill>
                <a:effectLst/>
                <a:latin typeface="Google Sans"/>
              </a:rPr>
              <a:t>9.4 million</a:t>
            </a:r>
            <a:r>
              <a:rPr lang="en-US" b="0" i="0">
                <a:solidFill>
                  <a:srgbClr val="202124"/>
                </a:solidFill>
                <a:effectLst/>
                <a:latin typeface="Google Sans"/>
              </a:rPr>
              <a:t> people in the EU worked as ICT specialists</a:t>
            </a:r>
          </a:p>
          <a:p>
            <a:r>
              <a:rPr lang="en-US" b="0" i="0">
                <a:solidFill>
                  <a:srgbClr val="202124"/>
                </a:solidFill>
                <a:effectLst/>
                <a:latin typeface="Google Sans"/>
              </a:rPr>
              <a:t>In the world </a:t>
            </a:r>
            <a:r>
              <a:rPr lang="nb-NO" b="0" i="0">
                <a:solidFill>
                  <a:srgbClr val="040C28"/>
                </a:solidFill>
                <a:effectLst/>
                <a:latin typeface="Google Sans"/>
              </a:rPr>
              <a:t>55.3 million</a:t>
            </a:r>
            <a:r>
              <a:rPr lang="nb-NO" b="0" i="0">
                <a:solidFill>
                  <a:srgbClr val="202124"/>
                </a:solidFill>
                <a:effectLst/>
                <a:latin typeface="Google Sans"/>
              </a:rPr>
              <a:t> in 2020</a:t>
            </a:r>
            <a:r>
              <a:rPr lang="en-US" b="0" i="0">
                <a:solidFill>
                  <a:srgbClr val="202124"/>
                </a:solidFill>
                <a:effectLst/>
                <a:latin typeface="Google Sans"/>
              </a:rPr>
              <a:t> </a:t>
            </a:r>
            <a:endParaRPr lang="en-US" b="0" i="0">
              <a:solidFill>
                <a:schemeClr val="bg1"/>
              </a:solidFill>
              <a:effectLst/>
              <a:latin typeface="Google Sans"/>
            </a:endParaRPr>
          </a:p>
          <a:p>
            <a:endParaRPr lang="en-US">
              <a:solidFill>
                <a:schemeClr val="bg1"/>
              </a:solidFill>
            </a:endParaRPr>
          </a:p>
          <a:p>
            <a:endParaRPr lang="en-US">
              <a:solidFill>
                <a:schemeClr val="bg1"/>
              </a:solidFill>
            </a:endParaRPr>
          </a:p>
          <a:p>
            <a:r>
              <a:rPr lang="en-US">
                <a:solidFill>
                  <a:schemeClr val="bg1"/>
                </a:solidFill>
              </a:rPr>
              <a:t>3 out of 4 companies have problems finding specialists with the right skills</a:t>
            </a:r>
          </a:p>
          <a:p>
            <a:r>
              <a:rPr lang="en-US">
                <a:solidFill>
                  <a:schemeClr val="bg1"/>
                </a:solidFill>
              </a:rPr>
              <a:t>And how many ICT specialists are women?</a:t>
            </a:r>
          </a:p>
          <a:p>
            <a:r>
              <a:rPr lang="nb-NO"/>
              <a:t>2%</a:t>
            </a:r>
            <a:r>
              <a:rPr lang="nb-NO" baseline="0"/>
              <a:t> in 10 </a:t>
            </a:r>
            <a:r>
              <a:rPr lang="nb-NO" baseline="0" err="1"/>
              <a:t>years</a:t>
            </a:r>
            <a:r>
              <a:rPr lang="nb-NO" baseline="0"/>
              <a:t> </a:t>
            </a:r>
          </a:p>
          <a:p>
            <a:r>
              <a:rPr lang="nb-NO" baseline="0"/>
              <a:t>How </a:t>
            </a:r>
            <a:r>
              <a:rPr lang="nb-NO" baseline="0" err="1"/>
              <a:t>many</a:t>
            </a:r>
            <a:r>
              <a:rPr lang="nb-NO" baseline="0"/>
              <a:t> </a:t>
            </a:r>
            <a:r>
              <a:rPr lang="nb-NO" baseline="0" err="1"/>
              <a:t>years</a:t>
            </a:r>
            <a:r>
              <a:rPr lang="nb-NO" baseline="0"/>
              <a:t> will it </a:t>
            </a:r>
            <a:r>
              <a:rPr lang="nb-NO" baseline="0" err="1"/>
              <a:t>take</a:t>
            </a:r>
            <a:r>
              <a:rPr lang="nb-NO" baseline="0"/>
              <a:t> </a:t>
            </a:r>
            <a:r>
              <a:rPr lang="nb-NO" baseline="0" err="1"/>
              <a:t>if</a:t>
            </a:r>
            <a:r>
              <a:rPr lang="nb-NO" baseline="0"/>
              <a:t> </a:t>
            </a:r>
            <a:r>
              <a:rPr lang="nb-NO" baseline="0" err="1"/>
              <a:t>we</a:t>
            </a:r>
            <a:r>
              <a:rPr lang="nb-NO" baseline="0"/>
              <a:t> </a:t>
            </a:r>
            <a:r>
              <a:rPr lang="nb-NO" baseline="0" err="1"/>
              <a:t>continue</a:t>
            </a:r>
            <a:r>
              <a:rPr lang="nb-NO" baseline="0"/>
              <a:t> like </a:t>
            </a:r>
            <a:r>
              <a:rPr lang="nb-NO" baseline="0" err="1"/>
              <a:t>this</a:t>
            </a:r>
            <a:r>
              <a:rPr lang="nb-NO" baseline="0"/>
              <a:t>? </a:t>
            </a:r>
            <a:endParaRPr lang="nb-NO"/>
          </a:p>
          <a:p>
            <a:r>
              <a:rPr lang="nb-NO" b="1" err="1"/>
              <a:t>eurostat</a:t>
            </a:r>
            <a:r>
              <a:rPr lang="nb-NO" b="1"/>
              <a:t> </a:t>
            </a:r>
          </a:p>
          <a:p>
            <a:r>
              <a:rPr lang="nb-NO"/>
              <a:t>https://ec.europa.eu/eurostat/statistics-explained/index.php?title=ICT_specialists_in_employment</a:t>
            </a:r>
          </a:p>
          <a:p>
            <a:endParaRPr lang="nb-NO"/>
          </a:p>
          <a:p>
            <a:r>
              <a:rPr lang="en-US" b="1" i="0">
                <a:solidFill>
                  <a:srgbClr val="333333"/>
                </a:solidFill>
                <a:effectLst/>
                <a:highlight>
                  <a:srgbClr val="FFFFFF"/>
                </a:highlight>
                <a:latin typeface="open_sansregular"/>
              </a:rPr>
              <a:t>In 2023, 80.6 % of men were employed as ICT specialists in the EU against 19.4 % of women.</a:t>
            </a:r>
            <a:endParaRPr lang="nb-NO"/>
          </a:p>
          <a:p>
            <a:endParaRPr lang="nb-NO"/>
          </a:p>
          <a:p>
            <a:endParaRPr lang="nb-NO"/>
          </a:p>
        </p:txBody>
      </p:sp>
    </p:spTree>
    <p:extLst>
      <p:ext uri="{BB962C8B-B14F-4D97-AF65-F5344CB8AC3E}">
        <p14:creationId xmlns:p14="http://schemas.microsoft.com/office/powerpoint/2010/main" val="2426000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pPr defTabSz="1266198">
              <a:defRPr/>
            </a:pPr>
            <a:r>
              <a:rPr lang="nb-NO"/>
              <a:t>Who </a:t>
            </a:r>
            <a:r>
              <a:rPr lang="nb-NO" err="1"/>
              <a:t>developed</a:t>
            </a:r>
            <a:r>
              <a:rPr lang="nb-NO"/>
              <a:t> the agile </a:t>
            </a:r>
            <a:r>
              <a:rPr lang="nb-NO" err="1"/>
              <a:t>manifesto</a:t>
            </a:r>
            <a:r>
              <a:rPr lang="nb-NO"/>
              <a:t>?</a:t>
            </a:r>
          </a:p>
          <a:p>
            <a:endParaRPr lang="nb-NO"/>
          </a:p>
        </p:txBody>
      </p:sp>
    </p:spTree>
    <p:extLst>
      <p:ext uri="{BB962C8B-B14F-4D97-AF65-F5344CB8AC3E}">
        <p14:creationId xmlns:p14="http://schemas.microsoft.com/office/powerpoint/2010/main" val="3606540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Quality of the process and quality of the software</a:t>
            </a:r>
          </a:p>
          <a:p>
            <a:r>
              <a:rPr lang="en-US"/>
              <a:t>How do we understand gender and SE?</a:t>
            </a:r>
          </a:p>
          <a:p>
            <a:r>
              <a:rPr lang="en-US"/>
              <a:t>gender as a social construction (as opposed to sex, which is by birth) (it: </a:t>
            </a:r>
            <a:r>
              <a:rPr lang="en-US" err="1"/>
              <a:t>genere</a:t>
            </a:r>
            <a:r>
              <a:rPr lang="en-US"/>
              <a:t>, </a:t>
            </a:r>
            <a:r>
              <a:rPr lang="en-US" err="1"/>
              <a:t>sesso</a:t>
            </a:r>
            <a:r>
              <a:rPr lang="en-US"/>
              <a:t> – no: </a:t>
            </a:r>
          </a:p>
          <a:p>
            <a:r>
              <a:rPr lang="en-US"/>
              <a:t>gender as a non-binary term (as opposed to what it used to be: binary male vs female) - recent steps (correlated)</a:t>
            </a:r>
          </a:p>
          <a:p>
            <a:pPr lvl="1"/>
            <a:r>
              <a:rPr lang="en-US"/>
              <a:t>in the women's rights movement #metoo started in 2017 </a:t>
            </a:r>
          </a:p>
          <a:p>
            <a:pPr lvl="1"/>
            <a:r>
              <a:rPr lang="en-US"/>
              <a:t>as well as the LGBTQ rights movement, while the first gay movement started more than 100 years ago, </a:t>
            </a:r>
            <a:r>
              <a:rPr lang="en-US" b="0" i="0">
                <a:solidFill>
                  <a:srgbClr val="202122"/>
                </a:solidFill>
                <a:effectLst/>
                <a:latin typeface="Arial" panose="020B0604020202020204" pitchFamily="34" charset="0"/>
              </a:rPr>
              <a:t>The </a:t>
            </a:r>
            <a:r>
              <a:rPr lang="en-US" b="0" i="0" u="none" strike="noStrike">
                <a:solidFill>
                  <a:srgbClr val="0645AD"/>
                </a:solidFill>
                <a:effectLst/>
                <a:latin typeface="Arial" panose="020B0604020202020204" pitchFamily="34" charset="0"/>
                <a:hlinkClick r:id="rId3" tooltip="Same-sex marriage in the Netherlands"/>
              </a:rPr>
              <a:t>Netherlands</a:t>
            </a:r>
            <a:r>
              <a:rPr lang="en-US" b="0" i="0">
                <a:solidFill>
                  <a:srgbClr val="202122"/>
                </a:solidFill>
                <a:effectLst/>
                <a:latin typeface="Arial" panose="020B0604020202020204" pitchFamily="34" charset="0"/>
              </a:rPr>
              <a:t> was the first country to allow </a:t>
            </a:r>
            <a:r>
              <a:rPr lang="en-US" b="0" i="0" u="none" strike="noStrike">
                <a:solidFill>
                  <a:srgbClr val="0645AD"/>
                </a:solidFill>
                <a:effectLst/>
                <a:latin typeface="Arial" panose="020B0604020202020204" pitchFamily="34" charset="0"/>
                <a:hlinkClick r:id="rId4" tooltip="Same-sex marriage"/>
              </a:rPr>
              <a:t>same-sex marriage</a:t>
            </a:r>
            <a:r>
              <a:rPr lang="en-US" b="0" i="0">
                <a:solidFill>
                  <a:srgbClr val="202122"/>
                </a:solidFill>
                <a:effectLst/>
                <a:latin typeface="Arial" panose="020B0604020202020204" pitchFamily="34" charset="0"/>
              </a:rPr>
              <a:t> in 2001.</a:t>
            </a:r>
            <a:endParaRPr lang="en-US"/>
          </a:p>
          <a:p>
            <a:pPr lvl="1"/>
            <a:r>
              <a:rPr lang="en-US"/>
              <a:t>defining one's pronouns has become trendy (she/her) </a:t>
            </a:r>
          </a:p>
          <a:p>
            <a:pPr lvl="1"/>
            <a:r>
              <a:rPr lang="nb-NO"/>
              <a:t>non-</a:t>
            </a:r>
            <a:r>
              <a:rPr lang="nb-NO" err="1"/>
              <a:t>binary</a:t>
            </a:r>
            <a:r>
              <a:rPr lang="nb-NO"/>
              <a:t> </a:t>
            </a:r>
            <a:r>
              <a:rPr lang="nb-NO" err="1"/>
              <a:t>acceptance</a:t>
            </a:r>
            <a:r>
              <a:rPr lang="nb-NO"/>
              <a:t> of </a:t>
            </a:r>
            <a:r>
              <a:rPr lang="nb-NO" err="1"/>
              <a:t>gender</a:t>
            </a:r>
            <a:endParaRPr lang="nb-NO"/>
          </a:p>
          <a:p>
            <a:pPr lvl="1"/>
            <a:r>
              <a:rPr lang="en-US"/>
              <a:t>intersectionality, that is, that our identities have several layers and they influence one another --&gt; people who are not only women, but also LGBTQ and of color, are triply underprivileged and left out of rights not only in everyday life but in digital services as well.</a:t>
            </a:r>
          </a:p>
          <a:p>
            <a:pPr lvl="1"/>
            <a:r>
              <a:rPr lang="en-US"/>
              <a:t>gender equality charts in the EU or over the world and  Gender Gap Index </a:t>
            </a:r>
          </a:p>
          <a:p>
            <a:r>
              <a:rPr lang="en-US"/>
              <a:t>education + social stereotypes --&gt; girls' barriers to get into IT and CS</a:t>
            </a:r>
          </a:p>
          <a:p>
            <a:r>
              <a:rPr lang="en-US"/>
              <a:t>due to women's lack, and the lack of diversity, in IT teams --&gt; bias in designing products due to a lack of diversity, for </a:t>
            </a:r>
            <a:r>
              <a:rPr lang="nb-NO"/>
              <a:t>ex. HCI, AI, etc.</a:t>
            </a:r>
          </a:p>
          <a:p>
            <a:r>
              <a:rPr lang="en-US"/>
              <a:t>this creates usability problems, tech issues, discrimination, the spread of bias, etc. It is crucial to underline that taking gender into account in tech is not only a human rights issue, but an economic and </a:t>
            </a:r>
            <a:r>
              <a:rPr lang="nb-NO" err="1"/>
              <a:t>technological</a:t>
            </a:r>
            <a:r>
              <a:rPr lang="nb-NO"/>
              <a:t> </a:t>
            </a:r>
            <a:r>
              <a:rPr lang="nb-NO" err="1"/>
              <a:t>need</a:t>
            </a:r>
            <a:r>
              <a:rPr lang="nb-NO"/>
              <a:t>.</a:t>
            </a:r>
          </a:p>
          <a:p>
            <a:pPr lvl="1"/>
            <a:endParaRPr lang="en-US"/>
          </a:p>
          <a:p>
            <a:endParaRPr lang="nb-NO"/>
          </a:p>
          <a:p>
            <a:endParaRPr lang="nb-NO"/>
          </a:p>
        </p:txBody>
      </p:sp>
    </p:spTree>
    <p:extLst>
      <p:ext uri="{BB962C8B-B14F-4D97-AF65-F5344CB8AC3E}">
        <p14:creationId xmlns:p14="http://schemas.microsoft.com/office/powerpoint/2010/main" val="343311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But why?</a:t>
            </a:r>
          </a:p>
          <a:p>
            <a:r>
              <a:rPr lang="en-US"/>
              <a:t>What are the challenges?</a:t>
            </a:r>
          </a:p>
          <a:p>
            <a:r>
              <a:rPr lang="en-US"/>
              <a:t>And in our projects we are trying to combat these challenges, </a:t>
            </a:r>
          </a:p>
          <a:p>
            <a:endParaRPr 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Examples from ADA</a:t>
            </a:r>
          </a:p>
          <a:p>
            <a:r>
              <a:rPr lang="en-US"/>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lang="nb-NO"/>
          </a:p>
          <a:p>
            <a:pPr marL="79138">
              <a:lnSpc>
                <a:spcPct val="90000"/>
              </a:lnSpc>
              <a:spcAft>
                <a:spcPts val="1108"/>
              </a:spcAft>
            </a:pPr>
            <a:endParaRPr lang="nb-NO">
              <a:solidFill>
                <a:schemeClr val="bg1"/>
              </a:solidFill>
            </a:endParaRPr>
          </a:p>
          <a:p>
            <a:pPr marL="79138">
              <a:lnSpc>
                <a:spcPct val="90000"/>
              </a:lnSpc>
              <a:spcAft>
                <a:spcPts val="1108"/>
              </a:spcAft>
            </a:pPr>
            <a:r>
              <a:rPr lang="nb-NO">
                <a:solidFill>
                  <a:schemeClr val="bg1"/>
                </a:solidFill>
              </a:rPr>
              <a:t>This is </a:t>
            </a:r>
            <a:r>
              <a:rPr lang="nb-NO" err="1">
                <a:solidFill>
                  <a:schemeClr val="bg1"/>
                </a:solidFill>
              </a:rPr>
              <a:t>answer</a:t>
            </a:r>
            <a:r>
              <a:rPr lang="nb-NO">
                <a:solidFill>
                  <a:schemeClr val="bg1"/>
                </a:solidFill>
              </a:rPr>
              <a:t> to </a:t>
            </a:r>
            <a:r>
              <a:rPr lang="nb-NO" err="1">
                <a:solidFill>
                  <a:schemeClr val="bg1"/>
                </a:solidFill>
              </a:rPr>
              <a:t>question</a:t>
            </a:r>
            <a:r>
              <a:rPr lang="nb-NO">
                <a:solidFill>
                  <a:schemeClr val="bg1"/>
                </a:solidFill>
              </a:rPr>
              <a:t> </a:t>
            </a:r>
            <a:r>
              <a:rPr lang="nb-NO" err="1">
                <a:solidFill>
                  <a:schemeClr val="bg1"/>
                </a:solidFill>
              </a:rPr>
              <a:t>about</a:t>
            </a:r>
            <a:r>
              <a:rPr lang="nb-NO">
                <a:solidFill>
                  <a:schemeClr val="bg1"/>
                </a:solidFill>
              </a:rPr>
              <a:t> </a:t>
            </a:r>
            <a:r>
              <a:rPr lang="nb-NO" err="1">
                <a:solidFill>
                  <a:schemeClr val="bg1"/>
                </a:solidFill>
              </a:rPr>
              <a:t>what</a:t>
            </a:r>
            <a:r>
              <a:rPr lang="nb-NO">
                <a:solidFill>
                  <a:schemeClr val="bg1"/>
                </a:solidFill>
              </a:rPr>
              <a:t> </a:t>
            </a:r>
            <a:r>
              <a:rPr lang="nb-NO" err="1">
                <a:solidFill>
                  <a:schemeClr val="bg1"/>
                </a:solidFill>
              </a:rPr>
              <a:t>works</a:t>
            </a:r>
            <a:endParaRPr lang="nb-NO">
              <a:solidFill>
                <a:schemeClr val="bg1"/>
              </a:solidFill>
            </a:endParaRPr>
          </a:p>
          <a:p>
            <a:pPr marL="79138">
              <a:lnSpc>
                <a:spcPct val="90000"/>
              </a:lnSpc>
              <a:spcAft>
                <a:spcPts val="1108"/>
              </a:spcAft>
            </a:pPr>
            <a:endParaRPr lang="nb-NO">
              <a:solidFill>
                <a:schemeClr val="bg1"/>
              </a:solidFill>
            </a:endParaRPr>
          </a:p>
          <a:p>
            <a:pPr marL="79138">
              <a:lnSpc>
                <a:spcPct val="90000"/>
              </a:lnSpc>
              <a:spcAft>
                <a:spcPts val="1108"/>
              </a:spcAft>
            </a:pPr>
            <a:r>
              <a:rPr lang="nb-NO" err="1">
                <a:solidFill>
                  <a:schemeClr val="bg1"/>
                </a:solidFill>
              </a:rPr>
              <a:t>Explain</a:t>
            </a:r>
            <a:r>
              <a:rPr lang="nb-NO">
                <a:solidFill>
                  <a:schemeClr val="bg1"/>
                </a:solidFill>
              </a:rPr>
              <a:t> </a:t>
            </a:r>
            <a:r>
              <a:rPr lang="nb-NO" err="1">
                <a:solidFill>
                  <a:schemeClr val="bg1"/>
                </a:solidFill>
              </a:rPr>
              <a:t>briefly</a:t>
            </a:r>
            <a:r>
              <a:rPr lang="nb-NO">
                <a:solidFill>
                  <a:schemeClr val="bg1"/>
                </a:solidFill>
              </a:rPr>
              <a:t> </a:t>
            </a:r>
            <a:r>
              <a:rPr lang="nb-NO" err="1">
                <a:solidFill>
                  <a:schemeClr val="bg1"/>
                </a:solidFill>
              </a:rPr>
              <a:t>what</a:t>
            </a:r>
            <a:r>
              <a:rPr lang="nb-NO">
                <a:solidFill>
                  <a:schemeClr val="bg1"/>
                </a:solidFill>
              </a:rPr>
              <a:t> </a:t>
            </a:r>
            <a:r>
              <a:rPr lang="nb-NO" err="1">
                <a:solidFill>
                  <a:schemeClr val="bg1"/>
                </a:solidFill>
              </a:rPr>
              <a:t>these</a:t>
            </a:r>
            <a:r>
              <a:rPr lang="nb-NO">
                <a:solidFill>
                  <a:schemeClr val="bg1"/>
                </a:solidFill>
              </a:rPr>
              <a:t> </a:t>
            </a:r>
            <a:r>
              <a:rPr lang="nb-NO" err="1">
                <a:solidFill>
                  <a:schemeClr val="bg1"/>
                </a:solidFill>
              </a:rPr>
              <a:t>projects</a:t>
            </a:r>
            <a:r>
              <a:rPr lang="nb-NO">
                <a:solidFill>
                  <a:schemeClr val="bg1"/>
                </a:solidFill>
              </a:rPr>
              <a:t> have done and </a:t>
            </a:r>
            <a:r>
              <a:rPr lang="nb-NO" err="1">
                <a:solidFill>
                  <a:schemeClr val="bg1"/>
                </a:solidFill>
              </a:rPr>
              <a:t>achieved</a:t>
            </a:r>
            <a:r>
              <a:rPr lang="nb-NO">
                <a:solidFill>
                  <a:schemeClr val="bg1"/>
                </a:solidFill>
              </a:rPr>
              <a:t> </a:t>
            </a:r>
            <a:r>
              <a:rPr lang="nb-NO" err="1">
                <a:solidFill>
                  <a:schemeClr val="bg1"/>
                </a:solidFill>
              </a:rPr>
              <a:t>since</a:t>
            </a:r>
            <a:r>
              <a:rPr lang="nb-NO">
                <a:solidFill>
                  <a:schemeClr val="bg1"/>
                </a:solidFill>
              </a:rPr>
              <a:t> 1997 </a:t>
            </a:r>
          </a:p>
          <a:p>
            <a:pPr marL="79138">
              <a:lnSpc>
                <a:spcPct val="90000"/>
              </a:lnSpc>
              <a:spcAft>
                <a:spcPts val="1108"/>
              </a:spcAft>
            </a:pPr>
            <a:r>
              <a:rPr lang="nb-NO" err="1">
                <a:solidFill>
                  <a:schemeClr val="bg1"/>
                </a:solidFill>
              </a:rPr>
              <a:t>Measures</a:t>
            </a:r>
            <a:r>
              <a:rPr lang="nb-NO">
                <a:solidFill>
                  <a:schemeClr val="bg1"/>
                </a:solidFill>
              </a:rPr>
              <a:t> </a:t>
            </a:r>
            <a:r>
              <a:rPr lang="nb-NO" err="1">
                <a:solidFill>
                  <a:schemeClr val="bg1"/>
                </a:solidFill>
              </a:rPr>
              <a:t>such</a:t>
            </a:r>
            <a:r>
              <a:rPr lang="nb-NO">
                <a:solidFill>
                  <a:schemeClr val="bg1"/>
                </a:solidFill>
              </a:rPr>
              <a:t> as </a:t>
            </a:r>
          </a:p>
          <a:p>
            <a:pPr marL="237412" indent="-237412">
              <a:buFont typeface="Arial" panose="020B0604020202020204" pitchFamily="34" charset="0"/>
              <a:buChar char="•"/>
            </a:pPr>
            <a:endParaRPr lang="nb-NO"/>
          </a:p>
          <a:p>
            <a:pPr marL="237412" indent="-237412">
              <a:buFont typeface="Arial" panose="020B0604020202020204" pitchFamily="34" charset="0"/>
              <a:buChar char="•"/>
            </a:pPr>
            <a:r>
              <a:rPr lang="nb-NO"/>
              <a:t>https://www.ntnu.no/ada</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https://www.ntnu.edu/idun</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b="0" i="0">
                <a:solidFill>
                  <a:srgbClr val="272833"/>
                </a:solidFill>
                <a:effectLst/>
                <a:latin typeface="Open Sans" panose="020B0606030504020204" pitchFamily="34" charset="0"/>
              </a:rPr>
              <a:t>Eugain.eu</a:t>
            </a:r>
          </a:p>
          <a:p>
            <a:pPr marL="237412" indent="-237412">
              <a:buFont typeface="Arial" panose="020B0604020202020204" pitchFamily="34" charset="0"/>
              <a:buChar char="•"/>
            </a:pPr>
            <a:r>
              <a:rPr lang="nb-NO"/>
              <a:t>https://www.ntnu.edu/smartcities/craft</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https://liu.se/en/news-item/erasmus-projektet-women-stem-up-tilldelas-4-1-miljoner-kronor</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https://womencourage.acm.org/2023/</a:t>
            </a:r>
          </a:p>
          <a:p>
            <a:pPr marL="237412" indent="-237412">
              <a:buFont typeface="Arial" panose="020B0604020202020204" pitchFamily="34" charset="0"/>
              <a:buChar char="•"/>
            </a:pPr>
            <a:r>
              <a:rPr lang="nb-NO" b="0" i="0">
                <a:solidFill>
                  <a:srgbClr val="272833"/>
                </a:solidFill>
                <a:effectLst/>
                <a:latin typeface="Open Sans" panose="020B0606030504020204" pitchFamily="34" charset="0"/>
              </a:rPr>
              <a:t>https://www.abelia.no/50techkvinner/ </a:t>
            </a:r>
          </a:p>
          <a:p>
            <a:endParaRPr lang="nb-NO"/>
          </a:p>
          <a:p>
            <a:endParaRPr lang="nb-NO"/>
          </a:p>
          <a:p>
            <a:endParaRPr lang="nb-NO"/>
          </a:p>
        </p:txBody>
      </p:sp>
    </p:spTree>
    <p:extLst>
      <p:ext uri="{BB962C8B-B14F-4D97-AF65-F5344CB8AC3E}">
        <p14:creationId xmlns:p14="http://schemas.microsoft.com/office/powerpoint/2010/main" val="1687290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pPr defTabSz="1266198">
              <a:defRPr/>
            </a:pPr>
            <a:r>
              <a:rPr lang="en-US"/>
              <a:t>Numbers for bachelor master </a:t>
            </a:r>
            <a:r>
              <a:rPr lang="en-US" err="1"/>
              <a:t>phd</a:t>
            </a:r>
            <a:r>
              <a:rPr lang="en-US"/>
              <a:t> – in Norway we are doing a bit better 29%</a:t>
            </a:r>
            <a:endParaRPr lang="nb-NO"/>
          </a:p>
          <a:p>
            <a:endParaRPr lang="nb-NO"/>
          </a:p>
        </p:txBody>
      </p:sp>
    </p:spTree>
    <p:extLst>
      <p:ext uri="{BB962C8B-B14F-4D97-AF65-F5344CB8AC3E}">
        <p14:creationId xmlns:p14="http://schemas.microsoft.com/office/powerpoint/2010/main" val="4117379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a:t>during the Enlightenment, with thinkers like Mary Wollstonecraft</a:t>
            </a:r>
            <a:endParaRPr lang="it-IT"/>
          </a:p>
        </p:txBody>
      </p:sp>
      <p:sp>
        <p:nvSpPr>
          <p:cNvPr id="4" name="Slide Number Placeholder 3"/>
          <p:cNvSpPr>
            <a:spLocks noGrp="1"/>
          </p:cNvSpPr>
          <p:nvPr>
            <p:ph type="sldNum" sz="quarter" idx="5"/>
          </p:nvPr>
        </p:nvSpPr>
        <p:spPr/>
        <p:txBody>
          <a:bodyPr/>
          <a:lstStyle/>
          <a:p>
            <a:fld id="{D8AF5861-CC5D-44E8-B33C-CD84562D017E}" type="slidenum">
              <a:rPr lang="en-GB" smtClean="0"/>
              <a:t>34</a:t>
            </a:fld>
            <a:endParaRPr lang="en-GB"/>
          </a:p>
        </p:txBody>
      </p:sp>
    </p:spTree>
    <p:extLst>
      <p:ext uri="{BB962C8B-B14F-4D97-AF65-F5344CB8AC3E}">
        <p14:creationId xmlns:p14="http://schemas.microsoft.com/office/powerpoint/2010/main" val="766176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err="1">
                <a:ea typeface="Calibri"/>
                <a:cs typeface="Calibri"/>
              </a:rPr>
              <a:t>When</a:t>
            </a:r>
            <a:r>
              <a:rPr lang="it-IT">
                <a:ea typeface="Calibri"/>
                <a:cs typeface="Calibri"/>
              </a:rPr>
              <a:t> </a:t>
            </a:r>
            <a:r>
              <a:rPr lang="it-IT" err="1">
                <a:ea typeface="Calibri"/>
                <a:cs typeface="Calibri"/>
              </a:rPr>
              <a:t>we</a:t>
            </a:r>
            <a:r>
              <a:rPr lang="it-IT">
                <a:ea typeface="Calibri"/>
                <a:cs typeface="Calibri"/>
              </a:rPr>
              <a:t> think </a:t>
            </a:r>
            <a:r>
              <a:rPr lang="it-IT" err="1">
                <a:ea typeface="Calibri"/>
                <a:cs typeface="Calibri"/>
              </a:rPr>
              <a:t>how</a:t>
            </a:r>
            <a:r>
              <a:rPr lang="it-IT">
                <a:ea typeface="Calibri"/>
                <a:cs typeface="Calibri"/>
              </a:rPr>
              <a:t> </a:t>
            </a:r>
            <a:r>
              <a:rPr lang="it-IT" err="1">
                <a:ea typeface="Calibri"/>
                <a:cs typeface="Calibri"/>
              </a:rPr>
              <a:t>intersectionality</a:t>
            </a:r>
            <a:r>
              <a:rPr lang="it-IT">
                <a:ea typeface="Calibri"/>
                <a:cs typeface="Calibri"/>
              </a:rPr>
              <a:t> can impact SE, </a:t>
            </a:r>
            <a:r>
              <a:rPr lang="it-IT" err="1">
                <a:ea typeface="Calibri"/>
                <a:cs typeface="Calibri"/>
              </a:rPr>
              <a:t>we</a:t>
            </a:r>
            <a:r>
              <a:rPr lang="it-IT">
                <a:ea typeface="Calibri"/>
                <a:cs typeface="Calibri"/>
              </a:rPr>
              <a:t> can </a:t>
            </a:r>
            <a:r>
              <a:rPr lang="it-IT" err="1">
                <a:ea typeface="Calibri"/>
                <a:cs typeface="Calibri"/>
              </a:rPr>
              <a:t>define</a:t>
            </a:r>
            <a:r>
              <a:rPr lang="it-IT">
                <a:ea typeface="Calibri"/>
                <a:cs typeface="Calibri"/>
              </a:rPr>
              <a:t> </a:t>
            </a:r>
            <a:r>
              <a:rPr lang="it-IT" err="1">
                <a:ea typeface="Calibri"/>
                <a:cs typeface="Calibri"/>
              </a:rPr>
              <a:t>four</a:t>
            </a:r>
            <a:r>
              <a:rPr lang="it-IT">
                <a:ea typeface="Calibri"/>
                <a:cs typeface="Calibri"/>
              </a:rPr>
              <a:t> power dynamics: in </a:t>
            </a:r>
            <a:r>
              <a:rPr lang="it-IT" err="1">
                <a:ea typeface="Calibri"/>
                <a:cs typeface="Calibri"/>
              </a:rPr>
              <a:t>this</a:t>
            </a:r>
            <a:r>
              <a:rPr lang="it-IT">
                <a:ea typeface="Calibri"/>
                <a:cs typeface="Calibri"/>
              </a:rPr>
              <a:t> paper </a:t>
            </a:r>
            <a:r>
              <a:rPr lang="it-IT" err="1">
                <a:ea typeface="Calibri"/>
                <a:cs typeface="Calibri"/>
              </a:rPr>
              <a:t>we</a:t>
            </a:r>
            <a:r>
              <a:rPr lang="it-IT">
                <a:ea typeface="Calibri"/>
                <a:cs typeface="Calibri"/>
              </a:rPr>
              <a:t> </a:t>
            </a:r>
            <a:r>
              <a:rPr lang="it-IT" err="1">
                <a:ea typeface="Calibri"/>
                <a:cs typeface="Calibri"/>
              </a:rPr>
              <a:t>aimed</a:t>
            </a:r>
            <a:r>
              <a:rPr lang="it-IT">
                <a:ea typeface="Calibri"/>
                <a:cs typeface="Calibri"/>
              </a:rPr>
              <a:t> to </a:t>
            </a:r>
            <a:r>
              <a:rPr lang="it-IT" err="1">
                <a:ea typeface="Calibri"/>
                <a:cs typeface="Calibri"/>
              </a:rPr>
              <a:t>define</a:t>
            </a:r>
            <a:r>
              <a:rPr lang="it-IT">
                <a:ea typeface="Calibri"/>
                <a:cs typeface="Calibri"/>
              </a:rPr>
              <a:t> ISE </a:t>
            </a:r>
            <a:r>
              <a:rPr lang="it-IT" err="1">
                <a:ea typeface="Calibri"/>
                <a:cs typeface="Calibri"/>
              </a:rPr>
              <a:t>as</a:t>
            </a:r>
            <a:r>
              <a:rPr lang="it-IT">
                <a:ea typeface="Calibri"/>
                <a:cs typeface="Calibri"/>
              </a:rPr>
              <a:t> a field of study.</a:t>
            </a:r>
            <a:endParaRPr lang="it-IT"/>
          </a:p>
          <a:p>
            <a:r>
              <a:rPr lang="it-IT"/>
              <a:t>ISE highlights the </a:t>
            </a:r>
            <a:r>
              <a:rPr lang="it-IT" err="1"/>
              <a:t>importance</a:t>
            </a:r>
            <a:r>
              <a:rPr lang="it-IT"/>
              <a:t> of </a:t>
            </a:r>
            <a:r>
              <a:rPr lang="it-IT" err="1"/>
              <a:t>recognizing</a:t>
            </a:r>
            <a:r>
              <a:rPr lang="it-IT"/>
              <a:t> and </a:t>
            </a:r>
            <a:r>
              <a:rPr lang="it-IT" err="1"/>
              <a:t>evaluating</a:t>
            </a:r>
            <a:r>
              <a:rPr lang="it-IT"/>
              <a:t> power </a:t>
            </a:r>
            <a:r>
              <a:rPr lang="it-IT" err="1"/>
              <a:t>imbalances</a:t>
            </a:r>
            <a:r>
              <a:rPr lang="it-IT"/>
              <a:t> </a:t>
            </a:r>
            <a:r>
              <a:rPr lang="it-IT" err="1"/>
              <a:t>through</a:t>
            </a:r>
            <a:r>
              <a:rPr lang="it-IT"/>
              <a:t> </a:t>
            </a:r>
            <a:r>
              <a:rPr lang="it-IT" err="1"/>
              <a:t>four</a:t>
            </a:r>
            <a:r>
              <a:rPr lang="it-IT"/>
              <a:t> </a:t>
            </a:r>
            <a:r>
              <a:rPr lang="it-IT" err="1"/>
              <a:t>fundamental</a:t>
            </a:r>
            <a:r>
              <a:rPr lang="it-IT"/>
              <a:t> </a:t>
            </a:r>
            <a:r>
              <a:rPr lang="it-IT" err="1"/>
              <a:t>dimensions</a:t>
            </a:r>
            <a:endParaRPr lang="it-IT" err="1">
              <a:ea typeface="Calibri"/>
              <a:cs typeface="Calibri"/>
            </a:endParaRPr>
          </a:p>
          <a:p>
            <a:r>
              <a:rPr lang="it-IT"/>
              <a:t>People: group dynamics, </a:t>
            </a:r>
            <a:r>
              <a:rPr lang="it-IT" err="1"/>
              <a:t>stereotypes</a:t>
            </a:r>
            <a:r>
              <a:rPr lang="it-IT"/>
              <a:t>, </a:t>
            </a:r>
            <a:r>
              <a:rPr lang="it-IT" err="1"/>
              <a:t>implicit</a:t>
            </a:r>
            <a:r>
              <a:rPr lang="it-IT"/>
              <a:t> </a:t>
            </a:r>
            <a:r>
              <a:rPr lang="it-IT" err="1"/>
              <a:t>bias</a:t>
            </a:r>
            <a:endParaRPr lang="it-IT">
              <a:ea typeface="Calibri"/>
              <a:cs typeface="Calibri"/>
            </a:endParaRPr>
          </a:p>
          <a:p>
            <a:r>
              <a:rPr lang="it-IT" err="1">
                <a:ea typeface="Calibri"/>
                <a:cs typeface="Calibri"/>
              </a:rPr>
              <a:t>Processes</a:t>
            </a:r>
            <a:r>
              <a:rPr lang="it-IT">
                <a:ea typeface="Calibri"/>
                <a:cs typeface="Calibri"/>
              </a:rPr>
              <a:t>: </a:t>
            </a:r>
            <a:r>
              <a:rPr lang="it-IT" err="1">
                <a:ea typeface="Calibri"/>
                <a:cs typeface="Calibri"/>
              </a:rPr>
              <a:t>fundamental</a:t>
            </a:r>
            <a:r>
              <a:rPr lang="it-IT">
                <a:ea typeface="Calibri"/>
                <a:cs typeface="Calibri"/>
              </a:rPr>
              <a:t> design </a:t>
            </a:r>
            <a:r>
              <a:rPr lang="it-IT" err="1">
                <a:ea typeface="Calibri"/>
                <a:cs typeface="Calibri"/>
              </a:rPr>
              <a:t>errors</a:t>
            </a:r>
            <a:r>
              <a:rPr lang="it-IT">
                <a:ea typeface="Calibri"/>
                <a:cs typeface="Calibri"/>
              </a:rPr>
              <a:t>, </a:t>
            </a:r>
            <a:r>
              <a:rPr lang="it-IT" err="1">
                <a:ea typeface="Calibri"/>
                <a:cs typeface="Calibri"/>
              </a:rPr>
              <a:t>lack</a:t>
            </a:r>
            <a:r>
              <a:rPr lang="it-IT">
                <a:ea typeface="Calibri"/>
                <a:cs typeface="Calibri"/>
              </a:rPr>
              <a:t> of user </a:t>
            </a:r>
            <a:r>
              <a:rPr lang="it-IT" err="1">
                <a:ea typeface="Calibri"/>
                <a:cs typeface="Calibri"/>
              </a:rPr>
              <a:t>cetered</a:t>
            </a:r>
            <a:r>
              <a:rPr lang="it-IT">
                <a:ea typeface="Calibri"/>
                <a:cs typeface="Calibri"/>
              </a:rPr>
              <a:t> </a:t>
            </a:r>
            <a:r>
              <a:rPr lang="it-IT" err="1">
                <a:ea typeface="Calibri"/>
                <a:cs typeface="Calibri"/>
              </a:rPr>
              <a:t>participation</a:t>
            </a:r>
            <a:endParaRPr lang="it-IT">
              <a:ea typeface="Calibri"/>
              <a:cs typeface="Calibri"/>
            </a:endParaRPr>
          </a:p>
          <a:p>
            <a:r>
              <a:rPr lang="it-IT">
                <a:ea typeface="Calibri"/>
                <a:cs typeface="Calibri"/>
              </a:rPr>
              <a:t>Products: </a:t>
            </a:r>
            <a:r>
              <a:rPr lang="it-IT" err="1">
                <a:ea typeface="Calibri"/>
                <a:cs typeface="Calibri"/>
              </a:rPr>
              <a:t>exclusions</a:t>
            </a:r>
            <a:r>
              <a:rPr lang="it-IT">
                <a:ea typeface="Calibri"/>
                <a:cs typeface="Calibri"/>
              </a:rPr>
              <a:t> from testing, </a:t>
            </a:r>
            <a:r>
              <a:rPr lang="it-IT" err="1">
                <a:ea typeface="Calibri"/>
                <a:cs typeface="Calibri"/>
              </a:rPr>
              <a:t>developing</a:t>
            </a:r>
            <a:endParaRPr lang="it-IT">
              <a:ea typeface="Calibri"/>
              <a:cs typeface="Calibri"/>
            </a:endParaRPr>
          </a:p>
          <a:p>
            <a:r>
              <a:rPr lang="it-IT">
                <a:ea typeface="Calibri"/>
                <a:cs typeface="Calibri"/>
              </a:rPr>
              <a:t>Policies: </a:t>
            </a:r>
            <a:r>
              <a:rPr lang="it-IT"/>
              <a:t>gender equity plans</a:t>
            </a:r>
            <a:endParaRPr lang="it-IT">
              <a:ea typeface="Calibri"/>
              <a:cs typeface="Calibri"/>
            </a:endParaRPr>
          </a:p>
        </p:txBody>
      </p:sp>
      <p:sp>
        <p:nvSpPr>
          <p:cNvPr id="4" name="Segnaposto numero diapositiva 3"/>
          <p:cNvSpPr>
            <a:spLocks noGrp="1"/>
          </p:cNvSpPr>
          <p:nvPr>
            <p:ph type="sldNum" sz="quarter" idx="5"/>
          </p:nvPr>
        </p:nvSpPr>
        <p:spPr/>
        <p:txBody>
          <a:bodyPr/>
          <a:lstStyle/>
          <a:p>
            <a:fld id="{1D437747-4826-4014-85F8-28396772C84A}" type="slidenum">
              <a:rPr lang="it-IT"/>
              <a:t>37</a:t>
            </a:fld>
            <a:endParaRPr lang="it-IT"/>
          </a:p>
        </p:txBody>
      </p:sp>
    </p:spTree>
    <p:extLst>
      <p:ext uri="{BB962C8B-B14F-4D97-AF65-F5344CB8AC3E}">
        <p14:creationId xmlns:p14="http://schemas.microsoft.com/office/powerpoint/2010/main" val="1202758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41</a:t>
            </a:fld>
            <a:endParaRPr lang="nb-NO"/>
          </a:p>
        </p:txBody>
      </p:sp>
    </p:spTree>
    <p:extLst>
      <p:ext uri="{BB962C8B-B14F-4D97-AF65-F5344CB8AC3E}">
        <p14:creationId xmlns:p14="http://schemas.microsoft.com/office/powerpoint/2010/main" val="2500769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71FB-87C5-2D89-86C6-E46A46235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ADF639EE-10A9-EDBC-EF9D-FE5F5970CF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C7A5118-BDF1-32FC-3842-00E07961E6F4}"/>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BA8839DA-6A02-6F96-7B43-0EDC108AFC6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7A0D9DF-0879-366B-FAB2-398748D65E5F}"/>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570555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A94B-2FEA-3EC6-75A0-6D54E02164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D34FE2ED-7829-9C18-585C-DEA8877905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5B249D0-7035-8BA1-5D23-3801AAC48CD6}"/>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CBDD5909-BC2C-6BBB-50B0-66A17C5B2DE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8399382-1F00-3BF0-6685-178A3A168E5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666381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434E-A3AD-8CD0-087A-4F8A2C04C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9075CF4-AE05-856D-5DD8-146FA389B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CB917-E53D-CBC5-6F31-727BF2988DD8}"/>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3CBF94EF-8C64-099C-80EC-352F0C9491F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893B34A-FC4C-6734-C958-536F4AFAEFBB}"/>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68330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387D-49CB-CE17-00DD-D214C52C121C}"/>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D7CA2C5-CDF1-2860-0BFB-AFE11143B5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8542FAB-D872-B93A-EE39-CAA033AA94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1988DE87-3C33-3796-C477-C9989876E936}"/>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6" name="Footer Placeholder 5">
            <a:extLst>
              <a:ext uri="{FF2B5EF4-FFF2-40B4-BE49-F238E27FC236}">
                <a16:creationId xmlns:a16="http://schemas.microsoft.com/office/drawing/2014/main" id="{CC483D7B-3B83-5A2F-507C-CC82868B10B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8D7BA6-A407-044F-17DE-0041DCFCC679}"/>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390312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D0F4-2735-535A-FBAC-5EBCF779A82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8E6F31A-47E6-7E5B-29EA-D35AC96202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663C81-67C3-8A9F-4FA4-F509089C5C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133C33C-A71E-9834-7E29-8A30C9DBAC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378B8F-089A-1AE3-308A-AF64D025AF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FB5F4FCB-1CCE-8C1E-617B-1CA19713AFC3}"/>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8" name="Footer Placeholder 7">
            <a:extLst>
              <a:ext uri="{FF2B5EF4-FFF2-40B4-BE49-F238E27FC236}">
                <a16:creationId xmlns:a16="http://schemas.microsoft.com/office/drawing/2014/main" id="{9A709AE2-7789-260C-3471-ADF5306E5DA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847599B7-79A2-F706-DDCB-291E5E927365}"/>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4681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033B-E80F-0CF7-24F3-02E26E024AA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CACCC17-DA38-5249-3726-A30E38AC5862}"/>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4" name="Footer Placeholder 3">
            <a:extLst>
              <a:ext uri="{FF2B5EF4-FFF2-40B4-BE49-F238E27FC236}">
                <a16:creationId xmlns:a16="http://schemas.microsoft.com/office/drawing/2014/main" id="{CC70BC91-704B-964B-5811-CFCA2AAFA61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EB1ADF2-A7DA-D426-AC44-36A6B3EC5727}"/>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33522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022D2-73B5-0BED-1A9D-D0CAC490FFC9}"/>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3" name="Footer Placeholder 2">
            <a:extLst>
              <a:ext uri="{FF2B5EF4-FFF2-40B4-BE49-F238E27FC236}">
                <a16:creationId xmlns:a16="http://schemas.microsoft.com/office/drawing/2014/main" id="{1B8900A1-FD0F-41F1-B028-18FD2CD36E1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65DDB55-3C42-DBFC-DD87-73FB2FB1101D}"/>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01620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D5D7-1293-6B15-FB85-EB1D1F724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D05B8B46-6A4C-B6EC-944B-BE7FCB615B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CA6BCB4A-80FD-E4FA-9D4F-27608FD26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A073B2-E964-CC54-6FA8-37C50AB1BBCF}"/>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6" name="Footer Placeholder 5">
            <a:extLst>
              <a:ext uri="{FF2B5EF4-FFF2-40B4-BE49-F238E27FC236}">
                <a16:creationId xmlns:a16="http://schemas.microsoft.com/office/drawing/2014/main" id="{308102C2-CF97-520E-6DFC-3C18C4610D2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40FD442-EEA1-86CB-FE89-FE53219089CE}"/>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09944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1E01-DB3D-9F7E-D585-9687FB097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7CE8CADB-9480-179C-B7DF-A02C50906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94B0ED8-8E1A-0100-E5DD-C1AFCF8F4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5BF99A-A9EB-AA86-BECF-CC3F815EC145}"/>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6" name="Footer Placeholder 5">
            <a:extLst>
              <a:ext uri="{FF2B5EF4-FFF2-40B4-BE49-F238E27FC236}">
                <a16:creationId xmlns:a16="http://schemas.microsoft.com/office/drawing/2014/main" id="{08BC3FA3-E94A-9810-02DE-324E7234A4A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5C9065D-46F6-84C0-16E6-0C6008E9496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426896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6377-5481-26FA-DFD9-92C045E37A66}"/>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E86BEFE-2A39-E49E-6E62-94FB13E89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A67A53B-C609-E60E-028F-68FB8F0C197D}"/>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ABC08503-2097-18A6-F9A4-0B96472780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46A96E1-2D3F-35B8-9403-E087935B3A9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50984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20D83-0AA2-4D2A-BFDA-C3E8043F1C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29E30C8-1EDD-6E39-285F-5FE70C9886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DE3EA77-8FFB-FA8E-0907-41AB81913948}"/>
              </a:ext>
            </a:extLst>
          </p:cNvPr>
          <p:cNvSpPr>
            <a:spLocks noGrp="1"/>
          </p:cNvSpPr>
          <p:nvPr>
            <p:ph type="dt" sz="half" idx="10"/>
          </p:nvPr>
        </p:nvSpPr>
        <p:spPr/>
        <p:txBody>
          <a:body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BD857365-CBA4-2531-1817-7A8C282D77E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DEACAC8-D37C-43E7-CEDE-A7F6961EB88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0545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sp>
        <p:nvSpPr>
          <p:cNvPr id="28" name="Google Shape;28;p4"/>
          <p:cNvSpPr txBox="1">
            <a:spLocks noGrp="1"/>
          </p:cNvSpPr>
          <p:nvPr>
            <p:ph type="subTitle" idx="1"/>
          </p:nvPr>
        </p:nvSpPr>
        <p:spPr>
          <a:xfrm>
            <a:off x="828767" y="1637916"/>
            <a:ext cx="10504400" cy="487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9" name="Google Shape;29;p4"/>
          <p:cNvSpPr txBox="1">
            <a:spLocks noGrp="1"/>
          </p:cNvSpPr>
          <p:nvPr>
            <p:ph type="title"/>
          </p:nvPr>
        </p:nvSpPr>
        <p:spPr>
          <a:xfrm>
            <a:off x="833733" y="421084"/>
            <a:ext cx="10272000" cy="9436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29630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 5">
  <p:cSld name="Title and four column 5">
    <p:spTree>
      <p:nvGrpSpPr>
        <p:cNvPr id="1" name="Shape 341"/>
        <p:cNvGrpSpPr/>
        <p:nvPr/>
      </p:nvGrpSpPr>
      <p:grpSpPr>
        <a:xfrm>
          <a:off x="0" y="0"/>
          <a:ext cx="0" cy="0"/>
          <a:chOff x="0" y="0"/>
          <a:chExt cx="0" cy="0"/>
        </a:xfrm>
      </p:grpSpPr>
      <p:sp>
        <p:nvSpPr>
          <p:cNvPr id="342" name="Google Shape;342;p51"/>
          <p:cNvSpPr txBox="1">
            <a:spLocks noGrp="1"/>
          </p:cNvSpPr>
          <p:nvPr>
            <p:ph type="subTitle" idx="1"/>
          </p:nvPr>
        </p:nvSpPr>
        <p:spPr>
          <a:xfrm>
            <a:off x="1463233" y="1892867"/>
            <a:ext cx="1838400" cy="413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3" name="Google Shape;343;p51"/>
          <p:cNvSpPr txBox="1">
            <a:spLocks noGrp="1"/>
          </p:cNvSpPr>
          <p:nvPr>
            <p:ph type="subTitle" idx="2"/>
          </p:nvPr>
        </p:nvSpPr>
        <p:spPr>
          <a:xfrm>
            <a:off x="654833" y="2360807"/>
            <a:ext cx="2646800" cy="121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867">
                <a:solidFill>
                  <a:schemeClr val="dk1"/>
                </a:solidFill>
              </a:defRPr>
            </a:lvl2pPr>
            <a:lvl3pPr lvl="2" algn="r" rtl="0">
              <a:lnSpc>
                <a:spcPct val="100000"/>
              </a:lnSpc>
              <a:spcBef>
                <a:spcPts val="0"/>
              </a:spcBef>
              <a:spcAft>
                <a:spcPts val="0"/>
              </a:spcAft>
              <a:buNone/>
              <a:defRPr sz="1867">
                <a:solidFill>
                  <a:schemeClr val="dk1"/>
                </a:solidFill>
              </a:defRPr>
            </a:lvl3pPr>
            <a:lvl4pPr lvl="3" algn="r" rtl="0">
              <a:lnSpc>
                <a:spcPct val="100000"/>
              </a:lnSpc>
              <a:spcBef>
                <a:spcPts val="0"/>
              </a:spcBef>
              <a:spcAft>
                <a:spcPts val="0"/>
              </a:spcAft>
              <a:buNone/>
              <a:defRPr sz="1867">
                <a:solidFill>
                  <a:schemeClr val="dk1"/>
                </a:solidFill>
              </a:defRPr>
            </a:lvl4pPr>
            <a:lvl5pPr lvl="4" algn="r" rtl="0">
              <a:lnSpc>
                <a:spcPct val="100000"/>
              </a:lnSpc>
              <a:spcBef>
                <a:spcPts val="0"/>
              </a:spcBef>
              <a:spcAft>
                <a:spcPts val="0"/>
              </a:spcAft>
              <a:buNone/>
              <a:defRPr sz="1867">
                <a:solidFill>
                  <a:schemeClr val="dk1"/>
                </a:solidFill>
              </a:defRPr>
            </a:lvl5pPr>
            <a:lvl6pPr lvl="5" algn="r" rtl="0">
              <a:lnSpc>
                <a:spcPct val="100000"/>
              </a:lnSpc>
              <a:spcBef>
                <a:spcPts val="0"/>
              </a:spcBef>
              <a:spcAft>
                <a:spcPts val="0"/>
              </a:spcAft>
              <a:buNone/>
              <a:defRPr sz="1867">
                <a:solidFill>
                  <a:schemeClr val="dk1"/>
                </a:solidFill>
              </a:defRPr>
            </a:lvl6pPr>
            <a:lvl7pPr lvl="6" algn="r" rtl="0">
              <a:lnSpc>
                <a:spcPct val="100000"/>
              </a:lnSpc>
              <a:spcBef>
                <a:spcPts val="0"/>
              </a:spcBef>
              <a:spcAft>
                <a:spcPts val="0"/>
              </a:spcAft>
              <a:buNone/>
              <a:defRPr sz="1867">
                <a:solidFill>
                  <a:schemeClr val="dk1"/>
                </a:solidFill>
              </a:defRPr>
            </a:lvl7pPr>
            <a:lvl8pPr lvl="7" algn="r" rtl="0">
              <a:lnSpc>
                <a:spcPct val="100000"/>
              </a:lnSpc>
              <a:spcBef>
                <a:spcPts val="0"/>
              </a:spcBef>
              <a:spcAft>
                <a:spcPts val="0"/>
              </a:spcAft>
              <a:buNone/>
              <a:defRPr sz="1867">
                <a:solidFill>
                  <a:schemeClr val="dk1"/>
                </a:solidFill>
              </a:defRPr>
            </a:lvl8pPr>
            <a:lvl9pPr lvl="8" algn="r" rtl="0">
              <a:lnSpc>
                <a:spcPct val="100000"/>
              </a:lnSpc>
              <a:spcBef>
                <a:spcPts val="0"/>
              </a:spcBef>
              <a:spcAft>
                <a:spcPts val="0"/>
              </a:spcAft>
              <a:buNone/>
              <a:defRPr sz="1867">
                <a:solidFill>
                  <a:schemeClr val="dk1"/>
                </a:solidFill>
              </a:defRPr>
            </a:lvl9pPr>
          </a:lstStyle>
          <a:p>
            <a:endParaRPr/>
          </a:p>
        </p:txBody>
      </p:sp>
      <p:sp>
        <p:nvSpPr>
          <p:cNvPr id="344" name="Google Shape;344;p51"/>
          <p:cNvSpPr txBox="1">
            <a:spLocks noGrp="1"/>
          </p:cNvSpPr>
          <p:nvPr>
            <p:ph type="subTitle" idx="3"/>
          </p:nvPr>
        </p:nvSpPr>
        <p:spPr>
          <a:xfrm>
            <a:off x="1463233" y="3559833"/>
            <a:ext cx="1838400" cy="413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5" name="Google Shape;345;p51"/>
          <p:cNvSpPr txBox="1">
            <a:spLocks noGrp="1"/>
          </p:cNvSpPr>
          <p:nvPr>
            <p:ph type="subTitle" idx="4"/>
          </p:nvPr>
        </p:nvSpPr>
        <p:spPr>
          <a:xfrm>
            <a:off x="656033" y="4029961"/>
            <a:ext cx="2645600" cy="121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867">
                <a:solidFill>
                  <a:schemeClr val="dk1"/>
                </a:solidFill>
              </a:defRPr>
            </a:lvl2pPr>
            <a:lvl3pPr lvl="2" algn="r" rtl="0">
              <a:lnSpc>
                <a:spcPct val="100000"/>
              </a:lnSpc>
              <a:spcBef>
                <a:spcPts val="0"/>
              </a:spcBef>
              <a:spcAft>
                <a:spcPts val="0"/>
              </a:spcAft>
              <a:buNone/>
              <a:defRPr sz="1867">
                <a:solidFill>
                  <a:schemeClr val="dk1"/>
                </a:solidFill>
              </a:defRPr>
            </a:lvl3pPr>
            <a:lvl4pPr lvl="3" algn="r" rtl="0">
              <a:lnSpc>
                <a:spcPct val="100000"/>
              </a:lnSpc>
              <a:spcBef>
                <a:spcPts val="0"/>
              </a:spcBef>
              <a:spcAft>
                <a:spcPts val="0"/>
              </a:spcAft>
              <a:buNone/>
              <a:defRPr sz="1867">
                <a:solidFill>
                  <a:schemeClr val="dk1"/>
                </a:solidFill>
              </a:defRPr>
            </a:lvl4pPr>
            <a:lvl5pPr lvl="4" algn="r" rtl="0">
              <a:lnSpc>
                <a:spcPct val="100000"/>
              </a:lnSpc>
              <a:spcBef>
                <a:spcPts val="0"/>
              </a:spcBef>
              <a:spcAft>
                <a:spcPts val="0"/>
              </a:spcAft>
              <a:buNone/>
              <a:defRPr sz="1867">
                <a:solidFill>
                  <a:schemeClr val="dk1"/>
                </a:solidFill>
              </a:defRPr>
            </a:lvl5pPr>
            <a:lvl6pPr lvl="5" algn="r" rtl="0">
              <a:lnSpc>
                <a:spcPct val="100000"/>
              </a:lnSpc>
              <a:spcBef>
                <a:spcPts val="0"/>
              </a:spcBef>
              <a:spcAft>
                <a:spcPts val="0"/>
              </a:spcAft>
              <a:buNone/>
              <a:defRPr sz="1867">
                <a:solidFill>
                  <a:schemeClr val="dk1"/>
                </a:solidFill>
              </a:defRPr>
            </a:lvl6pPr>
            <a:lvl7pPr lvl="6" algn="r" rtl="0">
              <a:lnSpc>
                <a:spcPct val="100000"/>
              </a:lnSpc>
              <a:spcBef>
                <a:spcPts val="0"/>
              </a:spcBef>
              <a:spcAft>
                <a:spcPts val="0"/>
              </a:spcAft>
              <a:buNone/>
              <a:defRPr sz="1867">
                <a:solidFill>
                  <a:schemeClr val="dk1"/>
                </a:solidFill>
              </a:defRPr>
            </a:lvl7pPr>
            <a:lvl8pPr lvl="7" algn="r" rtl="0">
              <a:lnSpc>
                <a:spcPct val="100000"/>
              </a:lnSpc>
              <a:spcBef>
                <a:spcPts val="0"/>
              </a:spcBef>
              <a:spcAft>
                <a:spcPts val="0"/>
              </a:spcAft>
              <a:buNone/>
              <a:defRPr sz="1867">
                <a:solidFill>
                  <a:schemeClr val="dk1"/>
                </a:solidFill>
              </a:defRPr>
            </a:lvl8pPr>
            <a:lvl9pPr lvl="8" algn="r" rtl="0">
              <a:lnSpc>
                <a:spcPct val="100000"/>
              </a:lnSpc>
              <a:spcBef>
                <a:spcPts val="0"/>
              </a:spcBef>
              <a:spcAft>
                <a:spcPts val="0"/>
              </a:spcAft>
              <a:buNone/>
              <a:defRPr sz="1867">
                <a:solidFill>
                  <a:schemeClr val="dk1"/>
                </a:solidFill>
              </a:defRPr>
            </a:lvl9pPr>
          </a:lstStyle>
          <a:p>
            <a:endParaRPr/>
          </a:p>
        </p:txBody>
      </p:sp>
      <p:sp>
        <p:nvSpPr>
          <p:cNvPr id="346" name="Google Shape;346;p51"/>
          <p:cNvSpPr txBox="1">
            <a:spLocks noGrp="1"/>
          </p:cNvSpPr>
          <p:nvPr>
            <p:ph type="subTitle" idx="5"/>
          </p:nvPr>
        </p:nvSpPr>
        <p:spPr>
          <a:xfrm>
            <a:off x="8917403" y="1892867"/>
            <a:ext cx="1838400" cy="41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7" name="Google Shape;347;p51"/>
          <p:cNvSpPr txBox="1">
            <a:spLocks noGrp="1"/>
          </p:cNvSpPr>
          <p:nvPr>
            <p:ph type="subTitle" idx="6"/>
          </p:nvPr>
        </p:nvSpPr>
        <p:spPr>
          <a:xfrm>
            <a:off x="8917403" y="2357275"/>
            <a:ext cx="26468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endParaRPr/>
          </a:p>
        </p:txBody>
      </p:sp>
      <p:sp>
        <p:nvSpPr>
          <p:cNvPr id="348" name="Google Shape;348;p51"/>
          <p:cNvSpPr txBox="1">
            <a:spLocks noGrp="1"/>
          </p:cNvSpPr>
          <p:nvPr>
            <p:ph type="subTitle" idx="7"/>
          </p:nvPr>
        </p:nvSpPr>
        <p:spPr>
          <a:xfrm>
            <a:off x="8890777" y="3556417"/>
            <a:ext cx="1838400" cy="41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9" name="Google Shape;349;p51"/>
          <p:cNvSpPr txBox="1">
            <a:spLocks noGrp="1"/>
          </p:cNvSpPr>
          <p:nvPr>
            <p:ph type="subTitle" idx="8"/>
          </p:nvPr>
        </p:nvSpPr>
        <p:spPr>
          <a:xfrm>
            <a:off x="8890777" y="4031069"/>
            <a:ext cx="26456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endParaRPr/>
          </a:p>
        </p:txBody>
      </p:sp>
      <p:sp>
        <p:nvSpPr>
          <p:cNvPr id="350" name="Google Shape;350;p51"/>
          <p:cNvSpPr txBox="1">
            <a:spLocks noGrp="1"/>
          </p:cNvSpPr>
          <p:nvPr>
            <p:ph type="title"/>
          </p:nvPr>
        </p:nvSpPr>
        <p:spPr>
          <a:xfrm>
            <a:off x="3574227" y="590255"/>
            <a:ext cx="5112400" cy="799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5925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1D1D2-3234-7B39-638B-0D1413FC79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61E92D04-0E05-E397-3929-18827DBCE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8C4B8B9-CEBA-2C0C-5D3B-B85E932EE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1701C0-0F93-4426-B42F-AA03CB3BD9A3}" type="datetimeFigureOut">
              <a:rPr lang="nb-NO" smtClean="0"/>
              <a:t>23.10.2025</a:t>
            </a:fld>
            <a:endParaRPr lang="nb-NO"/>
          </a:p>
        </p:txBody>
      </p:sp>
      <p:sp>
        <p:nvSpPr>
          <p:cNvPr id="5" name="Footer Placeholder 4">
            <a:extLst>
              <a:ext uri="{FF2B5EF4-FFF2-40B4-BE49-F238E27FC236}">
                <a16:creationId xmlns:a16="http://schemas.microsoft.com/office/drawing/2014/main" id="{B9E540BD-56C8-5ED6-3F6E-4DA469408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2C62F86E-A1FE-2316-953A-FC287C9077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92E4B6-621B-482A-9701-9F8B6B28AFC0}" type="slidenum">
              <a:rPr lang="nb-NO" smtClean="0"/>
              <a:t>‹#›</a:t>
            </a:fld>
            <a:endParaRPr lang="nb-NO"/>
          </a:p>
        </p:txBody>
      </p:sp>
    </p:spTree>
    <p:extLst>
      <p:ext uri="{BB962C8B-B14F-4D97-AF65-F5344CB8AC3E}">
        <p14:creationId xmlns:p14="http://schemas.microsoft.com/office/powerpoint/2010/main" val="71100366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dsp.acm.org/"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women-stem-up.eu/" TargetMode="External"/><Relationship Id="rId13" Type="http://schemas.openxmlformats.org/officeDocument/2006/relationships/image" Target="../media/image7.png"/><Relationship Id="rId18" Type="http://schemas.openxmlformats.org/officeDocument/2006/relationships/image" Target="../media/image11.png"/><Relationship Id="rId3" Type="http://schemas.openxmlformats.org/officeDocument/2006/relationships/hyperlink" Target="https://www.ntnu.no/ada" TargetMode="External"/><Relationship Id="rId7" Type="http://schemas.openxmlformats.org/officeDocument/2006/relationships/hyperlink" Target="https://www.ntnu.edu/smartcities/craft" TargetMode="External"/><Relationship Id="rId12" Type="http://schemas.openxmlformats.org/officeDocument/2006/relationships/image" Target="../media/image6.png"/><Relationship Id="rId17" Type="http://schemas.openxmlformats.org/officeDocument/2006/relationships/image" Target="../media/image10.jpg"/><Relationship Id="rId2" Type="http://schemas.openxmlformats.org/officeDocument/2006/relationships/notesSlide" Target="../notesSlides/notesSlide3.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eugain.eu/" TargetMode="External"/><Relationship Id="rId11" Type="http://schemas.openxmlformats.org/officeDocument/2006/relationships/hyperlink" Target="https://erasmus-plus.ec.europa.eu/projects/search/details/2024-1-NO01-KA220-HED-000249902" TargetMode="External"/><Relationship Id="rId5" Type="http://schemas.openxmlformats.org/officeDocument/2006/relationships/hyperlink" Target="https://www.ntnu.edu/idun" TargetMode="External"/><Relationship Id="rId15" Type="http://schemas.openxmlformats.org/officeDocument/2006/relationships/oleObject" Target="../embeddings/oleObject1.bin"/><Relationship Id="rId10" Type="http://schemas.openxmlformats.org/officeDocument/2006/relationships/hyperlink" Target="https://www.abelia.no/50techkvinner/" TargetMode="External"/><Relationship Id="rId19" Type="http://schemas.openxmlformats.org/officeDocument/2006/relationships/image" Target="../media/image12.png"/><Relationship Id="rId4" Type="http://schemas.openxmlformats.org/officeDocument/2006/relationships/hyperlink" Target="https://www.ntnu.no/skolelab/kodeloypa" TargetMode="External"/><Relationship Id="rId9" Type="http://schemas.openxmlformats.org/officeDocument/2006/relationships/hyperlink" Target="https://womencourage.acm.org/2023/" TargetMode="External"/><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6.ti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7.jpg"/></Relationships>
</file>

<file path=ppt/slides/_rels/slide10.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1.tif"/></Relationships>
</file>

<file path=ppt/slides/_rels/slide12.xml.rels><?xml version="1.0" encoding="UTF-8" standalone="yes"?>
<Relationships xmlns="http://schemas.openxmlformats.org/package/2006/relationships"><Relationship Id="rId3" Type="http://schemas.openxmlformats.org/officeDocument/2006/relationships/image" Target="../media/image42.ti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scholar.google.com/citations?view_op=view_citation&amp;hl=en&amp;user=xBnjjysAAAAJ&amp;citation_for_view=xBnjjysAAAAJ:vRqMK49ujn8C" TargetMode="External"/><Relationship Id="rId5" Type="http://schemas.openxmlformats.org/officeDocument/2006/relationships/image" Target="../media/image46.tif"/><Relationship Id="rId4" Type="http://schemas.openxmlformats.org/officeDocument/2006/relationships/image" Target="../media/image45.tif"/></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scholar.google.com/citations?view_op=view_citation&amp;hl=en&amp;user=xBnjjysAAAAJ&amp;citation_for_view=xBnjjysAAAAJ:738O_yMBCRsC" TargetMode="External"/><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0.jp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www.itu.int/en/ITU-D/Digital-Inclusion/Women-and-Girls/Girls-in-ICT-Portal/Documents/women_active_in_ict.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dl.acm.org/doi/abs/10.1145/3696630.3728695"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mdpi.com/2674-113X/4/3/18"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ieeexplore.ieee.org/abstract/document/11175036" TargetMode="External"/><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4BFCCA4-109C-4B21-816E-144FE75C3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3A854D-A30D-29FD-9799-804F2E655F65}"/>
              </a:ext>
            </a:extLst>
          </p:cNvPr>
          <p:cNvSpPr>
            <a:spLocks noGrp="1"/>
          </p:cNvSpPr>
          <p:nvPr>
            <p:ph type="ctrTitle"/>
          </p:nvPr>
        </p:nvSpPr>
        <p:spPr>
          <a:xfrm>
            <a:off x="630918" y="643465"/>
            <a:ext cx="6204597" cy="1846615"/>
          </a:xfrm>
        </p:spPr>
        <p:txBody>
          <a:bodyPr vert="horz" lIns="91440" tIns="45720" rIns="91440" bIns="45720" rtlCol="0" anchor="b">
            <a:normAutofit fontScale="90000"/>
          </a:bodyPr>
          <a:lstStyle/>
          <a:p>
            <a:pPr algn="l"/>
            <a:r>
              <a:rPr lang="en-US" sz="4200" b="1" dirty="0"/>
              <a:t>Soft(ware) Stories: </a:t>
            </a:r>
            <a:r>
              <a:rPr lang="en-US" sz="4200" b="1" dirty="0" err="1"/>
              <a:t>Tecnologia</a:t>
            </a:r>
            <a:r>
              <a:rPr lang="en-US" sz="4200" b="1" dirty="0"/>
              <a:t>, </a:t>
            </a:r>
            <a:r>
              <a:rPr lang="en-US" sz="4200" b="1" dirty="0" err="1"/>
              <a:t>Identità</a:t>
            </a:r>
            <a:r>
              <a:rPr lang="en-US" sz="4200" b="1" dirty="0"/>
              <a:t> e </a:t>
            </a:r>
            <a:r>
              <a:rPr lang="en-US" sz="4200" b="1" dirty="0" err="1"/>
              <a:t>Giustizia</a:t>
            </a:r>
            <a:r>
              <a:rPr lang="en-US" sz="4200" b="1" dirty="0"/>
              <a:t> di </a:t>
            </a:r>
            <a:r>
              <a:rPr lang="en-US" sz="4200" b="1" dirty="0" err="1"/>
              <a:t>genere</a:t>
            </a:r>
            <a:r>
              <a:rPr lang="en-US" sz="4200" b="1" dirty="0"/>
              <a:t> </a:t>
            </a:r>
            <a:r>
              <a:rPr lang="en-US" sz="4200" b="1" dirty="0" err="1"/>
              <a:t>nel</a:t>
            </a:r>
            <a:r>
              <a:rPr lang="en-US" sz="4200" b="1" dirty="0"/>
              <a:t> mondo </a:t>
            </a:r>
            <a:r>
              <a:rPr lang="en-US" sz="4200" b="1" dirty="0" err="1"/>
              <a:t>digitale</a:t>
            </a:r>
            <a:endParaRPr lang="en-US" sz="4200" dirty="0"/>
          </a:p>
        </p:txBody>
      </p:sp>
      <p:sp>
        <p:nvSpPr>
          <p:cNvPr id="17" name="sketch line">
            <a:extLst>
              <a:ext uri="{FF2B5EF4-FFF2-40B4-BE49-F238E27FC236}">
                <a16:creationId xmlns:a16="http://schemas.microsoft.com/office/drawing/2014/main" id="{0059B5C0-FEC8-4370-AF45-02E3AEF6F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659144"/>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688DD718-5C47-6EDC-BEA7-A538952BB5E4}"/>
              </a:ext>
            </a:extLst>
          </p:cNvPr>
          <p:cNvSpPr>
            <a:spLocks noGrp="1"/>
          </p:cNvSpPr>
          <p:nvPr>
            <p:ph type="subTitle" idx="1"/>
          </p:nvPr>
        </p:nvSpPr>
        <p:spPr>
          <a:xfrm>
            <a:off x="630936" y="2807167"/>
            <a:ext cx="6771956" cy="3386399"/>
          </a:xfrm>
        </p:spPr>
        <p:txBody>
          <a:bodyPr vert="horz" lIns="91440" tIns="45720" rIns="91440" bIns="45720" rtlCol="0">
            <a:normAutofit/>
          </a:bodyPr>
          <a:lstStyle/>
          <a:p>
            <a:pPr algn="l"/>
            <a:r>
              <a:rPr lang="en-US" dirty="0"/>
              <a:t>Letizia Jaccheri (</a:t>
            </a:r>
            <a:r>
              <a:rPr lang="en-US"/>
              <a:t>letiziajaccheri.org)</a:t>
            </a:r>
            <a:endParaRPr lang="en-US" dirty="0"/>
          </a:p>
          <a:p>
            <a:pPr indent="-228600" algn="l">
              <a:buFont typeface="Arial" panose="020B0604020202020204" pitchFamily="34" charset="0"/>
              <a:buChar char="•"/>
            </a:pPr>
            <a:r>
              <a:rPr lang="en-US" sz="2200" dirty="0"/>
              <a:t>AI for All </a:t>
            </a:r>
          </a:p>
          <a:p>
            <a:pPr indent="-228600" algn="l">
              <a:buFont typeface="Arial" panose="020B0604020202020204" pitchFamily="34" charset="0"/>
              <a:buChar char="•"/>
            </a:pPr>
            <a:r>
              <a:rPr lang="en-US" sz="2200" dirty="0"/>
              <a:t>We Should All Be Feminists in Software Engineering</a:t>
            </a:r>
          </a:p>
          <a:p>
            <a:pPr indent="-228600" algn="l">
              <a:buFont typeface="Arial" panose="020B0604020202020204" pitchFamily="34" charset="0"/>
              <a:buChar char="•"/>
            </a:pPr>
            <a:endParaRPr lang="en-US" sz="2200" dirty="0"/>
          </a:p>
        </p:txBody>
      </p:sp>
      <p:pic>
        <p:nvPicPr>
          <p:cNvPr id="3" name="Picture 4" descr="University of Pisa - Wikipedia">
            <a:extLst>
              <a:ext uri="{FF2B5EF4-FFF2-40B4-BE49-F238E27FC236}">
                <a16:creationId xmlns:a16="http://schemas.microsoft.com/office/drawing/2014/main" id="{C35C8259-B01E-4D96-FF70-D9B4FE809C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3207" y="5276275"/>
            <a:ext cx="1400579" cy="14291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ogo og maler - NTNU">
            <a:extLst>
              <a:ext uri="{FF2B5EF4-FFF2-40B4-BE49-F238E27FC236}">
                <a16:creationId xmlns:a16="http://schemas.microsoft.com/office/drawing/2014/main" id="{B6CF0DEC-4942-6370-25CE-75DB54386A7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03114" y="2490080"/>
            <a:ext cx="3785616" cy="1324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litecnico Torino cambia look, nuovo logo università - Piemonte - ANSA.it">
            <a:extLst>
              <a:ext uri="{FF2B5EF4-FFF2-40B4-BE49-F238E27FC236}">
                <a16:creationId xmlns:a16="http://schemas.microsoft.com/office/drawing/2014/main" id="{ED7ADD59-17E4-C294-155D-0C80D3BF060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910004" y="5276275"/>
            <a:ext cx="2020018" cy="14291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logo with text on it&#10;&#10;AI-generated content may be incorrect.">
            <a:extLst>
              <a:ext uri="{FF2B5EF4-FFF2-40B4-BE49-F238E27FC236}">
                <a16:creationId xmlns:a16="http://schemas.microsoft.com/office/drawing/2014/main" id="{EB43581C-316D-B3CF-3FAB-566D202C45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6240" y="5213025"/>
            <a:ext cx="1513317" cy="1513317"/>
          </a:xfrm>
          <a:prstGeom prst="rect">
            <a:avLst/>
          </a:prstGeom>
        </p:spPr>
      </p:pic>
      <p:sp>
        <p:nvSpPr>
          <p:cNvPr id="6" name="AutoShape 2" descr="ACM Logo">
            <a:extLst>
              <a:ext uri="{FF2B5EF4-FFF2-40B4-BE49-F238E27FC236}">
                <a16:creationId xmlns:a16="http://schemas.microsoft.com/office/drawing/2014/main" id="{E5011563-7479-4B70-45B3-C68C6B3E78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4074499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9">
            <a:extLst>
              <a:ext uri="{FF2B5EF4-FFF2-40B4-BE49-F238E27FC236}">
                <a16:creationId xmlns:a16="http://schemas.microsoft.com/office/drawing/2014/main" id="{ADEC5278-A9B0-70CF-3197-4DDE261477FE}"/>
              </a:ext>
            </a:extLst>
          </p:cNvPr>
          <p:cNvGrpSpPr>
            <a:grpSpLocks/>
          </p:cNvGrpSpPr>
          <p:nvPr/>
        </p:nvGrpSpPr>
        <p:grpSpPr bwMode="auto">
          <a:xfrm>
            <a:off x="8153400" y="152400"/>
            <a:ext cx="2362200" cy="2133600"/>
            <a:chOff x="4752" y="-240"/>
            <a:chExt cx="1488" cy="1344"/>
          </a:xfrm>
        </p:grpSpPr>
        <p:sp>
          <p:nvSpPr>
            <p:cNvPr id="3078" name="AutoShape 4">
              <a:extLst>
                <a:ext uri="{FF2B5EF4-FFF2-40B4-BE49-F238E27FC236}">
                  <a16:creationId xmlns:a16="http://schemas.microsoft.com/office/drawing/2014/main" id="{41748F74-3EC1-2C67-EBE6-77F7D3E39E42}"/>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9" name="AutoShape 5">
              <a:extLst>
                <a:ext uri="{FF2B5EF4-FFF2-40B4-BE49-F238E27FC236}">
                  <a16:creationId xmlns:a16="http://schemas.microsoft.com/office/drawing/2014/main" id="{C838ADCE-CA43-B4C5-827B-31E3395EFAAE}"/>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80" name="AutoShape 6">
              <a:extLst>
                <a:ext uri="{FF2B5EF4-FFF2-40B4-BE49-F238E27FC236}">
                  <a16:creationId xmlns:a16="http://schemas.microsoft.com/office/drawing/2014/main" id="{CFDC5B56-EFCD-6D05-666A-FA5DF8290EE3}"/>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3075" name="Title 1">
            <a:extLst>
              <a:ext uri="{FF2B5EF4-FFF2-40B4-BE49-F238E27FC236}">
                <a16:creationId xmlns:a16="http://schemas.microsoft.com/office/drawing/2014/main" id="{9FCF1247-F89B-AD05-3A06-1445EA2533FF}"/>
              </a:ext>
            </a:extLst>
          </p:cNvPr>
          <p:cNvSpPr>
            <a:spLocks noGrp="1" noChangeArrowheads="1"/>
          </p:cNvSpPr>
          <p:nvPr>
            <p:ph type="subTitle" idx="1"/>
          </p:nvPr>
        </p:nvSpPr>
        <p:spPr>
          <a:xfrm>
            <a:off x="1752600" y="304800"/>
            <a:ext cx="7162800" cy="1143000"/>
          </a:xfrm>
          <a:noFill/>
        </p:spPr>
        <p:txBody>
          <a:bodyPr/>
          <a:lstStyle/>
          <a:p>
            <a:pPr eaLnBrk="1" hangingPunct="1"/>
            <a:r>
              <a:rPr lang="en-US" altLang="en-US" sz="2800" b="1">
                <a:latin typeface="Arial Unicode MS" pitchFamily="34" charset="-128"/>
              </a:rPr>
              <a:t>The Distinguished Speakers Program </a:t>
            </a:r>
          </a:p>
          <a:p>
            <a:pPr eaLnBrk="1" hangingPunct="1"/>
            <a:r>
              <a:rPr lang="en-US" altLang="en-US" sz="2800" b="1">
                <a:latin typeface="Arial Unicode MS" pitchFamily="34" charset="-128"/>
              </a:rPr>
              <a:t>is made possible by</a:t>
            </a:r>
          </a:p>
        </p:txBody>
      </p:sp>
      <p:pic>
        <p:nvPicPr>
          <p:cNvPr id="3076" name="Picture 10" descr="acm_4c_grad_vtag_b_pos">
            <a:extLst>
              <a:ext uri="{FF2B5EF4-FFF2-40B4-BE49-F238E27FC236}">
                <a16:creationId xmlns:a16="http://schemas.microsoft.com/office/drawing/2014/main" id="{CD07755D-578C-4D1A-F301-38A8F8F9D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057401"/>
            <a:ext cx="71628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pic>
      <p:sp>
        <p:nvSpPr>
          <p:cNvPr id="3077" name="Text Box 14">
            <a:extLst>
              <a:ext uri="{FF2B5EF4-FFF2-40B4-BE49-F238E27FC236}">
                <a16:creationId xmlns:a16="http://schemas.microsoft.com/office/drawing/2014/main" id="{02F5FBB5-1931-A9FC-7D8F-293FF632C020}"/>
              </a:ext>
            </a:extLst>
          </p:cNvPr>
          <p:cNvSpPr txBox="1">
            <a:spLocks noChangeArrowheads="1"/>
          </p:cNvSpPr>
          <p:nvPr/>
        </p:nvSpPr>
        <p:spPr bwMode="auto">
          <a:xfrm>
            <a:off x="1828800" y="5791201"/>
            <a:ext cx="853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latin typeface="Arial Unicode MS" pitchFamily="34" charset="-128"/>
              </a:rPr>
              <a:t>For additional information, please visit </a:t>
            </a:r>
            <a:r>
              <a:rPr lang="en-US" altLang="en-US" sz="2000">
                <a:latin typeface="Arial Unicode MS" pitchFamily="34" charset="-128"/>
                <a:hlinkClick r:id="rId3"/>
              </a:rPr>
              <a:t>http://dsp.acm.org/</a:t>
            </a:r>
            <a:endParaRPr lang="en-US" altLang="en-US" sz="2000">
              <a:latin typeface="Arial Unicode MS" pitchFamily="34" charset="-128"/>
            </a:endParaRPr>
          </a:p>
        </p:txBody>
      </p:sp>
    </p:spTree>
    <p:extLst>
      <p:ext uri="{BB962C8B-B14F-4D97-AF65-F5344CB8AC3E}">
        <p14:creationId xmlns:p14="http://schemas.microsoft.com/office/powerpoint/2010/main" val="4251210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B8C95220-84B9-7AA7-B383-3B757C5B5F71}"/>
              </a:ext>
            </a:extLst>
          </p:cNvPr>
          <p:cNvSpPr>
            <a:spLocks noGrp="1" noChangeArrowheads="1"/>
          </p:cNvSpPr>
          <p:nvPr>
            <p:ph type="ctrTitle"/>
          </p:nvPr>
        </p:nvSpPr>
        <p:spPr>
          <a:xfrm>
            <a:off x="1981200" y="381000"/>
            <a:ext cx="7772400" cy="990600"/>
          </a:xfrm>
        </p:spPr>
        <p:txBody>
          <a:bodyPr/>
          <a:lstStyle/>
          <a:p>
            <a:pPr algn="l" eaLnBrk="1" hangingPunct="1"/>
            <a:r>
              <a:rPr lang="en-US" altLang="en-US"/>
              <a:t>About ACM</a:t>
            </a:r>
          </a:p>
        </p:txBody>
      </p:sp>
      <p:sp>
        <p:nvSpPr>
          <p:cNvPr id="2051" name="Subtitle 2">
            <a:extLst>
              <a:ext uri="{FF2B5EF4-FFF2-40B4-BE49-F238E27FC236}">
                <a16:creationId xmlns:a16="http://schemas.microsoft.com/office/drawing/2014/main" id="{885633AB-B813-F06D-220E-4F980C9E0588}"/>
              </a:ext>
            </a:extLst>
          </p:cNvPr>
          <p:cNvSpPr>
            <a:spLocks noGrp="1"/>
          </p:cNvSpPr>
          <p:nvPr>
            <p:ph type="subTitle" idx="1"/>
          </p:nvPr>
        </p:nvSpPr>
        <p:spPr>
          <a:xfrm>
            <a:off x="2286001" y="1905000"/>
            <a:ext cx="6418263" cy="4343400"/>
          </a:xfrm>
        </p:spPr>
        <p:txBody>
          <a:bodyPr>
            <a:normAutofit lnSpcReduction="10000"/>
          </a:bodyPr>
          <a:lstStyle/>
          <a:p>
            <a:pPr marL="285750" indent="-285750" algn="l">
              <a:buClr>
                <a:srgbClr val="0070C0"/>
              </a:buClr>
              <a:buFont typeface="Wingdings" pitchFamily="2" charset="2"/>
              <a:buChar char="§"/>
              <a:defRPr/>
            </a:pPr>
            <a:r>
              <a:rPr lang="en-US" sz="1600">
                <a:latin typeface="Calibri" pitchFamily="34" charset="0"/>
              </a:rPr>
              <a:t>ACM, the Association for Computing Machinery (</a:t>
            </a:r>
            <a:r>
              <a:rPr lang="en-US" sz="1600" u="sng">
                <a:latin typeface="Calibri" pitchFamily="34" charset="0"/>
                <a:hlinkClick r:id="rId3"/>
              </a:rPr>
              <a:t>www.acm.org</a:t>
            </a:r>
            <a:r>
              <a:rPr lang="en-US" sz="1600">
                <a:latin typeface="Calibri" pitchFamily="34" charset="0"/>
              </a:rPr>
              <a:t>), is the  premier global community of computing professionals and students with nearly 100,000 members in more than 170 countries interacting with more than 2 million computing professionals worldwide.</a:t>
            </a:r>
          </a:p>
          <a:p>
            <a:pPr algn="l" eaLnBrk="1" hangingPunct="1">
              <a:buClr>
                <a:srgbClr val="0070C0"/>
              </a:buClr>
              <a:buFont typeface="Wingdings" pitchFamily="2" charset="2"/>
              <a:buChar char="v"/>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OUR MISSION:  We help computing professionals to be their best and most creative. We connect them to their peers, to what the latest developments, and inspire them to advance the profession and make a positive impact on society. </a:t>
            </a:r>
          </a:p>
          <a:p>
            <a:pPr marL="285750" indent="-285750" algn="l">
              <a:buClr>
                <a:srgbClr val="0070C0"/>
              </a:buClr>
              <a:buFont typeface="Wingdings" pitchFamily="2" charset="2"/>
              <a:buChar char="§"/>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OUR VISION:  We see a world where computing helps solve tomorrow’s problems – where we use our knowledge and skills to advance the computing profession and make a positive social impact throughout the world.</a:t>
            </a:r>
          </a:p>
          <a:p>
            <a:pPr algn="l">
              <a:buClr>
                <a:srgbClr val="0070C0"/>
              </a:buClr>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I am proud to be an ACM Member.</a:t>
            </a:r>
          </a:p>
          <a:p>
            <a:pPr marL="285750" indent="-285750" algn="l">
              <a:buClr>
                <a:srgbClr val="0070C0"/>
              </a:buClr>
              <a:buFont typeface="Wingdings" pitchFamily="2" charset="2"/>
              <a:buChar char="§"/>
              <a:defRPr/>
            </a:pPr>
            <a:endParaRPr lang="en-US" sz="1600">
              <a:latin typeface="Calibri" pitchFamily="34" charset="0"/>
            </a:endParaRPr>
          </a:p>
          <a:p>
            <a:pPr algn="l">
              <a:buClr>
                <a:srgbClr val="0070C0"/>
              </a:buClr>
              <a:defRPr/>
            </a:pPr>
            <a:endParaRPr lang="en-US" sz="1600">
              <a:latin typeface="Calibri" pitchFamily="34" charset="0"/>
            </a:endParaRPr>
          </a:p>
          <a:p>
            <a:pPr marL="285750" indent="-285750" algn="l">
              <a:buClr>
                <a:srgbClr val="0070C0"/>
              </a:buClr>
              <a:buFont typeface="Wingdings" pitchFamily="2" charset="2"/>
              <a:buChar char="§"/>
              <a:defRPr/>
            </a:pPr>
            <a:endParaRPr lang="en-US" sz="1600">
              <a:latin typeface="Calibri" pitchFamily="34" charset="0"/>
            </a:endParaRPr>
          </a:p>
        </p:txBody>
      </p:sp>
      <p:grpSp>
        <p:nvGrpSpPr>
          <p:cNvPr id="2052" name="Group 3">
            <a:extLst>
              <a:ext uri="{FF2B5EF4-FFF2-40B4-BE49-F238E27FC236}">
                <a16:creationId xmlns:a16="http://schemas.microsoft.com/office/drawing/2014/main" id="{943E4DC2-48DB-499A-FACC-EEA6D5394EF1}"/>
              </a:ext>
            </a:extLst>
          </p:cNvPr>
          <p:cNvGrpSpPr>
            <a:grpSpLocks/>
          </p:cNvGrpSpPr>
          <p:nvPr/>
        </p:nvGrpSpPr>
        <p:grpSpPr bwMode="auto">
          <a:xfrm>
            <a:off x="7924800" y="76200"/>
            <a:ext cx="2362200" cy="2133600"/>
            <a:chOff x="4752" y="-240"/>
            <a:chExt cx="1488" cy="1344"/>
          </a:xfrm>
        </p:grpSpPr>
        <p:sp>
          <p:nvSpPr>
            <p:cNvPr id="2053" name="AutoShape 4">
              <a:extLst>
                <a:ext uri="{FF2B5EF4-FFF2-40B4-BE49-F238E27FC236}">
                  <a16:creationId xmlns:a16="http://schemas.microsoft.com/office/drawing/2014/main" id="{EB266E45-CDF1-3BB9-7C54-7F031DF3A77E}"/>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4" name="AutoShape 5">
              <a:extLst>
                <a:ext uri="{FF2B5EF4-FFF2-40B4-BE49-F238E27FC236}">
                  <a16:creationId xmlns:a16="http://schemas.microsoft.com/office/drawing/2014/main" id="{A0B8ACCA-0137-E602-174A-B309A4F46EBA}"/>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5" name="AutoShape 6">
              <a:extLst>
                <a:ext uri="{FF2B5EF4-FFF2-40B4-BE49-F238E27FC236}">
                  <a16:creationId xmlns:a16="http://schemas.microsoft.com/office/drawing/2014/main" id="{8D5EB75C-05FA-F47F-9EB3-BAD2D514EDC5}"/>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Tree>
    <p:extLst>
      <p:ext uri="{BB962C8B-B14F-4D97-AF65-F5344CB8AC3E}">
        <p14:creationId xmlns:p14="http://schemas.microsoft.com/office/powerpoint/2010/main" val="108806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no-NO" dirty="0">
                <a:latin typeface="Arial"/>
                <a:ea typeface="Arial"/>
                <a:cs typeface="Arial"/>
                <a:sym typeface="Arial"/>
              </a:rPr>
              <a:t>Norwegian and European best Practices </a:t>
            </a:r>
            <a:endParaRPr dirty="0"/>
          </a:p>
        </p:txBody>
      </p:sp>
      <p:sp>
        <p:nvSpPr>
          <p:cNvPr id="137" name="Google Shape;13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ts val="2800"/>
              <a:buChar char="•"/>
            </a:pPr>
            <a:r>
              <a:rPr lang="no-NO" u="sng" dirty="0">
                <a:solidFill>
                  <a:schemeClr val="hlink"/>
                </a:solidFill>
                <a:latin typeface="Arial"/>
                <a:ea typeface="Arial"/>
                <a:cs typeface="Arial"/>
                <a:sym typeface="Arial"/>
                <a:hlinkClick r:id="rId3"/>
              </a:rPr>
              <a:t>ADA</a:t>
            </a:r>
            <a:r>
              <a:rPr lang="no-NO" dirty="0">
                <a:latin typeface="Arial"/>
                <a:ea typeface="Arial"/>
                <a:cs typeface="Arial"/>
                <a:sym typeface="Arial"/>
              </a:rPr>
              <a:t> – 1997 -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4"/>
              </a:rPr>
              <a:t>Kodeløypa</a:t>
            </a:r>
            <a:r>
              <a:rPr lang="no-NO" dirty="0">
                <a:latin typeface="Arial"/>
                <a:ea typeface="Arial"/>
                <a:cs typeface="Arial"/>
                <a:sym typeface="Arial"/>
              </a:rPr>
              <a:t> – 14 -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5"/>
              </a:rPr>
              <a:t>IDUN</a:t>
            </a:r>
            <a:r>
              <a:rPr lang="no-NO" dirty="0">
                <a:latin typeface="Arial"/>
                <a:ea typeface="Arial"/>
                <a:cs typeface="Arial"/>
                <a:sym typeface="Arial"/>
              </a:rPr>
              <a:t> – 19 - 22</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6"/>
              </a:rPr>
              <a:t>EUGAIN</a:t>
            </a:r>
            <a:r>
              <a:rPr lang="no-NO" dirty="0">
                <a:latin typeface="Arial"/>
                <a:ea typeface="Arial"/>
                <a:cs typeface="Arial"/>
                <a:sym typeface="Arial"/>
              </a:rPr>
              <a:t> – 20 – 24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7"/>
              </a:rPr>
              <a:t>Horizon CRAFT</a:t>
            </a:r>
            <a:r>
              <a:rPr lang="no-NO" dirty="0">
                <a:latin typeface="Arial"/>
                <a:ea typeface="Arial"/>
                <a:cs typeface="Arial"/>
                <a:sym typeface="Arial"/>
              </a:rPr>
              <a:t> – 21 – 25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8"/>
              </a:rPr>
              <a:t>Erasmus + Women Stem Up</a:t>
            </a:r>
            <a:r>
              <a:rPr lang="no-NO" dirty="0">
                <a:latin typeface="Arial"/>
                <a:ea typeface="Arial"/>
                <a:cs typeface="Arial"/>
                <a:sym typeface="Arial"/>
              </a:rPr>
              <a:t> 22-25</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9"/>
              </a:rPr>
              <a:t>ACM WomENcourage</a:t>
            </a:r>
            <a:r>
              <a:rPr lang="no-NO" dirty="0">
                <a:latin typeface="Arial"/>
                <a:ea typeface="Arial"/>
                <a:cs typeface="Arial"/>
                <a:sym typeface="Arial"/>
              </a:rPr>
              <a:t> 23</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10"/>
              </a:rPr>
              <a:t>Abelia Tech Kvinner</a:t>
            </a:r>
            <a:r>
              <a:rPr lang="no-NO" dirty="0">
                <a:latin typeface="Arial"/>
                <a:ea typeface="Arial"/>
                <a:cs typeface="Arial"/>
                <a:sym typeface="Arial"/>
              </a:rPr>
              <a:t> 17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dirty="0">
                <a:latin typeface="Arial"/>
                <a:ea typeface="Arial"/>
                <a:cs typeface="Arial"/>
                <a:sym typeface="Arial"/>
              </a:rPr>
              <a:t>Erasmus + </a:t>
            </a:r>
            <a:r>
              <a:rPr lang="no-NO" u="sng" dirty="0">
                <a:solidFill>
                  <a:schemeClr val="hlink"/>
                </a:solidFill>
                <a:latin typeface="Arial"/>
                <a:ea typeface="Arial"/>
                <a:cs typeface="Arial"/>
                <a:sym typeface="Arial"/>
                <a:hlinkClick r:id="rId11"/>
              </a:rPr>
              <a:t>TECHLARP</a:t>
            </a:r>
            <a:r>
              <a:rPr lang="no-NO" dirty="0">
                <a:latin typeface="Arial"/>
                <a:ea typeface="Arial"/>
                <a:cs typeface="Arial"/>
                <a:sym typeface="Arial"/>
              </a:rPr>
              <a:t> 25-27</a:t>
            </a:r>
            <a:endParaRPr lang="nb-NO"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b-NO" dirty="0">
                <a:latin typeface="Arial"/>
                <a:cs typeface="Arial"/>
                <a:sym typeface="Arial"/>
              </a:rPr>
              <a:t>ACM Trondheim Chapter </a:t>
            </a:r>
            <a:endParaRPr dirty="0"/>
          </a:p>
          <a:p>
            <a:pPr marL="0" lvl="0" indent="0" algn="l" rtl="0">
              <a:lnSpc>
                <a:spcPct val="90000"/>
              </a:lnSpc>
              <a:spcBef>
                <a:spcPts val="1000"/>
              </a:spcBef>
              <a:spcAft>
                <a:spcPts val="0"/>
              </a:spcAft>
              <a:buClr>
                <a:schemeClr val="dk1"/>
              </a:buClr>
              <a:buSzPts val="2800"/>
              <a:buNone/>
            </a:pPr>
            <a:endParaRPr dirty="0">
              <a:latin typeface="Arial"/>
              <a:ea typeface="Arial"/>
              <a:cs typeface="Arial"/>
              <a:sym typeface="Arial"/>
            </a:endParaRPr>
          </a:p>
        </p:txBody>
      </p:sp>
      <p:pic>
        <p:nvPicPr>
          <p:cNvPr id="138" name="Google Shape;138;p24" descr="Logo, company name&#10;&#10;Description automatically generated"/>
          <p:cNvPicPr preferRelativeResize="0"/>
          <p:nvPr/>
        </p:nvPicPr>
        <p:blipFill rotWithShape="1">
          <a:blip r:embed="rId12">
            <a:alphaModFix/>
          </a:blip>
          <a:srcRect/>
          <a:stretch/>
        </p:blipFill>
        <p:spPr>
          <a:xfrm>
            <a:off x="6003027" y="2417222"/>
            <a:ext cx="1691212" cy="963990"/>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39" name="Google Shape;139;p24" descr="Association for Computing Machinery"/>
          <p:cNvPicPr preferRelativeResize="0"/>
          <p:nvPr/>
        </p:nvPicPr>
        <p:blipFill rotWithShape="1">
          <a:blip r:embed="rId13">
            <a:alphaModFix/>
          </a:blip>
          <a:srcRect/>
          <a:stretch/>
        </p:blipFill>
        <p:spPr>
          <a:xfrm>
            <a:off x="8724096" y="3971655"/>
            <a:ext cx="3048107" cy="938246"/>
          </a:xfrm>
          <a:prstGeom prst="rect">
            <a:avLst/>
          </a:prstGeom>
          <a:noFill/>
          <a:ln>
            <a:noFill/>
          </a:ln>
        </p:spPr>
      </p:pic>
      <p:pic>
        <p:nvPicPr>
          <p:cNvPr id="140" name="Google Shape;140;p24" descr="Home – Women Stem Up"/>
          <p:cNvPicPr preferRelativeResize="0"/>
          <p:nvPr/>
        </p:nvPicPr>
        <p:blipFill rotWithShape="1">
          <a:blip r:embed="rId14">
            <a:alphaModFix/>
          </a:blip>
          <a:srcRect/>
          <a:stretch/>
        </p:blipFill>
        <p:spPr>
          <a:xfrm>
            <a:off x="8420204" y="2417222"/>
            <a:ext cx="1337706" cy="1218166"/>
          </a:xfrm>
          <a:prstGeom prst="rect">
            <a:avLst/>
          </a:prstGeom>
          <a:noFill/>
          <a:ln>
            <a:noFill/>
          </a:ln>
        </p:spPr>
      </p:pic>
      <p:graphicFrame>
        <p:nvGraphicFramePr>
          <p:cNvPr id="141" name="Google Shape;141;p24"/>
          <p:cNvGraphicFramePr/>
          <p:nvPr/>
        </p:nvGraphicFramePr>
        <p:xfrm>
          <a:off x="10002784" y="1530302"/>
          <a:ext cx="1769419" cy="2037618"/>
        </p:xfrm>
        <a:graphic>
          <a:graphicData uri="http://schemas.openxmlformats.org/presentationml/2006/ole">
            <mc:AlternateContent xmlns:mc="http://schemas.openxmlformats.org/markup-compatibility/2006">
              <mc:Choice xmlns:v="urn:schemas-microsoft-com:vml" Requires="v">
                <p:oleObj r:id="rId15" imgW="1769419" imgH="2037618" progId="AcroExch.Document.DC">
                  <p:embed/>
                </p:oleObj>
              </mc:Choice>
              <mc:Fallback>
                <p:oleObj r:id="rId15" imgW="1769419" imgH="2037618" progId="AcroExch.Document.DC">
                  <p:embed/>
                  <p:pic>
                    <p:nvPicPr>
                      <p:cNvPr id="141" name="Google Shape;141;p24"/>
                      <p:cNvPicPr preferRelativeResize="0"/>
                      <p:nvPr/>
                    </p:nvPicPr>
                    <p:blipFill rotWithShape="1">
                      <a:blip r:embed="rId16">
                        <a:alphaModFix/>
                      </a:blip>
                      <a:srcRect/>
                      <a:stretch/>
                    </p:blipFill>
                    <p:spPr>
                      <a:xfrm>
                        <a:off x="10002784" y="1530302"/>
                        <a:ext cx="1769419" cy="2037618"/>
                      </a:xfrm>
                      <a:prstGeom prst="rect">
                        <a:avLst/>
                      </a:prstGeom>
                      <a:noFill/>
                      <a:ln>
                        <a:noFill/>
                      </a:ln>
                    </p:spPr>
                  </p:pic>
                </p:oleObj>
              </mc:Fallback>
            </mc:AlternateContent>
          </a:graphicData>
        </a:graphic>
      </p:graphicFrame>
      <p:pic>
        <p:nvPicPr>
          <p:cNvPr id="142" name="Google Shape;142;p24" descr="Norway's 50 foremost tech women header"/>
          <p:cNvPicPr preferRelativeResize="0"/>
          <p:nvPr/>
        </p:nvPicPr>
        <p:blipFill rotWithShape="1">
          <a:blip r:embed="rId17">
            <a:alphaModFix/>
          </a:blip>
          <a:srcRect l="35039" t="20177" r="35663" b="20900"/>
          <a:stretch/>
        </p:blipFill>
        <p:spPr>
          <a:xfrm>
            <a:off x="9452343" y="5594456"/>
            <a:ext cx="2386435" cy="1056181"/>
          </a:xfrm>
          <a:prstGeom prst="rect">
            <a:avLst/>
          </a:prstGeom>
          <a:noFill/>
          <a:ln>
            <a:noFill/>
          </a:ln>
        </p:spPr>
      </p:pic>
      <p:pic>
        <p:nvPicPr>
          <p:cNvPr id="143" name="Google Shape;143;p24" descr="Immagine che contiene testo, Carattere, Elementi grafici, verde&#10;&#10;Descrizione generata automaticamente"/>
          <p:cNvPicPr preferRelativeResize="0"/>
          <p:nvPr/>
        </p:nvPicPr>
        <p:blipFill rotWithShape="1">
          <a:blip r:embed="rId18">
            <a:alphaModFix/>
          </a:blip>
          <a:srcRect/>
          <a:stretch/>
        </p:blipFill>
        <p:spPr>
          <a:xfrm>
            <a:off x="5632697" y="5907142"/>
            <a:ext cx="2968378" cy="794566"/>
          </a:xfrm>
          <a:prstGeom prst="rect">
            <a:avLst/>
          </a:prstGeom>
          <a:noFill/>
          <a:ln>
            <a:noFill/>
          </a:ln>
        </p:spPr>
      </p:pic>
      <p:pic>
        <p:nvPicPr>
          <p:cNvPr id="144" name="Google Shape;144;p24"/>
          <p:cNvPicPr preferRelativeResize="0"/>
          <p:nvPr/>
        </p:nvPicPr>
        <p:blipFill rotWithShape="1">
          <a:blip r:embed="rId19">
            <a:alphaModFix/>
          </a:blip>
          <a:srcRect l="69609"/>
          <a:stretch/>
        </p:blipFill>
        <p:spPr>
          <a:xfrm>
            <a:off x="6885697" y="4440778"/>
            <a:ext cx="1176166" cy="11801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4250A-18DD-D3D6-D539-C684B4A8285C}"/>
              </a:ext>
            </a:extLst>
          </p:cNvPr>
          <p:cNvSpPr>
            <a:spLocks noGrp="1"/>
          </p:cNvSpPr>
          <p:nvPr>
            <p:ph type="title"/>
          </p:nvPr>
        </p:nvSpPr>
        <p:spPr>
          <a:xfrm>
            <a:off x="572493" y="238539"/>
            <a:ext cx="11018520" cy="1434415"/>
          </a:xfrm>
        </p:spPr>
        <p:txBody>
          <a:bodyPr anchor="b">
            <a:normAutofit/>
          </a:bodyPr>
          <a:lstStyle/>
          <a:p>
            <a:r>
              <a:rPr lang="nb-NO" sz="5400"/>
              <a:t>About you</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58FCAB-081C-4309-7C9D-97AD08DBCF98}"/>
              </a:ext>
            </a:extLst>
          </p:cNvPr>
          <p:cNvSpPr>
            <a:spLocks noGrp="1"/>
          </p:cNvSpPr>
          <p:nvPr>
            <p:ph idx="1"/>
          </p:nvPr>
        </p:nvSpPr>
        <p:spPr>
          <a:xfrm>
            <a:off x="572493" y="2071316"/>
            <a:ext cx="6713552" cy="4119172"/>
          </a:xfrm>
        </p:spPr>
        <p:txBody>
          <a:bodyPr anchor="t">
            <a:normAutofit/>
          </a:bodyPr>
          <a:lstStyle/>
          <a:p>
            <a:r>
              <a:rPr lang="en-US" sz="2200" b="1"/>
              <a:t>Intervention:</a:t>
            </a:r>
            <a:r>
              <a:rPr lang="en-US" sz="2200"/>
              <a:t> An intentional action or program designed to promote gender equality in computer science, such as mentoring, workshops, or policy changes.</a:t>
            </a:r>
          </a:p>
          <a:p>
            <a:r>
              <a:rPr lang="en-US" sz="2200" b="1"/>
              <a:t>Research study:</a:t>
            </a:r>
            <a:r>
              <a:rPr lang="en-US" sz="2200"/>
              <a:t> A systematic investigation that analyzes data to understand barriers, outcomes, and effective strategies for achieving gender equality in computer science.</a:t>
            </a:r>
          </a:p>
          <a:p>
            <a:pPr marL="0" indent="0">
              <a:buNone/>
            </a:pPr>
            <a:endParaRPr lang="nb-NO" sz="2200"/>
          </a:p>
        </p:txBody>
      </p:sp>
      <p:pic>
        <p:nvPicPr>
          <p:cNvPr id="5" name="Picture 4" descr="A person smiling with a bird on her head&#10;&#10;AI-generated content may be incorrect.">
            <a:extLst>
              <a:ext uri="{FF2B5EF4-FFF2-40B4-BE49-F238E27FC236}">
                <a16:creationId xmlns:a16="http://schemas.microsoft.com/office/drawing/2014/main" id="{7E442197-1A85-C68A-872A-AE289838C12E}"/>
              </a:ext>
            </a:extLst>
          </p:cNvPr>
          <p:cNvPicPr>
            <a:picLocks noChangeAspect="1"/>
          </p:cNvPicPr>
          <p:nvPr/>
        </p:nvPicPr>
        <p:blipFill>
          <a:blip r:embed="rId2">
            <a:extLst>
              <a:ext uri="{28A0092B-C50C-407E-A947-70E740481C1C}">
                <a14:useLocalDpi xmlns:a14="http://schemas.microsoft.com/office/drawing/2010/main" val="0"/>
              </a:ext>
            </a:extLst>
          </a:blip>
          <a:srcRect l="28141" r="764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59740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915D8-9421-B2E8-6474-02BDFF332519}"/>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21054C47-E0B5-FFB6-5FEB-EFF637525AF5}"/>
              </a:ext>
            </a:extLst>
          </p:cNvPr>
          <p:cNvGraphicFramePr>
            <a:graphicFrameLocks noGrp="1"/>
          </p:cNvGraphicFramePr>
          <p:nvPr>
            <p:ph idx="4294967295"/>
          </p:nvPr>
        </p:nvGraphicFramePr>
        <p:xfrm>
          <a:off x="77491" y="56766"/>
          <a:ext cx="11712575" cy="5946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Sylinder 8">
            <a:extLst>
              <a:ext uri="{FF2B5EF4-FFF2-40B4-BE49-F238E27FC236}">
                <a16:creationId xmlns:a16="http://schemas.microsoft.com/office/drawing/2014/main" id="{6F4C0602-CB9E-DF8B-78B1-DC5FF68EE1F2}"/>
              </a:ext>
            </a:extLst>
          </p:cNvPr>
          <p:cNvSpPr txBox="1"/>
          <p:nvPr/>
        </p:nvSpPr>
        <p:spPr>
          <a:xfrm>
            <a:off x="5104563" y="6229978"/>
            <a:ext cx="2813975" cy="523220"/>
          </a:xfrm>
          <a:prstGeom prst="rect">
            <a:avLst/>
          </a:prstGeom>
          <a:noFill/>
        </p:spPr>
        <p:txBody>
          <a:bodyPr wrap="none" rtlCol="0">
            <a:spAutoFit/>
          </a:bodyPr>
          <a:lstStyle/>
          <a:p>
            <a:r>
              <a:rPr lang="nb-NO" dirty="0"/>
              <a:t>Plan </a:t>
            </a:r>
            <a:r>
              <a:rPr lang="nb-NO" dirty="0" err="1"/>
              <a:t>your</a:t>
            </a:r>
            <a:r>
              <a:rPr lang="nb-NO" dirty="0"/>
              <a:t> </a:t>
            </a:r>
            <a:r>
              <a:rPr lang="nb-NO" dirty="0" err="1"/>
              <a:t>own</a:t>
            </a:r>
            <a:r>
              <a:rPr lang="nb-NO" dirty="0"/>
              <a:t> </a:t>
            </a:r>
            <a:r>
              <a:rPr lang="nb-NO" dirty="0" err="1"/>
              <a:t>Intervention</a:t>
            </a:r>
            <a:endParaRPr lang="nb-NO" dirty="0"/>
          </a:p>
          <a:p>
            <a:r>
              <a:rPr lang="nb-NO" sz="1000" dirty="0"/>
              <a:t>Letizia Jaccheri, NTNU, </a:t>
            </a:r>
            <a:r>
              <a:rPr lang="nb-NO" sz="1000" dirty="0" err="1"/>
              <a:t>October</a:t>
            </a:r>
            <a:r>
              <a:rPr lang="nb-NO" sz="1000" dirty="0"/>
              <a:t>  2025</a:t>
            </a:r>
          </a:p>
        </p:txBody>
      </p:sp>
      <p:pic>
        <p:nvPicPr>
          <p:cNvPr id="2" name="Picture 2" descr="Logos and templates - NTNU">
            <a:extLst>
              <a:ext uri="{FF2B5EF4-FFF2-40B4-BE49-F238E27FC236}">
                <a16:creationId xmlns:a16="http://schemas.microsoft.com/office/drawing/2014/main" id="{2E3D95E5-4B27-4DA2-F0BA-3DA7737204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1074" y="6147067"/>
            <a:ext cx="1732447" cy="606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80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E48C-DEE8-F52E-6E96-A5FEB4DCA890}"/>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AAAA15E7-8A49-22ED-C836-D74E3FB06A3C}"/>
              </a:ext>
            </a:extLst>
          </p:cNvPr>
          <p:cNvGraphicFramePr>
            <a:graphicFrameLocks noGrp="1"/>
          </p:cNvGraphicFramePr>
          <p:nvPr>
            <p:ph idx="4294967295"/>
          </p:nvPr>
        </p:nvGraphicFramePr>
        <p:xfrm>
          <a:off x="77491" y="56766"/>
          <a:ext cx="11712575" cy="5946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Sylinder 8">
            <a:extLst>
              <a:ext uri="{FF2B5EF4-FFF2-40B4-BE49-F238E27FC236}">
                <a16:creationId xmlns:a16="http://schemas.microsoft.com/office/drawing/2014/main" id="{56BE1CE7-DE72-9AD3-35F8-F2C330E821C8}"/>
              </a:ext>
            </a:extLst>
          </p:cNvPr>
          <p:cNvSpPr txBox="1"/>
          <p:nvPr/>
        </p:nvSpPr>
        <p:spPr>
          <a:xfrm>
            <a:off x="5104563" y="6229978"/>
            <a:ext cx="3173048" cy="523220"/>
          </a:xfrm>
          <a:prstGeom prst="rect">
            <a:avLst/>
          </a:prstGeom>
          <a:noFill/>
        </p:spPr>
        <p:txBody>
          <a:bodyPr wrap="none" rtlCol="0">
            <a:spAutoFit/>
          </a:bodyPr>
          <a:lstStyle/>
          <a:p>
            <a:r>
              <a:rPr lang="nb-NO" dirty="0"/>
              <a:t>Plan </a:t>
            </a:r>
            <a:r>
              <a:rPr lang="nb-NO" dirty="0" err="1"/>
              <a:t>your</a:t>
            </a:r>
            <a:r>
              <a:rPr lang="nb-NO" dirty="0"/>
              <a:t> </a:t>
            </a:r>
            <a:r>
              <a:rPr lang="nb-NO" dirty="0" err="1"/>
              <a:t>own</a:t>
            </a:r>
            <a:r>
              <a:rPr lang="nb-NO" dirty="0"/>
              <a:t> Research </a:t>
            </a:r>
            <a:r>
              <a:rPr lang="nb-NO" dirty="0" err="1"/>
              <a:t>Study</a:t>
            </a:r>
            <a:endParaRPr lang="nb-NO" dirty="0"/>
          </a:p>
          <a:p>
            <a:r>
              <a:rPr lang="nb-NO" sz="1000" dirty="0"/>
              <a:t>Letizia Jaccheri, NTNU, </a:t>
            </a:r>
            <a:r>
              <a:rPr lang="nb-NO" sz="1000" dirty="0" err="1"/>
              <a:t>October</a:t>
            </a:r>
            <a:r>
              <a:rPr lang="nb-NO" sz="1000" dirty="0"/>
              <a:t>  2025</a:t>
            </a:r>
          </a:p>
        </p:txBody>
      </p:sp>
      <p:pic>
        <p:nvPicPr>
          <p:cNvPr id="1026" name="Picture 2" descr="Logos and templates - NTNU">
            <a:extLst>
              <a:ext uri="{FF2B5EF4-FFF2-40B4-BE49-F238E27FC236}">
                <a16:creationId xmlns:a16="http://schemas.microsoft.com/office/drawing/2014/main" id="{9E4F6A93-65CE-4C39-F94F-6158651BD7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1074" y="6147067"/>
            <a:ext cx="1732447" cy="606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794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CAA11DC-F238-955D-0651-D3C060A4D45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 Position</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text on a pink background&#10;&#10;AI-generated content may be incorrect.">
            <a:extLst>
              <a:ext uri="{FF2B5EF4-FFF2-40B4-BE49-F238E27FC236}">
                <a16:creationId xmlns:a16="http://schemas.microsoft.com/office/drawing/2014/main" id="{F42BC0B5-2409-B09A-25BD-57BEC75BBD48}"/>
              </a:ext>
            </a:extLst>
          </p:cNvPr>
          <p:cNvPicPr>
            <a:picLocks noChangeAspect="1"/>
          </p:cNvPicPr>
          <p:nvPr/>
        </p:nvPicPr>
        <p:blipFill>
          <a:blip r:embed="rId3"/>
          <a:stretch>
            <a:fillRect/>
          </a:stretch>
        </p:blipFill>
        <p:spPr>
          <a:xfrm>
            <a:off x="4654296" y="1007406"/>
            <a:ext cx="7214616" cy="4815755"/>
          </a:xfrm>
          <a:prstGeom prst="rect">
            <a:avLst/>
          </a:prstGeom>
        </p:spPr>
      </p:pic>
    </p:spTree>
    <p:extLst>
      <p:ext uri="{BB962C8B-B14F-4D97-AF65-F5344CB8AC3E}">
        <p14:creationId xmlns:p14="http://schemas.microsoft.com/office/powerpoint/2010/main" val="1777481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7961DF-4D34-D9BF-4BA6-094E4A5130E1}"/>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1960</a:t>
            </a:r>
            <a:endParaRPr lang="en-US" sz="6600" kern="1200" dirty="0">
              <a:solidFill>
                <a:schemeClr val="tx1"/>
              </a:solidFill>
              <a:latin typeface="+mj-lt"/>
              <a:ea typeface="+mj-ea"/>
              <a:cs typeface="+mj-cs"/>
            </a:endParaRPr>
          </a:p>
        </p:txBody>
      </p:sp>
      <p:pic>
        <p:nvPicPr>
          <p:cNvPr id="6" name="Picture 5" descr="A couple of children standing next to flowers&#10;&#10;AI-generated content may be incorrect.">
            <a:extLst>
              <a:ext uri="{FF2B5EF4-FFF2-40B4-BE49-F238E27FC236}">
                <a16:creationId xmlns:a16="http://schemas.microsoft.com/office/drawing/2014/main" id="{1CB80726-631A-8BDA-F0F9-D12DD7346A43}"/>
              </a:ext>
            </a:extLst>
          </p:cNvPr>
          <p:cNvPicPr>
            <a:picLocks noChangeAspect="1"/>
          </p:cNvPicPr>
          <p:nvPr/>
        </p:nvPicPr>
        <p:blipFill>
          <a:blip r:embed="rId3">
            <a:extLst>
              <a:ext uri="{28A0092B-C50C-407E-A947-70E740481C1C}">
                <a14:useLocalDpi xmlns:a14="http://schemas.microsoft.com/office/drawing/2010/main" val="0"/>
              </a:ext>
            </a:extLst>
          </a:blip>
          <a:srcRect t="162" r="-1" b="35670"/>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3" name="Picture 2" descr="Men in white coats working in a room&#10;&#10;AI-generated content may be incorrect.">
            <a:extLst>
              <a:ext uri="{FF2B5EF4-FFF2-40B4-BE49-F238E27FC236}">
                <a16:creationId xmlns:a16="http://schemas.microsoft.com/office/drawing/2014/main" id="{47566986-38D2-1ED4-B37C-2BCD2330F5CC}"/>
              </a:ext>
            </a:extLst>
          </p:cNvPr>
          <p:cNvPicPr>
            <a:picLocks noChangeAspect="1"/>
          </p:cNvPicPr>
          <p:nvPr/>
        </p:nvPicPr>
        <p:blipFill>
          <a:blip r:embed="rId4">
            <a:extLst>
              <a:ext uri="{28A0092B-C50C-407E-A947-70E740481C1C}">
                <a14:useLocalDpi xmlns:a14="http://schemas.microsoft.com/office/drawing/2010/main" val="0"/>
              </a:ext>
            </a:extLst>
          </a:blip>
          <a:srcRect t="8561" r="-3" b="2779"/>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245828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D470-7066-D48D-2E71-9607D31319F4}"/>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dirty="0"/>
              <a:t>1970</a:t>
            </a:r>
          </a:p>
        </p:txBody>
      </p:sp>
      <p:pic>
        <p:nvPicPr>
          <p:cNvPr id="4" name="Picture 3" descr="A group of people posing for a photo&#10;&#10;AI-generated content may be incorrect.">
            <a:extLst>
              <a:ext uri="{FF2B5EF4-FFF2-40B4-BE49-F238E27FC236}">
                <a16:creationId xmlns:a16="http://schemas.microsoft.com/office/drawing/2014/main" id="{5D81B2F3-8235-BA76-58A4-67843A761F24}"/>
              </a:ext>
            </a:extLst>
          </p:cNvPr>
          <p:cNvPicPr>
            <a:picLocks noChangeAspect="1"/>
          </p:cNvPicPr>
          <p:nvPr/>
        </p:nvPicPr>
        <p:blipFill>
          <a:blip r:embed="rId3">
            <a:extLst>
              <a:ext uri="{28A0092B-C50C-407E-A947-70E740481C1C}">
                <a14:useLocalDpi xmlns:a14="http://schemas.microsoft.com/office/drawing/2010/main" val="0"/>
              </a:ext>
            </a:extLst>
          </a:blip>
          <a:srcRect r="-3" b="14685"/>
          <a:stretch>
            <a:fillRect/>
          </a:stretch>
        </p:blipFill>
        <p:spPr>
          <a:xfrm>
            <a:off x="320040" y="363769"/>
            <a:ext cx="5614416" cy="3807886"/>
          </a:xfrm>
          <a:prstGeom prst="rect">
            <a:avLst/>
          </a:prstGeom>
        </p:spPr>
      </p:pic>
      <p:pic>
        <p:nvPicPr>
          <p:cNvPr id="1028" name="Picture 4" descr="texas instruments ti57 - batteria e pulizia">
            <a:extLst>
              <a:ext uri="{FF2B5EF4-FFF2-40B4-BE49-F238E27FC236}">
                <a16:creationId xmlns:a16="http://schemas.microsoft.com/office/drawing/2014/main" id="{3FDE6F29-0E41-BB62-B387-D68A8221CF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64808" y="320040"/>
            <a:ext cx="5193792" cy="389534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intage Texas Instruments TI-30 Scientific Calculator Used - Picture 1 of 5">
            <a:extLst>
              <a:ext uri="{FF2B5EF4-FFF2-40B4-BE49-F238E27FC236}">
                <a16:creationId xmlns:a16="http://schemas.microsoft.com/office/drawing/2014/main" id="{831CAB01-F7D8-93E7-923C-F6FBB244B7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88001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F0D6-70CE-76D3-26E7-BD362B65AD99}"/>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a:t>
            </a:r>
            <a:r>
              <a:rPr lang="en-US" sz="6600" kern="1200" dirty="0">
                <a:solidFill>
                  <a:schemeClr val="tx1"/>
                </a:solidFill>
                <a:latin typeface="+mj-lt"/>
                <a:ea typeface="+mj-ea"/>
                <a:cs typeface="+mj-cs"/>
              </a:rPr>
              <a:t>80</a:t>
            </a:r>
          </a:p>
        </p:txBody>
      </p:sp>
      <p:pic>
        <p:nvPicPr>
          <p:cNvPr id="4" name="Picture 3" descr="A group of people sitting at a table&#10;&#10;AI-generated content may be incorrect.">
            <a:extLst>
              <a:ext uri="{FF2B5EF4-FFF2-40B4-BE49-F238E27FC236}">
                <a16:creationId xmlns:a16="http://schemas.microsoft.com/office/drawing/2014/main" id="{48F480A1-4FA5-256B-6534-CFA3770EF45C}"/>
              </a:ext>
            </a:extLst>
          </p:cNvPr>
          <p:cNvPicPr>
            <a:picLocks noChangeAspect="1"/>
          </p:cNvPicPr>
          <p:nvPr/>
        </p:nvPicPr>
        <p:blipFill>
          <a:blip r:embed="rId3">
            <a:extLst>
              <a:ext uri="{28A0092B-C50C-407E-A947-70E740481C1C}">
                <a14:useLocalDpi xmlns:a14="http://schemas.microsoft.com/office/drawing/2010/main" val="0"/>
              </a:ext>
            </a:extLst>
          </a:blip>
          <a:srcRect r="10263"/>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6" name="Picture 5" descr="An old computer with a monitor and keyboard&#10;&#10;AI-generated content may be incorrect.">
            <a:extLst>
              <a:ext uri="{FF2B5EF4-FFF2-40B4-BE49-F238E27FC236}">
                <a16:creationId xmlns:a16="http://schemas.microsoft.com/office/drawing/2014/main" id="{42D16661-BB7F-0462-8526-21388B0D49F9}"/>
              </a:ext>
            </a:extLst>
          </p:cNvPr>
          <p:cNvPicPr>
            <a:picLocks noChangeAspect="1"/>
          </p:cNvPicPr>
          <p:nvPr/>
        </p:nvPicPr>
        <p:blipFill>
          <a:blip r:embed="rId4">
            <a:extLst>
              <a:ext uri="{28A0092B-C50C-407E-A947-70E740481C1C}">
                <a14:useLocalDpi xmlns:a14="http://schemas.microsoft.com/office/drawing/2010/main" val="0"/>
              </a:ext>
            </a:extLst>
          </a:blip>
          <a:srcRect t="23711" r="-3" b="8463"/>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469169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A061-9A2B-EF9E-022D-19D29B6649DB}"/>
              </a:ext>
            </a:extLst>
          </p:cNvPr>
          <p:cNvSpPr>
            <a:spLocks noGrp="1"/>
          </p:cNvSpPr>
          <p:nvPr>
            <p:ph type="title"/>
          </p:nvPr>
        </p:nvSpPr>
        <p:spPr>
          <a:xfrm>
            <a:off x="630936" y="4562856"/>
            <a:ext cx="3419856" cy="1600200"/>
          </a:xfrm>
        </p:spPr>
        <p:txBody>
          <a:bodyPr vert="horz" lIns="91440" tIns="45720" rIns="91440" bIns="45720" rtlCol="0" anchor="ctr">
            <a:normAutofit/>
          </a:bodyPr>
          <a:lstStyle/>
          <a:p>
            <a:r>
              <a:rPr lang="en-US" sz="4800" dirty="0"/>
              <a:t>19</a:t>
            </a:r>
            <a:r>
              <a:rPr lang="en-US" sz="4800" kern="1200" dirty="0">
                <a:solidFill>
                  <a:schemeClr val="tx1"/>
                </a:solidFill>
                <a:latin typeface="+mj-lt"/>
                <a:ea typeface="+mj-ea"/>
                <a:cs typeface="+mj-cs"/>
              </a:rPr>
              <a:t>90</a:t>
            </a:r>
          </a:p>
        </p:txBody>
      </p:sp>
      <p:pic>
        <p:nvPicPr>
          <p:cNvPr id="6" name="Picture 5" descr="A screenshot of a computer&#10;&#10;AI-generated content may be incorrect.">
            <a:extLst>
              <a:ext uri="{FF2B5EF4-FFF2-40B4-BE49-F238E27FC236}">
                <a16:creationId xmlns:a16="http://schemas.microsoft.com/office/drawing/2014/main" id="{82CB1039-C063-A7EC-3BD7-18849D280E85}"/>
              </a:ext>
            </a:extLst>
          </p:cNvPr>
          <p:cNvPicPr>
            <a:picLocks noChangeAspect="1"/>
          </p:cNvPicPr>
          <p:nvPr/>
        </p:nvPicPr>
        <p:blipFill>
          <a:blip r:embed="rId3">
            <a:extLst>
              <a:ext uri="{28A0092B-C50C-407E-A947-70E740481C1C}">
                <a14:useLocalDpi xmlns:a14="http://schemas.microsoft.com/office/drawing/2010/main" val="0"/>
              </a:ext>
            </a:extLst>
          </a:blip>
          <a:srcRect r="852"/>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9" name="Picture 8" descr="A group of people posing for a photo&#10;&#10;AI-generated content may be incorrect.">
            <a:extLst>
              <a:ext uri="{FF2B5EF4-FFF2-40B4-BE49-F238E27FC236}">
                <a16:creationId xmlns:a16="http://schemas.microsoft.com/office/drawing/2014/main" id="{340099DD-61CF-B25C-70BE-D9A14918CB2E}"/>
              </a:ext>
            </a:extLst>
          </p:cNvPr>
          <p:cNvPicPr>
            <a:picLocks noChangeAspect="1"/>
          </p:cNvPicPr>
          <p:nvPr/>
        </p:nvPicPr>
        <p:blipFill>
          <a:blip r:embed="rId4">
            <a:extLst>
              <a:ext uri="{28A0092B-C50C-407E-A947-70E740481C1C}">
                <a14:useLocalDpi xmlns:a14="http://schemas.microsoft.com/office/drawing/2010/main" val="0"/>
              </a:ext>
            </a:extLst>
          </a:blip>
          <a:srcRect l="13747" r="3346" b="1"/>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7" name="TextBox 6">
            <a:extLst>
              <a:ext uri="{FF2B5EF4-FFF2-40B4-BE49-F238E27FC236}">
                <a16:creationId xmlns:a16="http://schemas.microsoft.com/office/drawing/2014/main" id="{B18CA72F-38EB-AAE1-132A-EFF49AA3847F}"/>
              </a:ext>
            </a:extLst>
          </p:cNvPr>
          <p:cNvSpPr txBox="1"/>
          <p:nvPr/>
        </p:nvSpPr>
        <p:spPr>
          <a:xfrm>
            <a:off x="4654294" y="4562856"/>
            <a:ext cx="6903721" cy="160020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200" dirty="0"/>
              <a:t>Jaccheri, M. L., &amp; Conradi, R. 1993. Techniques for process model evolution in EPOS. IEEE Transactions on Software Engineering, 19(12), 1145-1156.</a:t>
            </a:r>
          </a:p>
        </p:txBody>
      </p:sp>
    </p:spTree>
    <p:extLst>
      <p:ext uri="{BB962C8B-B14F-4D97-AF65-F5344CB8AC3E}">
        <p14:creationId xmlns:p14="http://schemas.microsoft.com/office/powerpoint/2010/main" val="3798073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1" name="Rectangle 3100">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03" name="Rectangle 3102">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514926-4748-394D-3D13-7ADBFEBCB34E}"/>
              </a:ext>
            </a:extLst>
          </p:cNvPr>
          <p:cNvSpPr>
            <a:spLocks noGrp="1"/>
          </p:cNvSpPr>
          <p:nvPr>
            <p:ph type="title"/>
          </p:nvPr>
        </p:nvSpPr>
        <p:spPr>
          <a:xfrm>
            <a:off x="838200" y="4435052"/>
            <a:ext cx="3093720" cy="1645920"/>
          </a:xfrm>
        </p:spPr>
        <p:txBody>
          <a:bodyPr vert="horz" lIns="91440" tIns="45720" rIns="91440" bIns="45720" rtlCol="0" anchor="ctr">
            <a:normAutofit/>
          </a:bodyPr>
          <a:lstStyle/>
          <a:p>
            <a:r>
              <a:rPr lang="en-US" sz="2600" kern="1200">
                <a:solidFill>
                  <a:schemeClr val="tx1"/>
                </a:solidFill>
                <a:latin typeface="+mj-lt"/>
                <a:ea typeface="+mj-ea"/>
                <a:cs typeface="+mj-cs"/>
              </a:rPr>
              <a:t>2000</a:t>
            </a:r>
          </a:p>
        </p:txBody>
      </p:sp>
      <p:pic>
        <p:nvPicPr>
          <p:cNvPr id="3074" name="Picture 2" descr="Kjærlighet og computer">
            <a:extLst>
              <a:ext uri="{FF2B5EF4-FFF2-40B4-BE49-F238E27FC236}">
                <a16:creationId xmlns:a16="http://schemas.microsoft.com/office/drawing/2014/main" id="{38385DF3-0FDE-6543-C03C-410100F22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73" r="-1" b="31272"/>
          <a:stretch>
            <a:fillRect/>
          </a:stretch>
        </p:blipFill>
        <p:spPr bwMode="auto">
          <a:xfrm>
            <a:off x="20" y="-6"/>
            <a:ext cx="393190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hild wearing headphones and a headset&#10;&#10;AI-generated content may be incorrect.">
            <a:extLst>
              <a:ext uri="{FF2B5EF4-FFF2-40B4-BE49-F238E27FC236}">
                <a16:creationId xmlns:a16="http://schemas.microsoft.com/office/drawing/2014/main" id="{D874914E-72AB-A754-9D12-C15412831B9A}"/>
              </a:ext>
            </a:extLst>
          </p:cNvPr>
          <p:cNvPicPr>
            <a:picLocks noChangeAspect="1"/>
          </p:cNvPicPr>
          <p:nvPr/>
        </p:nvPicPr>
        <p:blipFill>
          <a:blip r:embed="rId4">
            <a:extLst>
              <a:ext uri="{28A0092B-C50C-407E-A947-70E740481C1C}">
                <a14:useLocalDpi xmlns:a14="http://schemas.microsoft.com/office/drawing/2010/main" val="0"/>
              </a:ext>
            </a:extLst>
          </a:blip>
          <a:srcRect l="22156" r="535" b="4"/>
          <a:stretch>
            <a:fillRect/>
          </a:stretch>
        </p:blipFill>
        <p:spPr>
          <a:xfrm>
            <a:off x="4130040" y="6"/>
            <a:ext cx="3931920" cy="4005071"/>
          </a:xfrm>
          <a:prstGeom prst="rect">
            <a:avLst/>
          </a:prstGeom>
        </p:spPr>
      </p:pic>
      <p:pic>
        <p:nvPicPr>
          <p:cNvPr id="4" name="Picture 3" descr="A person using a camera to listen to a person's ear&#10;&#10;AI-generated content may be incorrect.">
            <a:extLst>
              <a:ext uri="{FF2B5EF4-FFF2-40B4-BE49-F238E27FC236}">
                <a16:creationId xmlns:a16="http://schemas.microsoft.com/office/drawing/2014/main" id="{51A37E42-9D02-5331-BBCA-F5AE62F9CEBA}"/>
              </a:ext>
            </a:extLst>
          </p:cNvPr>
          <p:cNvPicPr>
            <a:picLocks noChangeAspect="1"/>
          </p:cNvPicPr>
          <p:nvPr/>
        </p:nvPicPr>
        <p:blipFill>
          <a:blip r:embed="rId5">
            <a:extLst>
              <a:ext uri="{28A0092B-C50C-407E-A947-70E740481C1C}">
                <a14:useLocalDpi xmlns:a14="http://schemas.microsoft.com/office/drawing/2010/main" val="0"/>
              </a:ext>
            </a:extLst>
          </a:blip>
          <a:srcRect r="-2" b="20547"/>
          <a:stretch>
            <a:fillRect/>
          </a:stretch>
        </p:blipFill>
        <p:spPr>
          <a:xfrm>
            <a:off x="8260080" y="-1"/>
            <a:ext cx="3931920" cy="4005072"/>
          </a:xfrm>
          <a:prstGeom prst="rect">
            <a:avLst/>
          </a:prstGeom>
        </p:spPr>
      </p:pic>
      <p:sp>
        <p:nvSpPr>
          <p:cNvPr id="3105" name="Rectangle 3104">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07" name="Rectangle 3106">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4B48ADD-A24D-AB70-B21E-1088D83C082B}"/>
              </a:ext>
            </a:extLst>
          </p:cNvPr>
          <p:cNvSpPr txBox="1"/>
          <p:nvPr/>
        </p:nvSpPr>
        <p:spPr>
          <a:xfrm>
            <a:off x="4380266" y="4435052"/>
            <a:ext cx="71041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none" strike="noStrike" dirty="0">
                <a:effectLst/>
                <a:hlinkClick r:id="rId6"/>
              </a:rPr>
              <a:t>Software engineering issues in interactive installation </a:t>
            </a:r>
            <a:r>
              <a:rPr lang="en-US" b="0" i="0" u="none" strike="noStrike">
                <a:effectLst/>
                <a:hlinkClick r:id="rId6"/>
              </a:rPr>
              <a:t>art</a:t>
            </a:r>
            <a:r>
              <a:rPr lang="en-US" b="0" i="0">
                <a:effectLst/>
              </a:rPr>
              <a:t>A</a:t>
            </a:r>
            <a:r>
              <a:rPr lang="en-US" b="0" i="0" dirty="0">
                <a:effectLst/>
              </a:rPr>
              <a:t> Trifonova, L Jaccheri, K Bergaust International Journal of Arts and Technology 1 (1), 43-65</a:t>
            </a:r>
            <a:endParaRPr lang="en-US" b="0" i="0">
              <a:effectLst/>
            </a:endParaRPr>
          </a:p>
        </p:txBody>
      </p:sp>
    </p:spTree>
    <p:extLst>
      <p:ext uri="{BB962C8B-B14F-4D97-AF65-F5344CB8AC3E}">
        <p14:creationId xmlns:p14="http://schemas.microsoft.com/office/powerpoint/2010/main" val="1379201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D276-0221-DF4B-3EF1-F1B9580B5DBB}"/>
              </a:ext>
            </a:extLst>
          </p:cNvPr>
          <p:cNvSpPr>
            <a:spLocks noGrp="1"/>
          </p:cNvSpPr>
          <p:nvPr>
            <p:ph type="title"/>
          </p:nvPr>
        </p:nvSpPr>
        <p:spPr>
          <a:xfrm>
            <a:off x="1051560" y="4440602"/>
            <a:ext cx="3538728" cy="1645920"/>
          </a:xfrm>
        </p:spPr>
        <p:txBody>
          <a:bodyPr vert="horz" lIns="91440" tIns="45720" rIns="91440" bIns="45720" rtlCol="0" anchor="ctr">
            <a:normAutofit/>
          </a:bodyPr>
          <a:lstStyle/>
          <a:p>
            <a:r>
              <a:rPr lang="en-US" sz="3200" kern="1200">
                <a:solidFill>
                  <a:schemeClr val="tx1"/>
                </a:solidFill>
                <a:latin typeface="+mj-lt"/>
                <a:ea typeface="+mj-ea"/>
                <a:cs typeface="+mj-cs"/>
              </a:rPr>
              <a:t>2010</a:t>
            </a:r>
          </a:p>
        </p:txBody>
      </p:sp>
      <p:pic>
        <p:nvPicPr>
          <p:cNvPr id="3076" name="Picture 4" descr="NTNU_AI-lab-4484 | Trondheim 08.03.2017 : NTNU, Telenor og S… | Flickr">
            <a:extLst>
              <a:ext uri="{FF2B5EF4-FFF2-40B4-BE49-F238E27FC236}">
                <a16:creationId xmlns:a16="http://schemas.microsoft.com/office/drawing/2014/main" id="{0CDD8B57-D13D-BA31-FD96-0BB6AB450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3" r="17576"/>
          <a:stretch>
            <a:fillRect/>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tatiana #rizzante #reply – Letizia Jaccheri">
            <a:extLst>
              <a:ext uri="{FF2B5EF4-FFF2-40B4-BE49-F238E27FC236}">
                <a16:creationId xmlns:a16="http://schemas.microsoft.com/office/drawing/2014/main" id="{FE2C41FB-F037-0B45-4B2E-7E0343C79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88"/>
          <a:stretch>
            <a:fillRect/>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67D009-A420-ABDA-5F7B-0C961AE0EBBA}"/>
              </a:ext>
            </a:extLst>
          </p:cNvPr>
          <p:cNvSpPr txBox="1"/>
          <p:nvPr/>
        </p:nvSpPr>
        <p:spPr>
          <a:xfrm>
            <a:off x="5349240" y="4440602"/>
            <a:ext cx="600760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sng" dirty="0">
                <a:effectLst/>
                <a:hlinkClick r:id="rId5"/>
              </a:rPr>
              <a:t>A checklist for integrating student empirical studies with research and teaching goals</a:t>
            </a:r>
            <a:r>
              <a:rPr lang="en-US" b="0" i="0" u="sng" dirty="0">
                <a:effectLst/>
              </a:rPr>
              <a:t>  </a:t>
            </a:r>
            <a:r>
              <a:rPr lang="en-US" b="0" i="0" dirty="0">
                <a:effectLst/>
              </a:rPr>
              <a:t>JC Carver, L Jaccheri, S Morasca, F Shull Empirical Software Engineering 15 (1), 35-59</a:t>
            </a:r>
          </a:p>
        </p:txBody>
      </p:sp>
    </p:spTree>
    <p:extLst>
      <p:ext uri="{BB962C8B-B14F-4D97-AF65-F5344CB8AC3E}">
        <p14:creationId xmlns:p14="http://schemas.microsoft.com/office/powerpoint/2010/main" val="149726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4D9C-3524-A6B0-9F5C-6B2F8839CA6D}"/>
              </a:ext>
            </a:extLst>
          </p:cNvPr>
          <p:cNvSpPr>
            <a:spLocks noGrp="1"/>
          </p:cNvSpPr>
          <p:nvPr>
            <p:ph type="title"/>
          </p:nvPr>
        </p:nvSpPr>
        <p:spPr>
          <a:xfrm>
            <a:off x="630936" y="4440365"/>
            <a:ext cx="4245864" cy="1722691"/>
          </a:xfrm>
        </p:spPr>
        <p:txBody>
          <a:bodyPr vert="horz" lIns="91440" tIns="45720" rIns="91440" bIns="45720" rtlCol="0" anchor="ctr">
            <a:normAutofit/>
          </a:bodyPr>
          <a:lstStyle/>
          <a:p>
            <a:r>
              <a:rPr lang="en-US" sz="5400"/>
              <a:t>2020</a:t>
            </a:r>
            <a:endParaRPr lang="en-US" sz="5400" dirty="0"/>
          </a:p>
        </p:txBody>
      </p:sp>
      <p:sp>
        <p:nvSpPr>
          <p:cNvPr id="13" name="TextBox 12">
            <a:extLst>
              <a:ext uri="{FF2B5EF4-FFF2-40B4-BE49-F238E27FC236}">
                <a16:creationId xmlns:a16="http://schemas.microsoft.com/office/drawing/2014/main" id="{A21360C5-FD64-DC58-E833-2C23CA892EDE}"/>
              </a:ext>
            </a:extLst>
          </p:cNvPr>
          <p:cNvSpPr txBox="1"/>
          <p:nvPr/>
        </p:nvSpPr>
        <p:spPr>
          <a:xfrm>
            <a:off x="5346193" y="4694801"/>
            <a:ext cx="6214871" cy="1722691"/>
          </a:xfrm>
          <a:prstGeom prst="rect">
            <a:avLst/>
          </a:prstGeom>
        </p:spPr>
        <p:txBody>
          <a:bodyPr vert="horz" lIns="91440" tIns="45720" rIns="91440" bIns="45720" rtlCol="0" anchor="ctr">
            <a:normAutofit/>
          </a:bodyPr>
          <a:lstStyle/>
          <a:p>
            <a:pPr>
              <a:lnSpc>
                <a:spcPct val="90000"/>
              </a:lnSpc>
              <a:spcAft>
                <a:spcPts val="600"/>
              </a:spcAft>
            </a:pPr>
            <a:r>
              <a:rPr lang="en-US" sz="1200" dirty="0"/>
              <a:t>Gender Diversity Interventions in Software Engineering: A Comprehensive Review of Existing Practices, CM Cutrupi, L Jaccheri, A Serebrenik, Computer Science Review 59, 100812</a:t>
            </a:r>
          </a:p>
          <a:p>
            <a:pPr>
              <a:lnSpc>
                <a:spcPct val="90000"/>
              </a:lnSpc>
              <a:spcAft>
                <a:spcPts val="600"/>
              </a:spcAft>
            </a:pPr>
            <a:r>
              <a:rPr lang="en-US" sz="1200" dirty="0"/>
              <a:t>2026</a:t>
            </a:r>
          </a:p>
          <a:p>
            <a:pPr>
              <a:lnSpc>
                <a:spcPct val="90000"/>
              </a:lnSpc>
              <a:spcAft>
                <a:spcPts val="600"/>
              </a:spcAft>
            </a:pPr>
            <a:r>
              <a:rPr lang="en-US" sz="1200" dirty="0"/>
              <a:t>Women’s Participation in Student Software Development Teams: A Cross-Sectional Study on Role Distribution, CM Cutrupi, L Jaccheri, S Papavlasopoulou, IEEE Transactions on Software Engineering</a:t>
            </a:r>
          </a:p>
        </p:txBody>
      </p:sp>
      <p:sp>
        <p:nvSpPr>
          <p:cNvPr id="10" name="TextBox 9">
            <a:extLst>
              <a:ext uri="{FF2B5EF4-FFF2-40B4-BE49-F238E27FC236}">
                <a16:creationId xmlns:a16="http://schemas.microsoft.com/office/drawing/2014/main" id="{0DC194D8-9940-2CFC-05AB-CA62F948A560}"/>
              </a:ext>
            </a:extLst>
          </p:cNvPr>
          <p:cNvSpPr txBox="1"/>
          <p:nvPr/>
        </p:nvSpPr>
        <p:spPr>
          <a:xfrm>
            <a:off x="6400800" y="2719216"/>
            <a:ext cx="6106742" cy="1645920"/>
          </a:xfrm>
          <a:prstGeom prst="rect">
            <a:avLst/>
          </a:prstGeom>
        </p:spPr>
        <p:txBody>
          <a:bodyPr vert="horz" lIns="91440" tIns="45720" rIns="91440" bIns="45720" rtlCol="0" anchor="ctr">
            <a:normAutofit/>
          </a:bodyPr>
          <a:lstStyle/>
          <a:p>
            <a:pPr>
              <a:lnSpc>
                <a:spcPct val="90000"/>
              </a:lnSpc>
              <a:spcAft>
                <a:spcPts val="600"/>
              </a:spcAft>
            </a:pPr>
            <a:endParaRPr lang="en-US" b="0" i="0" dirty="0">
              <a:effectLst/>
            </a:endParaRPr>
          </a:p>
        </p:txBody>
      </p:sp>
      <p:sp>
        <p:nvSpPr>
          <p:cNvPr id="5" name="AutoShape 2"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15C828AF-E7AB-70B8-5947-7FF65C421D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4"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B5D4128A-BBD9-F68F-3AB6-231430CAC45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3" name="Picture 2" descr="A graph showing the time it took for various social media platforms to reach 100 million users">
            <a:extLst>
              <a:ext uri="{FF2B5EF4-FFF2-40B4-BE49-F238E27FC236}">
                <a16:creationId xmlns:a16="http://schemas.microsoft.com/office/drawing/2014/main" id="{A15236A7-0C58-0C64-0B13-51AE837F83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6628" y="1466491"/>
            <a:ext cx="4169027" cy="237634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group of people posing for a photo&#10;&#10;AI-generated content may be incorrect.">
            <a:extLst>
              <a:ext uri="{FF2B5EF4-FFF2-40B4-BE49-F238E27FC236}">
                <a16:creationId xmlns:a16="http://schemas.microsoft.com/office/drawing/2014/main" id="{CDE1AFDC-7DAB-A8B1-D102-10C32D2E8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51" y="440508"/>
            <a:ext cx="7189551" cy="3954253"/>
          </a:xfrm>
          <a:prstGeom prst="rect">
            <a:avLst/>
          </a:prstGeom>
        </p:spPr>
      </p:pic>
    </p:spTree>
    <p:extLst>
      <p:ext uri="{BB962C8B-B14F-4D97-AF65-F5344CB8AC3E}">
        <p14:creationId xmlns:p14="http://schemas.microsoft.com/office/powerpoint/2010/main" val="3232446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e 2" descr="Et bilde som inneholder tekst, sirkel, skjermbilde&#10;&#10;Automatisk generert beskrivelse">
            <a:extLst>
              <a:ext uri="{FF2B5EF4-FFF2-40B4-BE49-F238E27FC236}">
                <a16:creationId xmlns:a16="http://schemas.microsoft.com/office/drawing/2014/main" id="{36796640-1DFC-33C8-3E60-173E40F39F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974" y="643466"/>
            <a:ext cx="5557139" cy="5571067"/>
          </a:xfrm>
          <a:prstGeom prst="rect">
            <a:avLst/>
          </a:prstGeom>
        </p:spPr>
      </p:pic>
      <p:sp>
        <p:nvSpPr>
          <p:cNvPr id="4" name="TextBox 3">
            <a:extLst>
              <a:ext uri="{FF2B5EF4-FFF2-40B4-BE49-F238E27FC236}">
                <a16:creationId xmlns:a16="http://schemas.microsoft.com/office/drawing/2014/main" id="{D2874325-805D-7A79-C66B-74169AA89EC6}"/>
              </a:ext>
            </a:extLst>
          </p:cNvPr>
          <p:cNvSpPr txBox="1"/>
          <p:nvPr/>
        </p:nvSpPr>
        <p:spPr>
          <a:xfrm>
            <a:off x="460772" y="5687496"/>
            <a:ext cx="2153841" cy="646331"/>
          </a:xfrm>
          <a:prstGeom prst="rect">
            <a:avLst/>
          </a:prstGeom>
          <a:noFill/>
        </p:spPr>
        <p:txBody>
          <a:bodyPr wrap="square">
            <a:spAutoFit/>
          </a:bodyPr>
          <a:lstStyle/>
          <a:p>
            <a:r>
              <a:rPr lang="it-IT" dirty="0" err="1"/>
              <a:t>Kimberlé</a:t>
            </a:r>
            <a:r>
              <a:rPr lang="it-IT" dirty="0"/>
              <a:t> </a:t>
            </a:r>
            <a:r>
              <a:rPr lang="it-IT" dirty="0" err="1"/>
              <a:t>Crenshaw</a:t>
            </a:r>
            <a:r>
              <a:rPr lang="it-IT" dirty="0"/>
              <a:t> 1989</a:t>
            </a:r>
          </a:p>
        </p:txBody>
      </p:sp>
      <p:sp>
        <p:nvSpPr>
          <p:cNvPr id="5" name="TextBox 4">
            <a:extLst>
              <a:ext uri="{FF2B5EF4-FFF2-40B4-BE49-F238E27FC236}">
                <a16:creationId xmlns:a16="http://schemas.microsoft.com/office/drawing/2014/main" id="{7DABBAE3-9175-9648-1791-1E7850FACA76}"/>
              </a:ext>
            </a:extLst>
          </p:cNvPr>
          <p:cNvSpPr txBox="1"/>
          <p:nvPr/>
        </p:nvSpPr>
        <p:spPr>
          <a:xfrm>
            <a:off x="10737926" y="2400300"/>
            <a:ext cx="615874" cy="369332"/>
          </a:xfrm>
          <a:prstGeom prst="rect">
            <a:avLst/>
          </a:prstGeom>
          <a:noFill/>
        </p:spPr>
        <p:txBody>
          <a:bodyPr wrap="none" rtlCol="0">
            <a:spAutoFit/>
          </a:bodyPr>
          <a:lstStyle/>
          <a:p>
            <a:r>
              <a:rPr lang="nb-NO" dirty="0"/>
              <a:t>Bias </a:t>
            </a:r>
            <a:endParaRPr lang="it-IT" dirty="0"/>
          </a:p>
        </p:txBody>
      </p:sp>
      <p:pic>
        <p:nvPicPr>
          <p:cNvPr id="1026" name="Picture 2" descr="Kimberlé Crenshaw">
            <a:extLst>
              <a:ext uri="{FF2B5EF4-FFF2-40B4-BE49-F238E27FC236}">
                <a16:creationId xmlns:a16="http://schemas.microsoft.com/office/drawing/2014/main" id="{DA5EA968-13FC-0C72-0E07-7DDDBD1E5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96" y="2400300"/>
            <a:ext cx="24765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A48755-CD91-F395-C70A-064B341027D5}"/>
              </a:ext>
            </a:extLst>
          </p:cNvPr>
          <p:cNvSpPr>
            <a:spLocks noGrp="1"/>
          </p:cNvSpPr>
          <p:nvPr>
            <p:ph type="title" idx="4294967295"/>
          </p:nvPr>
        </p:nvSpPr>
        <p:spPr/>
        <p:txBody>
          <a:bodyPr/>
          <a:lstStyle/>
          <a:p>
            <a:r>
              <a:rPr lang="nb-NO" dirty="0" err="1"/>
              <a:t>Intersectionality</a:t>
            </a:r>
            <a:endParaRPr lang="nb-NO" dirty="0"/>
          </a:p>
        </p:txBody>
      </p:sp>
    </p:spTree>
    <p:extLst>
      <p:ext uri="{BB962C8B-B14F-4D97-AF65-F5344CB8AC3E}">
        <p14:creationId xmlns:p14="http://schemas.microsoft.com/office/powerpoint/2010/main" val="912803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per with writing on it&#10;&#10;Description automatically generated">
            <a:extLst>
              <a:ext uri="{FF2B5EF4-FFF2-40B4-BE49-F238E27FC236}">
                <a16:creationId xmlns:a16="http://schemas.microsoft.com/office/drawing/2014/main" id="{14A2B2F5-7DB5-3143-5798-38F400ADCBAA}"/>
              </a:ext>
            </a:extLst>
          </p:cNvPr>
          <p:cNvPicPr>
            <a:picLocks noChangeAspect="1"/>
          </p:cNvPicPr>
          <p:nvPr/>
        </p:nvPicPr>
        <p:blipFill>
          <a:blip r:embed="rId2">
            <a:extLst>
              <a:ext uri="{28A0092B-C50C-407E-A947-70E740481C1C}">
                <a14:useLocalDpi xmlns:a14="http://schemas.microsoft.com/office/drawing/2010/main" val="0"/>
              </a:ext>
            </a:extLst>
          </a:blip>
          <a:srcRect l="17255" t="4336" r="28104" b="5730"/>
          <a:stretch/>
        </p:blipFill>
        <p:spPr>
          <a:xfrm rot="5400000">
            <a:off x="2702392" y="-771587"/>
            <a:ext cx="6841003" cy="8444752"/>
          </a:xfrm>
          <a:prstGeom prst="rect">
            <a:avLst/>
          </a:prstGeom>
        </p:spPr>
      </p:pic>
    </p:spTree>
    <p:extLst>
      <p:ext uri="{BB962C8B-B14F-4D97-AF65-F5344CB8AC3E}">
        <p14:creationId xmlns:p14="http://schemas.microsoft.com/office/powerpoint/2010/main" val="1190403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460F67-1AB5-4EFC-A44B-D161AB63B434}"/>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b="0" i="0" u="none" strike="noStrike" baseline="0" dirty="0"/>
              <a:t>The Software Engineering (SE) concept was coined by a woman, Margaret</a:t>
            </a:r>
            <a:r>
              <a:rPr lang="en-US" sz="2200" b="0" i="0" u="none" strike="noStrike" dirty="0"/>
              <a:t> </a:t>
            </a:r>
            <a:r>
              <a:rPr lang="en-US" sz="2200" b="0" i="0" u="none" strike="noStrike" baseline="0" dirty="0"/>
              <a:t>Hamilton. Born 1936, she is an American computer scientist</a:t>
            </a:r>
            <a:r>
              <a:rPr lang="en-US" sz="2200" b="0" i="0" u="none" strike="noStrike" dirty="0"/>
              <a:t> </a:t>
            </a:r>
            <a:r>
              <a:rPr lang="en-US" sz="2200" b="0" i="0" u="none" strike="noStrike" baseline="0" dirty="0"/>
              <a:t>who directed the developed of the onboard flight software for NASA’s</a:t>
            </a:r>
            <a:r>
              <a:rPr lang="en-US" sz="2200" b="0" i="0" u="none" strike="noStrike" dirty="0"/>
              <a:t> </a:t>
            </a:r>
            <a:r>
              <a:rPr lang="en-US" sz="2200" b="0" i="0" u="none" strike="noStrike" baseline="0" dirty="0"/>
              <a:t>Apollo program</a:t>
            </a:r>
            <a:endParaRPr lang="en-US" sz="2200" dirty="0"/>
          </a:p>
        </p:txBody>
      </p:sp>
      <p:pic>
        <p:nvPicPr>
          <p:cNvPr id="7" name="Picture 6" descr="A person standing next to a tall stack of books&#10;&#10;Description automatically generated">
            <a:extLst>
              <a:ext uri="{FF2B5EF4-FFF2-40B4-BE49-F238E27FC236}">
                <a16:creationId xmlns:a16="http://schemas.microsoft.com/office/drawing/2014/main" id="{A9689700-62A7-8540-323B-21B06B2C9960}"/>
              </a:ext>
            </a:extLst>
          </p:cNvPr>
          <p:cNvPicPr>
            <a:picLocks noChangeAspect="1"/>
          </p:cNvPicPr>
          <p:nvPr/>
        </p:nvPicPr>
        <p:blipFill>
          <a:blip r:embed="rId2">
            <a:extLst>
              <a:ext uri="{28A0092B-C50C-407E-A947-70E740481C1C}">
                <a14:useLocalDpi xmlns:a14="http://schemas.microsoft.com/office/drawing/2010/main" val="0"/>
              </a:ext>
            </a:extLst>
          </a:blip>
          <a:srcRect t="11476" r="2" b="826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230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0BFD-E62B-0A35-DD4A-F5D0892566A6}"/>
              </a:ext>
            </a:extLst>
          </p:cNvPr>
          <p:cNvSpPr>
            <a:spLocks noGrp="1"/>
          </p:cNvSpPr>
          <p:nvPr>
            <p:ph type="title"/>
          </p:nvPr>
        </p:nvSpPr>
        <p:spPr>
          <a:xfrm>
            <a:off x="838200" y="365125"/>
            <a:ext cx="6204857" cy="255361"/>
          </a:xfrm>
        </p:spPr>
        <p:txBody>
          <a:bodyPr anchor="ctr">
            <a:normAutofit fontScale="90000"/>
          </a:bodyPr>
          <a:lstStyle/>
          <a:p>
            <a:r>
              <a:rPr lang="nb-NO" dirty="0"/>
              <a:t>AI</a:t>
            </a:r>
            <a:endParaRPr lang="it-IT" dirty="0"/>
          </a:p>
        </p:txBody>
      </p:sp>
      <p:sp>
        <p:nvSpPr>
          <p:cNvPr id="4" name="Content Placeholder 3">
            <a:extLst>
              <a:ext uri="{FF2B5EF4-FFF2-40B4-BE49-F238E27FC236}">
                <a16:creationId xmlns:a16="http://schemas.microsoft.com/office/drawing/2014/main" id="{F396D3F8-EB0C-8E4D-ADF8-BF1060A1AE3D}"/>
              </a:ext>
            </a:extLst>
          </p:cNvPr>
          <p:cNvSpPr>
            <a:spLocks noGrp="1"/>
          </p:cNvSpPr>
          <p:nvPr>
            <p:ph idx="1"/>
          </p:nvPr>
        </p:nvSpPr>
        <p:spPr>
          <a:xfrm>
            <a:off x="0" y="783771"/>
            <a:ext cx="11876314" cy="5709104"/>
          </a:xfrm>
        </p:spPr>
        <p:txBody>
          <a:bodyPr anchor="ctr">
            <a:normAutofit fontScale="70000" lnSpcReduction="20000"/>
          </a:bodyPr>
          <a:lstStyle/>
          <a:p>
            <a:r>
              <a:rPr lang="en-US" dirty="0"/>
              <a:t>1950 Alan Turing “Computer Machinery and Intelligence” </a:t>
            </a:r>
          </a:p>
          <a:p>
            <a:r>
              <a:rPr lang="en-US" dirty="0"/>
              <a:t>1956 John McCarthy - academic discipline and first AI programs (LISP) </a:t>
            </a:r>
          </a:p>
          <a:p>
            <a:pPr lvl="0"/>
            <a:r>
              <a:rPr lang="en-US" dirty="0"/>
              <a:t>1959 Arthur Samuel created the term machine learning</a:t>
            </a:r>
          </a:p>
          <a:p>
            <a:pPr lvl="0"/>
            <a:r>
              <a:rPr lang="en-US" dirty="0"/>
              <a:t>1965 Edward Feigenbaum and Joshua Lederberg first expert system </a:t>
            </a:r>
          </a:p>
          <a:p>
            <a:pPr lvl="0"/>
            <a:r>
              <a:rPr lang="en-US" dirty="0"/>
              <a:t>1966 Joseph </a:t>
            </a:r>
            <a:r>
              <a:rPr lang="en-US" dirty="0" err="1"/>
              <a:t>Weizenbaum</a:t>
            </a:r>
            <a:r>
              <a:rPr lang="en-US" dirty="0"/>
              <a:t> first chatbot ELIZA</a:t>
            </a:r>
          </a:p>
          <a:p>
            <a:pPr lvl="0"/>
            <a:r>
              <a:rPr lang="en-US" dirty="0"/>
              <a:t>1968 Alexey </a:t>
            </a:r>
            <a:r>
              <a:rPr lang="en-US" dirty="0" err="1"/>
              <a:t>Ivakhnenko</a:t>
            </a:r>
            <a:r>
              <a:rPr lang="en-US" dirty="0"/>
              <a:t> Deep Learning</a:t>
            </a:r>
          </a:p>
          <a:p>
            <a:r>
              <a:rPr lang="en-US" dirty="0"/>
              <a:t>1980 </a:t>
            </a:r>
            <a:r>
              <a:rPr lang="nb-NO" dirty="0"/>
              <a:t>Geoffrey </a:t>
            </a:r>
            <a:r>
              <a:rPr lang="nb-NO" dirty="0" err="1"/>
              <a:t>Hinton</a:t>
            </a:r>
            <a:r>
              <a:rPr lang="en-US" dirty="0"/>
              <a:t> Neural networks</a:t>
            </a:r>
          </a:p>
          <a:p>
            <a:pPr lvl="0"/>
            <a:r>
              <a:rPr lang="en-US" dirty="0"/>
              <a:t>1997 Deep Blue (developed by IBM) beat Gary Kasparov</a:t>
            </a:r>
          </a:p>
          <a:p>
            <a:pPr lvl="0"/>
            <a:r>
              <a:rPr lang="en-US" dirty="0"/>
              <a:t>2000 </a:t>
            </a:r>
            <a:r>
              <a:rPr lang="en-US" dirty="0">
                <a:highlight>
                  <a:srgbClr val="FFFF00"/>
                </a:highlight>
              </a:rPr>
              <a:t>Cynthia</a:t>
            </a:r>
            <a:r>
              <a:rPr lang="en-US" dirty="0"/>
              <a:t> Breazeal developed the first robot that could simulate human emotions</a:t>
            </a:r>
          </a:p>
          <a:p>
            <a:pPr lvl="0"/>
            <a:r>
              <a:rPr lang="en-US" dirty="0"/>
              <a:t>2006 Companies such as Twitter, Facebook, and Netflix started utilizing AI as a part of their advertising and user experience (UX) algorithms</a:t>
            </a:r>
          </a:p>
          <a:p>
            <a:pPr lvl="0"/>
            <a:r>
              <a:rPr lang="en-US" dirty="0"/>
              <a:t>2011 Apple released Siri, the first popular virtual assistant. </a:t>
            </a:r>
          </a:p>
          <a:p>
            <a:r>
              <a:rPr lang="en-US" dirty="0"/>
              <a:t>2022 (30 November) Open AI CHATGPT available  </a:t>
            </a:r>
          </a:p>
          <a:p>
            <a:r>
              <a:rPr lang="en-US" dirty="0"/>
              <a:t> 2024</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900" dirty="0"/>
              <a:t>Nobel Prize in Physics</a:t>
            </a:r>
            <a:r>
              <a:rPr lang="nb-NO" sz="2900" dirty="0"/>
              <a:t> </a:t>
            </a:r>
            <a:r>
              <a:rPr lang="en-US" sz="2900" dirty="0"/>
              <a:t>John J. Hopfield and Geoffrey E. Hinton - enable machine learning with artificial neural networks. </a:t>
            </a:r>
          </a:p>
          <a:p>
            <a:pPr lvl="1"/>
            <a:r>
              <a:rPr lang="en-US" sz="2900" dirty="0"/>
              <a:t>Nobel Prize in Chemistry David Baker, Demis Hassabis, and John M. Jumper for developing AI algorithms that solved the 50-year protein structure prediction challenge</a:t>
            </a:r>
          </a:p>
        </p:txBody>
      </p:sp>
      <p:sp>
        <p:nvSpPr>
          <p:cNvPr id="5" name="TextBox 4">
            <a:extLst>
              <a:ext uri="{FF2B5EF4-FFF2-40B4-BE49-F238E27FC236}">
                <a16:creationId xmlns:a16="http://schemas.microsoft.com/office/drawing/2014/main" id="{1CD1456E-F9EC-5683-AA9C-176066920BC1}"/>
              </a:ext>
            </a:extLst>
          </p:cNvPr>
          <p:cNvSpPr txBox="1"/>
          <p:nvPr/>
        </p:nvSpPr>
        <p:spPr>
          <a:xfrm>
            <a:off x="776377" y="1485900"/>
            <a:ext cx="10022956" cy="4439201"/>
          </a:xfrm>
          <a:prstGeom prst="rect">
            <a:avLst/>
          </a:prstGeom>
        </p:spPr>
        <p:txBody>
          <a:bodyPr vert="horz" lIns="91440" tIns="45720" rIns="91440" bIns="45720" rtlCol="0">
            <a:normAutofit/>
          </a:bodyPr>
          <a:lstStyle/>
          <a:p>
            <a:endParaRPr lang="en-US" sz="5400" dirty="0"/>
          </a:p>
          <a:p>
            <a:pPr>
              <a:lnSpc>
                <a:spcPct val="90000"/>
              </a:lnSpc>
              <a:spcAft>
                <a:spcPts val="600"/>
              </a:spcAft>
            </a:pPr>
            <a:endParaRPr lang="en-US" sz="5400" dirty="0"/>
          </a:p>
        </p:txBody>
      </p:sp>
      <p:pic>
        <p:nvPicPr>
          <p:cNvPr id="7172" name="Picture 4">
            <a:extLst>
              <a:ext uri="{FF2B5EF4-FFF2-40B4-BE49-F238E27FC236}">
                <a16:creationId xmlns:a16="http://schemas.microsoft.com/office/drawing/2014/main" id="{2B31BD71-F70F-210B-537E-36FEF7126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5064" y="1171575"/>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89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0609F1-8863-7480-4A4A-02037BBFBE58}"/>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lvl="0" algn="ctr"/>
            <a:r>
              <a:rPr lang="en-US" sz="7200" kern="1200" dirty="0">
                <a:solidFill>
                  <a:schemeClr val="tx1"/>
                </a:solidFill>
                <a:latin typeface="+mj-lt"/>
                <a:ea typeface="+mj-ea"/>
                <a:cs typeface="+mj-cs"/>
              </a:rPr>
              <a:t>How to set up an intervention </a:t>
            </a:r>
          </a:p>
        </p:txBody>
      </p:sp>
    </p:spTree>
    <p:extLst>
      <p:ext uri="{BB962C8B-B14F-4D97-AF65-F5344CB8AC3E}">
        <p14:creationId xmlns:p14="http://schemas.microsoft.com/office/powerpoint/2010/main" val="229076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BCDBC4-58CC-5B42-8783-97C69D44389A}"/>
              </a:ext>
            </a:extLst>
          </p:cNvPr>
          <p:cNvSpPr>
            <a:spLocks noGrp="1"/>
          </p:cNvSpPr>
          <p:nvPr>
            <p:ph type="title"/>
          </p:nvPr>
        </p:nvSpPr>
        <p:spPr>
          <a:xfrm>
            <a:off x="621792" y="1161288"/>
            <a:ext cx="3602736" cy="4526280"/>
          </a:xfrm>
        </p:spPr>
        <p:txBody>
          <a:bodyPr vert="horz" lIns="91440" tIns="45720" rIns="91440" bIns="45720" rtlCol="0" anchor="ctr">
            <a:normAutofit/>
          </a:bodyPr>
          <a:lstStyle/>
          <a:p>
            <a:pPr>
              <a:spcBef>
                <a:spcPct val="0"/>
              </a:spcBef>
            </a:pPr>
            <a:r>
              <a:rPr lang="en-US" sz="4000" kern="1200">
                <a:solidFill>
                  <a:schemeClr val="tx1"/>
                </a:solidFill>
                <a:latin typeface="+mj-lt"/>
                <a:ea typeface="+mj-ea"/>
                <a:cs typeface="+mj-cs"/>
              </a:rPr>
              <a:t>What do we want?</a:t>
            </a:r>
          </a:p>
        </p:txBody>
      </p:sp>
      <p:sp>
        <p:nvSpPr>
          <p:cNvPr id="2" name="Subtitle 1">
            <a:extLst>
              <a:ext uri="{FF2B5EF4-FFF2-40B4-BE49-F238E27FC236}">
                <a16:creationId xmlns:a16="http://schemas.microsoft.com/office/drawing/2014/main" id="{5484FF00-93BA-6A60-86F1-F32E9168ABF3}"/>
              </a:ext>
            </a:extLst>
          </p:cNvPr>
          <p:cNvSpPr>
            <a:spLocks noGrp="1"/>
          </p:cNvSpPr>
          <p:nvPr>
            <p:ph type="subTitle" idx="1"/>
          </p:nvPr>
        </p:nvSpPr>
        <p:spPr>
          <a:xfrm>
            <a:off x="5434149" y="932688"/>
            <a:ext cx="5916603" cy="4992624"/>
          </a:xfrm>
        </p:spPr>
        <p:txBody>
          <a:bodyPr vert="horz" lIns="91440" tIns="45720" rIns="91440" bIns="45720" rtlCol="0" anchor="ctr">
            <a:normAutofit/>
          </a:bodyPr>
          <a:lstStyle/>
          <a:p>
            <a:pPr>
              <a:lnSpc>
                <a:spcPct val="90000"/>
              </a:lnSpc>
              <a:spcAft>
                <a:spcPts val="600"/>
              </a:spcAft>
              <a:buFont typeface="Arial" panose="020B0604020202020204" pitchFamily="34" charset="0"/>
              <a:buChar char="•"/>
            </a:pPr>
            <a:r>
              <a:rPr lang="en-US" sz="2000"/>
              <a:t>Equal rights</a:t>
            </a:r>
          </a:p>
          <a:p>
            <a:pPr>
              <a:lnSpc>
                <a:spcPct val="90000"/>
              </a:lnSpc>
              <a:spcAft>
                <a:spcPts val="600"/>
              </a:spcAft>
              <a:buFont typeface="Arial" panose="020B0604020202020204" pitchFamily="34" charset="0"/>
              <a:buChar char="•"/>
            </a:pPr>
            <a:endParaRPr lang="en-US" sz="2000"/>
          </a:p>
          <a:p>
            <a:pPr>
              <a:lnSpc>
                <a:spcPct val="90000"/>
              </a:lnSpc>
              <a:spcAft>
                <a:spcPts val="600"/>
              </a:spcAft>
              <a:buFont typeface="Arial" panose="020B0604020202020204" pitchFamily="34" charset="0"/>
              <a:buChar char="•"/>
            </a:pPr>
            <a:r>
              <a:rPr lang="en-US" sz="2000"/>
              <a:t>Diversity of thoughts</a:t>
            </a:r>
          </a:p>
          <a:p>
            <a:pPr>
              <a:lnSpc>
                <a:spcPct val="90000"/>
              </a:lnSpc>
              <a:spcAft>
                <a:spcPts val="600"/>
              </a:spcAft>
              <a:buFont typeface="Arial" panose="020B0604020202020204" pitchFamily="34" charset="0"/>
              <a:buChar char="•"/>
            </a:pPr>
            <a:endParaRPr lang="en-US" sz="2000"/>
          </a:p>
          <a:p>
            <a:pPr>
              <a:lnSpc>
                <a:spcPct val="90000"/>
              </a:lnSpc>
              <a:spcAft>
                <a:spcPts val="600"/>
              </a:spcAft>
              <a:buFont typeface="Arial" panose="020B0604020202020204" pitchFamily="34" charset="0"/>
              <a:buChar char="•"/>
            </a:pPr>
            <a:r>
              <a:rPr lang="en-US" sz="2000"/>
              <a:t>Economic reasons</a:t>
            </a:r>
          </a:p>
        </p:txBody>
      </p:sp>
    </p:spTree>
    <p:extLst>
      <p:ext uri="{BB962C8B-B14F-4D97-AF65-F5344CB8AC3E}">
        <p14:creationId xmlns:p14="http://schemas.microsoft.com/office/powerpoint/2010/main" val="4139820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4F7A35A-03D0-FCFC-2B86-F5C9C7E1AC6A}"/>
              </a:ext>
            </a:extLst>
          </p:cNvPr>
          <p:cNvSpPr txBox="1"/>
          <p:nvPr/>
        </p:nvSpPr>
        <p:spPr>
          <a:xfrm>
            <a:off x="797360" y="476091"/>
            <a:ext cx="10597280" cy="5906729"/>
          </a:xfrm>
          <a:prstGeom prst="rect">
            <a:avLst/>
          </a:prstGeom>
          <a:noFill/>
        </p:spPr>
        <p:txBody>
          <a:bodyPr wrap="square" anchor="t">
            <a:noAutofit/>
          </a:bodyPr>
          <a:lstStyle/>
          <a:p>
            <a:pPr>
              <a:spcAft>
                <a:spcPts val="600"/>
              </a:spcAft>
            </a:pPr>
            <a:r>
              <a:rPr lang="en-US" sz="5400" b="1">
                <a:latin typeface="Arial"/>
                <a:ea typeface="+mj-ea"/>
                <a:cs typeface="Arial"/>
              </a:rPr>
              <a:t>The European Commission report </a:t>
            </a:r>
            <a:r>
              <a:rPr lang="en-US" sz="5400" b="1">
                <a:latin typeface="Arial"/>
                <a:ea typeface="+mj-ea"/>
                <a:cs typeface="Arial"/>
                <a:hlinkClick r:id="rId3">
                  <a:extLst>
                    <a:ext uri="{A12FA001-AC4F-418D-AE19-62706E023703}">
                      <ahyp:hlinkClr xmlns:ahyp="http://schemas.microsoft.com/office/drawing/2018/hyperlinkcolor" val="tx"/>
                    </a:ext>
                  </a:extLst>
                </a:hlinkClick>
              </a:rPr>
              <a:t>Women active in the ICT sector</a:t>
            </a:r>
            <a:r>
              <a:rPr lang="en-US" sz="5400" b="1">
                <a:latin typeface="Arial"/>
                <a:ea typeface="+mj-ea"/>
                <a:cs typeface="Arial"/>
              </a:rPr>
              <a:t> concludes that including more women in the digital economy could create an annual GDP boost in the EU of </a:t>
            </a:r>
            <a:r>
              <a:rPr lang="en-US" sz="5400" b="1">
                <a:solidFill>
                  <a:srgbClr val="C1272D"/>
                </a:solidFill>
                <a:latin typeface="Arial"/>
                <a:ea typeface="+mj-ea"/>
                <a:cs typeface="Arial"/>
              </a:rPr>
              <a:t>EUR 9 </a:t>
            </a:r>
            <a:r>
              <a:rPr lang="en-US" sz="5400" b="1">
                <a:latin typeface="Arial"/>
                <a:ea typeface="+mj-ea"/>
                <a:cs typeface="Arial"/>
              </a:rPr>
              <a:t>billion.</a:t>
            </a:r>
            <a:endParaRPr lang="nb-NO" sz="5400" b="1">
              <a:latin typeface="Arial"/>
              <a:ea typeface="+mj-ea"/>
              <a:cs typeface="Arial"/>
            </a:endParaRPr>
          </a:p>
        </p:txBody>
      </p:sp>
    </p:spTree>
    <p:extLst>
      <p:ext uri="{BB962C8B-B14F-4D97-AF65-F5344CB8AC3E}">
        <p14:creationId xmlns:p14="http://schemas.microsoft.com/office/powerpoint/2010/main" val="1610440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rb cut effect - Wikipedia">
            <a:extLst>
              <a:ext uri="{FF2B5EF4-FFF2-40B4-BE49-F238E27FC236}">
                <a16:creationId xmlns:a16="http://schemas.microsoft.com/office/drawing/2014/main" id="{9CE04D7E-414C-27A8-3AB3-AF7184429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88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C046A2F-0F25-25FD-2CBE-8E02834E940B}"/>
              </a:ext>
            </a:extLst>
          </p:cNvPr>
          <p:cNvSpPr txBox="1"/>
          <p:nvPr/>
        </p:nvSpPr>
        <p:spPr>
          <a:xfrm>
            <a:off x="10368329" y="4678637"/>
            <a:ext cx="1747472" cy="724635"/>
          </a:xfrm>
          <a:prstGeom prst="rect">
            <a:avLst/>
          </a:prstGeom>
        </p:spPr>
        <p:txBody>
          <a:bodyPr vert="horz" lIns="91440" tIns="45720" rIns="91440" bIns="45720" rtlCol="0">
            <a:normAutofit/>
          </a:bodyPr>
          <a:lstStyle/>
          <a:p>
            <a:pPr>
              <a:lnSpc>
                <a:spcPct val="90000"/>
              </a:lnSpc>
              <a:spcAft>
                <a:spcPts val="600"/>
              </a:spcAft>
            </a:pPr>
            <a:r>
              <a:rPr lang="en-US" sz="2000"/>
              <a:t>curb cut</a:t>
            </a:r>
          </a:p>
        </p:txBody>
      </p:sp>
      <p:pic>
        <p:nvPicPr>
          <p:cNvPr id="2" name="Bilde 2" descr="Et bilde som inneholder tekst, sirkel, skjermbilde&#10;&#10;Automatisk generert beskrivelse">
            <a:extLst>
              <a:ext uri="{FF2B5EF4-FFF2-40B4-BE49-F238E27FC236}">
                <a16:creationId xmlns:a16="http://schemas.microsoft.com/office/drawing/2014/main" id="{59DCA832-2EE9-60A7-BE68-0E29BEAFA6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7186" y="-144749"/>
            <a:ext cx="3564814" cy="3573749"/>
          </a:xfrm>
          <a:prstGeom prst="rect">
            <a:avLst/>
          </a:prstGeom>
        </p:spPr>
      </p:pic>
    </p:spTree>
    <p:extLst>
      <p:ext uri="{BB962C8B-B14F-4D97-AF65-F5344CB8AC3E}">
        <p14:creationId xmlns:p14="http://schemas.microsoft.com/office/powerpoint/2010/main" val="292158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2" name="Text Placeholder 1">
            <a:extLst>
              <a:ext uri="{FF2B5EF4-FFF2-40B4-BE49-F238E27FC236}">
                <a16:creationId xmlns:a16="http://schemas.microsoft.com/office/drawing/2014/main" id="{769FBC98-07CA-82CE-BADF-D23F88375704}"/>
              </a:ext>
            </a:extLst>
          </p:cNvPr>
          <p:cNvSpPr txBox="1">
            <a:spLocks/>
          </p:cNvSpPr>
          <p:nvPr/>
        </p:nvSpPr>
        <p:spPr>
          <a:xfrm>
            <a:off x="798871" y="1840783"/>
            <a:ext cx="4497388" cy="31763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2012: 17%</a:t>
            </a:r>
            <a:endParaRPr lang="en-US" dirty="0">
              <a:latin typeface="Calibri" panose="020F0502020204030204" pitchFamily="34" charset="0"/>
              <a:cs typeface="Calibri" panose="020F0502020204030204" pitchFamily="34" charset="0"/>
            </a:endParaRPr>
          </a:p>
          <a:p>
            <a:pPr indent="0"/>
            <a:endParaRPr lang="en-US" sz="5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2023: 19,4%</a:t>
            </a:r>
          </a:p>
          <a:p>
            <a:pPr marL="0" indent="0">
              <a:buFont typeface="Arial" panose="020B0604020202020204" pitchFamily="34" charset="0"/>
              <a:buNone/>
            </a:pPr>
            <a:r>
              <a:rPr lang="en-US" sz="5400" dirty="0">
                <a:latin typeface="Calibri" panose="020F0502020204030204" pitchFamily="34" charset="0"/>
                <a:cs typeface="Calibri" panose="020F0502020204030204" pitchFamily="34" charset="0"/>
              </a:rPr>
              <a:t>		</a:t>
            </a:r>
          </a:p>
        </p:txBody>
      </p:sp>
      <p:pic>
        <p:nvPicPr>
          <p:cNvPr id="4" name="Picture 2">
            <a:extLst>
              <a:ext uri="{FF2B5EF4-FFF2-40B4-BE49-F238E27FC236}">
                <a16:creationId xmlns:a16="http://schemas.microsoft.com/office/drawing/2014/main" id="{B55CAA79-446F-90BC-0852-7EE5D99F5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677" y="1385191"/>
            <a:ext cx="5441410" cy="36231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CE784C-5D91-DDC7-1DE2-9DA6B7B01251}"/>
              </a:ext>
            </a:extLst>
          </p:cNvPr>
          <p:cNvSpPr txBox="1"/>
          <p:nvPr/>
        </p:nvSpPr>
        <p:spPr>
          <a:xfrm>
            <a:off x="798871" y="5967663"/>
            <a:ext cx="5246308" cy="369332"/>
          </a:xfrm>
          <a:prstGeom prst="rect">
            <a:avLst/>
          </a:prstGeom>
          <a:noFill/>
        </p:spPr>
        <p:txBody>
          <a:bodyPr wrap="none" rtlCol="0">
            <a:spAutoFit/>
          </a:bodyPr>
          <a:lstStyle/>
          <a:p>
            <a:r>
              <a:rPr lang="nb-NO" dirty="0" err="1"/>
              <a:t>Which</a:t>
            </a:r>
            <a:r>
              <a:rPr lang="nb-NO" dirty="0"/>
              <a:t> </a:t>
            </a:r>
            <a:r>
              <a:rPr lang="nb-NO" dirty="0" err="1"/>
              <a:t>are</a:t>
            </a:r>
            <a:r>
              <a:rPr lang="nb-NO" dirty="0"/>
              <a:t> the </a:t>
            </a:r>
            <a:r>
              <a:rPr lang="nb-NO" dirty="0" err="1"/>
              <a:t>numbers</a:t>
            </a:r>
            <a:r>
              <a:rPr lang="nb-NO" dirty="0"/>
              <a:t> for </a:t>
            </a:r>
            <a:r>
              <a:rPr lang="nb-NO" dirty="0" err="1"/>
              <a:t>your</a:t>
            </a:r>
            <a:r>
              <a:rPr lang="nb-NO" dirty="0"/>
              <a:t> stakeholder group? </a:t>
            </a:r>
            <a:endParaRPr lang="it-IT" dirty="0"/>
          </a:p>
        </p:txBody>
      </p:sp>
      <p:sp>
        <p:nvSpPr>
          <p:cNvPr id="5" name="Title 4">
            <a:extLst>
              <a:ext uri="{FF2B5EF4-FFF2-40B4-BE49-F238E27FC236}">
                <a16:creationId xmlns:a16="http://schemas.microsoft.com/office/drawing/2014/main" id="{21C6462F-8C5D-B8C1-036A-D967BA9A8376}"/>
              </a:ext>
            </a:extLst>
          </p:cNvPr>
          <p:cNvSpPr>
            <a:spLocks noGrp="1"/>
          </p:cNvSpPr>
          <p:nvPr>
            <p:ph type="title"/>
          </p:nvPr>
        </p:nvSpPr>
        <p:spPr/>
        <p:txBody>
          <a:bodyPr/>
          <a:lstStyle/>
          <a:p>
            <a:r>
              <a:rPr lang="nb-NO" dirty="0" err="1"/>
              <a:t>Women</a:t>
            </a:r>
            <a:r>
              <a:rPr lang="nb-NO" dirty="0"/>
              <a:t> in ICT</a:t>
            </a:r>
          </a:p>
        </p:txBody>
      </p:sp>
    </p:spTree>
    <p:extLst>
      <p:ext uri="{BB962C8B-B14F-4D97-AF65-F5344CB8AC3E}">
        <p14:creationId xmlns:p14="http://schemas.microsoft.com/office/powerpoint/2010/main" val="1752980685"/>
      </p:ext>
    </p:extLst>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standing in front of a computer screen&#10;&#10;Description automatically generated">
            <a:extLst>
              <a:ext uri="{FF2B5EF4-FFF2-40B4-BE49-F238E27FC236}">
                <a16:creationId xmlns:a16="http://schemas.microsoft.com/office/drawing/2014/main" id="{5148DABD-1D17-2F03-559D-B509126D18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5912" y="480060"/>
            <a:ext cx="5571066" cy="5571066"/>
          </a:xfrm>
          <a:prstGeom prst="rect">
            <a:avLst/>
          </a:prstGeom>
        </p:spPr>
      </p:pic>
      <p:sp>
        <p:nvSpPr>
          <p:cNvPr id="3" name="TextBox 2">
            <a:extLst>
              <a:ext uri="{FF2B5EF4-FFF2-40B4-BE49-F238E27FC236}">
                <a16:creationId xmlns:a16="http://schemas.microsoft.com/office/drawing/2014/main" id="{3CEC425F-71EF-A5CC-E223-F5853E209BCF}"/>
              </a:ext>
            </a:extLst>
          </p:cNvPr>
          <p:cNvSpPr txBox="1"/>
          <p:nvPr/>
        </p:nvSpPr>
        <p:spPr>
          <a:xfrm>
            <a:off x="750743" y="2655608"/>
            <a:ext cx="4209564" cy="646331"/>
          </a:xfrm>
          <a:prstGeom prst="rect">
            <a:avLst/>
          </a:prstGeom>
          <a:noFill/>
        </p:spPr>
        <p:txBody>
          <a:bodyPr wrap="square">
            <a:spAutoFit/>
          </a:bodyPr>
          <a:lstStyle/>
          <a:p>
            <a:pPr algn="l"/>
            <a:r>
              <a:rPr lang="en-US" sz="1800" b="0" i="0" u="none" strike="noStrike" baseline="0" dirty="0">
                <a:latin typeface="NimbusRomNo9L-Regu"/>
              </a:rPr>
              <a:t>During Autumn 2023, I asked </a:t>
            </a:r>
            <a:r>
              <a:rPr lang="en-US" sz="1800" b="0" i="0" u="none" strike="noStrike" baseline="0" dirty="0" err="1">
                <a:latin typeface="NimbusRomNo9L-Regu"/>
              </a:rPr>
              <a:t>OpenArt</a:t>
            </a:r>
            <a:r>
              <a:rPr lang="en-US" sz="1800" b="0" i="0" u="none" strike="noStrike" baseline="0" dirty="0">
                <a:latin typeface="NimbusRomNo9L-Regu"/>
              </a:rPr>
              <a:t> to draw four software engineers</a:t>
            </a:r>
          </a:p>
        </p:txBody>
      </p:sp>
      <p:sp>
        <p:nvSpPr>
          <p:cNvPr id="2" name="Title 1">
            <a:extLst>
              <a:ext uri="{FF2B5EF4-FFF2-40B4-BE49-F238E27FC236}">
                <a16:creationId xmlns:a16="http://schemas.microsoft.com/office/drawing/2014/main" id="{45B6D82D-BF38-00EB-AA71-7969A13D3018}"/>
              </a:ext>
            </a:extLst>
          </p:cNvPr>
          <p:cNvSpPr>
            <a:spLocks noGrp="1"/>
          </p:cNvSpPr>
          <p:nvPr>
            <p:ph type="title"/>
          </p:nvPr>
        </p:nvSpPr>
        <p:spPr/>
        <p:txBody>
          <a:bodyPr/>
          <a:lstStyle/>
          <a:p>
            <a:r>
              <a:rPr lang="en-US" sz="1800" b="0" i="0" kern="1200" baseline="0" dirty="0">
                <a:solidFill>
                  <a:srgbClr val="000000"/>
                </a:solidFill>
                <a:effectLst/>
                <a:latin typeface="NimbusRomNo9L-Regu"/>
                <a:ea typeface="+mn-ea"/>
                <a:cs typeface="+mn-cs"/>
              </a:rPr>
              <a:t>I asked </a:t>
            </a:r>
            <a:r>
              <a:rPr lang="en-US" sz="1800" b="0" i="0" kern="1200" baseline="0" dirty="0" err="1">
                <a:solidFill>
                  <a:srgbClr val="000000"/>
                </a:solidFill>
                <a:effectLst/>
                <a:latin typeface="NimbusRomNo9L-Regu"/>
                <a:ea typeface="+mn-ea"/>
                <a:cs typeface="+mn-cs"/>
              </a:rPr>
              <a:t>OpenArt</a:t>
            </a:r>
            <a:r>
              <a:rPr lang="en-US" sz="1800" b="0" i="0" kern="1200" baseline="0" dirty="0">
                <a:solidFill>
                  <a:srgbClr val="000000"/>
                </a:solidFill>
                <a:effectLst/>
                <a:latin typeface="NimbusRomNo9L-Regu"/>
                <a:ea typeface="+mn-ea"/>
                <a:cs typeface="+mn-cs"/>
              </a:rPr>
              <a:t> </a:t>
            </a:r>
            <a:endParaRPr lang="nb-NO" dirty="0"/>
          </a:p>
        </p:txBody>
      </p:sp>
    </p:spTree>
    <p:extLst>
      <p:ext uri="{BB962C8B-B14F-4D97-AF65-F5344CB8AC3E}">
        <p14:creationId xmlns:p14="http://schemas.microsoft.com/office/powerpoint/2010/main" val="36329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246C-E436-7B6E-562C-C5AF8A090A66}"/>
            </a:ext>
          </a:extLst>
        </p:cNvPr>
        <p:cNvGrpSpPr/>
        <p:nvPr/>
      </p:nvGrpSpPr>
      <p:grpSpPr>
        <a:xfrm>
          <a:off x="0" y="0"/>
          <a:ext cx="0" cy="0"/>
          <a:chOff x="0" y="0"/>
          <a:chExt cx="0" cy="0"/>
        </a:xfrm>
      </p:grpSpPr>
      <p:pic>
        <p:nvPicPr>
          <p:cNvPr id="5" name="Content Placeholder 4" descr="A group of people sitting at a table with laptops&#10;&#10;Description automatically generated">
            <a:extLst>
              <a:ext uri="{FF2B5EF4-FFF2-40B4-BE49-F238E27FC236}">
                <a16:creationId xmlns:a16="http://schemas.microsoft.com/office/drawing/2014/main" id="{7E7F31DE-7F3D-BC01-26C0-4D3C93028CE5}"/>
              </a:ext>
            </a:extLst>
          </p:cNvPr>
          <p:cNvPicPr>
            <a:picLocks noGrp="1" noChangeAspect="1"/>
          </p:cNvPicPr>
          <p:nvPr>
            <p:ph idx="1"/>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E61F3789-C393-428C-0869-6FBB15F26E78}"/>
              </a:ext>
            </a:extLst>
          </p:cNvPr>
          <p:cNvSpPr>
            <a:spLocks noGrp="1"/>
          </p:cNvSpPr>
          <p:nvPr>
            <p:ph type="title"/>
          </p:nvPr>
        </p:nvSpPr>
        <p:spPr/>
        <p:txBody>
          <a:bodyPr/>
          <a:lstStyle/>
          <a:p>
            <a:r>
              <a:rPr lang="en-US" sz="2200" b="0" i="0" kern="1200" baseline="0" dirty="0">
                <a:solidFill>
                  <a:srgbClr val="000000"/>
                </a:solidFill>
                <a:effectLst/>
                <a:latin typeface="Aptos" panose="020B0004020202020204" pitchFamily="34" charset="0"/>
                <a:ea typeface="+mn-ea"/>
                <a:cs typeface="+mn-cs"/>
              </a:rPr>
              <a:t>I asked again in 2025</a:t>
            </a:r>
            <a:endParaRPr lang="nb-NO" dirty="0"/>
          </a:p>
        </p:txBody>
      </p:sp>
    </p:spTree>
    <p:extLst>
      <p:ext uri="{BB962C8B-B14F-4D97-AF65-F5344CB8AC3E}">
        <p14:creationId xmlns:p14="http://schemas.microsoft.com/office/powerpoint/2010/main" val="1237417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3" name="Picture 2" descr="The developers — the forgotten of agility | by Yoan Thirion | Medium">
            <a:extLst>
              <a:ext uri="{FF2B5EF4-FFF2-40B4-BE49-F238E27FC236}">
                <a16:creationId xmlns:a16="http://schemas.microsoft.com/office/drawing/2014/main" id="{ED7CB194-CA84-CB06-F640-073C650B0A2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3927" y="692727"/>
            <a:ext cx="11004146" cy="58733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6F41222-7031-11A6-C4DA-84F8F7C9AA80}"/>
              </a:ext>
            </a:extLst>
          </p:cNvPr>
          <p:cNvSpPr txBox="1"/>
          <p:nvPr/>
        </p:nvSpPr>
        <p:spPr>
          <a:xfrm>
            <a:off x="2663306" y="2222879"/>
            <a:ext cx="7093816" cy="1983467"/>
          </a:xfrm>
          <a:prstGeom prst="rect">
            <a:avLst/>
          </a:prstGeom>
          <a:noFill/>
          <a:ln>
            <a:noFill/>
          </a:ln>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lgn="ctr">
              <a:lnSpc>
                <a:spcPct val="90000"/>
              </a:lnSpc>
              <a:spcAft>
                <a:spcPts val="600"/>
              </a:spcAft>
              <a:buClr>
                <a:schemeClr val="lt1"/>
              </a:buClr>
              <a:buSzPts val="3600"/>
            </a:pPr>
            <a:r>
              <a:rPr lang="en-US" sz="7200" b="1" i="0" u="none" strike="noStrike" cap="none">
                <a:solidFill>
                  <a:srgbClr val="C1272D"/>
                </a:solidFill>
                <a:latin typeface="Bebas Neue"/>
                <a:ea typeface="Bebas Neue"/>
                <a:cs typeface="Bebas Neue"/>
                <a:sym typeface="Bebas Neue"/>
              </a:rPr>
              <a:t>17 MEN</a:t>
            </a:r>
            <a:r>
              <a:rPr lang="en-US" sz="7200" b="1" i="0" u="none" strike="noStrike" cap="none">
                <a:solidFill>
                  <a:schemeClr val="lt1"/>
                </a:solidFill>
                <a:latin typeface="Bebas Neue"/>
                <a:ea typeface="Bebas Neue"/>
                <a:cs typeface="Bebas Neue"/>
                <a:sym typeface="Bebas Neue"/>
              </a:rPr>
              <a:t> </a:t>
            </a:r>
            <a:r>
              <a:rPr lang="en-US" sz="7200" b="1" i="0" u="none" strike="noStrike" cap="none">
                <a:latin typeface="Bebas Neue"/>
                <a:ea typeface="Bebas Neue"/>
                <a:cs typeface="Bebas Neue"/>
                <a:sym typeface="Bebas Neue"/>
              </a:rPr>
              <a:t>CREATED</a:t>
            </a:r>
          </a:p>
          <a:p>
            <a:pPr algn="ctr">
              <a:lnSpc>
                <a:spcPct val="90000"/>
              </a:lnSpc>
              <a:spcAft>
                <a:spcPts val="600"/>
              </a:spcAft>
              <a:buClr>
                <a:schemeClr val="lt1"/>
              </a:buClr>
              <a:buSzPts val="3600"/>
            </a:pPr>
            <a:r>
              <a:rPr lang="en-US" sz="7200" b="1" i="0" u="none" strike="noStrike" cap="none">
                <a:latin typeface="Bebas Neue"/>
                <a:ea typeface="Bebas Neue"/>
                <a:cs typeface="Bebas Neue"/>
                <a:sym typeface="Bebas Neue"/>
              </a:rPr>
              <a:t>THE AGILE MANIFESTO</a:t>
            </a:r>
            <a:endParaRPr lang="en-US" sz="7200" b="1" i="0" u="none" strike="noStrike" cap="none">
              <a:latin typeface="Bebas Neue"/>
              <a:ea typeface="Bebas Neue"/>
              <a:cs typeface="Bebas Neue"/>
            </a:endParaRPr>
          </a:p>
        </p:txBody>
      </p:sp>
    </p:spTree>
    <p:extLst>
      <p:ext uri="{BB962C8B-B14F-4D97-AF65-F5344CB8AC3E}">
        <p14:creationId xmlns:p14="http://schemas.microsoft.com/office/powerpoint/2010/main" val="79648056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grpId="0" nodeType="withEffect">
                                  <p:stCondLst>
                                    <p:cond delay="5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6" name="TextBox 6">
            <a:extLst>
              <a:ext uri="{FF2B5EF4-FFF2-40B4-BE49-F238E27FC236}">
                <a16:creationId xmlns:a16="http://schemas.microsoft.com/office/drawing/2014/main" id="{2BCDB05D-EAEE-7D04-C4A4-61348060C9E3}"/>
              </a:ext>
            </a:extLst>
          </p:cNvPr>
          <p:cNvSpPr txBox="1"/>
          <p:nvPr/>
        </p:nvSpPr>
        <p:spPr>
          <a:xfrm>
            <a:off x="329750" y="654091"/>
            <a:ext cx="5589605" cy="1938992"/>
          </a:xfrm>
          <a:prstGeom prst="rect">
            <a:avLst/>
          </a:prstGeom>
          <a:noFill/>
          <a:ln>
            <a:solidFill>
              <a:schemeClr val="bg1"/>
            </a:solidFill>
          </a:ln>
        </p:spPr>
        <p:txBody>
          <a:bodyPr wrap="square">
            <a:spAutoFit/>
          </a:bodyPr>
          <a:lstStyle/>
          <a:p>
            <a:pPr algn="ctr"/>
            <a:r>
              <a:rPr lang="en-US" sz="6000" b="1">
                <a:latin typeface="Arial"/>
                <a:ea typeface="+mj-ea"/>
                <a:cs typeface="Arial"/>
              </a:rPr>
              <a:t>Software</a:t>
            </a:r>
            <a:r>
              <a:rPr lang="en-US" sz="6000" b="1">
                <a:solidFill>
                  <a:srgbClr val="2D3092"/>
                </a:solidFill>
                <a:latin typeface="Arial"/>
                <a:ea typeface="+mj-ea"/>
                <a:cs typeface="Arial"/>
              </a:rPr>
              <a:t> </a:t>
            </a:r>
            <a:r>
              <a:rPr lang="en-US" sz="6000" b="1">
                <a:latin typeface="Arial"/>
                <a:ea typeface="+mj-ea"/>
                <a:cs typeface="Arial"/>
              </a:rPr>
              <a:t>Engineering</a:t>
            </a:r>
            <a:endParaRPr lang="nb-NO" sz="6000">
              <a:latin typeface="Arial"/>
              <a:cs typeface="Arial"/>
            </a:endParaRPr>
          </a:p>
        </p:txBody>
      </p:sp>
      <p:sp>
        <p:nvSpPr>
          <p:cNvPr id="9" name="TextBox 6">
            <a:extLst>
              <a:ext uri="{FF2B5EF4-FFF2-40B4-BE49-F238E27FC236}">
                <a16:creationId xmlns:a16="http://schemas.microsoft.com/office/drawing/2014/main" id="{8AE307AF-8D4D-A034-2245-CE43190EA5A0}"/>
              </a:ext>
            </a:extLst>
          </p:cNvPr>
          <p:cNvSpPr txBox="1"/>
          <p:nvPr/>
        </p:nvSpPr>
        <p:spPr>
          <a:xfrm>
            <a:off x="6272646" y="1115756"/>
            <a:ext cx="5589605" cy="1015663"/>
          </a:xfrm>
          <a:prstGeom prst="rect">
            <a:avLst/>
          </a:prstGeom>
          <a:noFill/>
          <a:ln>
            <a:solidFill>
              <a:schemeClr val="bg1"/>
            </a:solidFill>
          </a:ln>
        </p:spPr>
        <p:txBody>
          <a:bodyPr wrap="square">
            <a:spAutoFit/>
          </a:bodyPr>
          <a:lstStyle/>
          <a:p>
            <a:pPr algn="ctr"/>
            <a:r>
              <a:rPr lang="en-US" sz="6000" b="1">
                <a:latin typeface="Arial"/>
                <a:ea typeface="+mj-ea"/>
                <a:cs typeface="Arial"/>
              </a:rPr>
              <a:t>Gender</a:t>
            </a:r>
            <a:r>
              <a:rPr lang="en-US" sz="6000">
                <a:latin typeface="Arial"/>
                <a:cs typeface="Arial"/>
              </a:rPr>
              <a:t> </a:t>
            </a:r>
            <a:endParaRPr lang="nb-NO" sz="6000">
              <a:latin typeface="Arial"/>
              <a:cs typeface="Arial"/>
            </a:endParaRPr>
          </a:p>
        </p:txBody>
      </p:sp>
      <p:sp>
        <p:nvSpPr>
          <p:cNvPr id="11" name="CasellaDiTesto 10">
            <a:extLst>
              <a:ext uri="{FF2B5EF4-FFF2-40B4-BE49-F238E27FC236}">
                <a16:creationId xmlns:a16="http://schemas.microsoft.com/office/drawing/2014/main" id="{99E579A8-147E-6EFF-F1ED-5F9C63237109}"/>
              </a:ext>
            </a:extLst>
          </p:cNvPr>
          <p:cNvSpPr txBox="1"/>
          <p:nvPr/>
        </p:nvSpPr>
        <p:spPr>
          <a:xfrm>
            <a:off x="506395" y="3890665"/>
            <a:ext cx="4802285" cy="923330"/>
          </a:xfrm>
          <a:prstGeom prst="rect">
            <a:avLst/>
          </a:prstGeom>
          <a:noFill/>
        </p:spPr>
        <p:txBody>
          <a:bodyPr wrap="square">
            <a:spAutoFit/>
          </a:bodyPr>
          <a:lstStyle/>
          <a:p>
            <a:pPr algn="ctr"/>
            <a:r>
              <a:rPr lang="nb-NO" altLang="nb-NO" sz="1800">
                <a:cs typeface="Calibri" panose="020F0502020204030204" pitchFamily="34" charset="0"/>
              </a:rPr>
              <a:t>Analysis and Design </a:t>
            </a:r>
            <a:r>
              <a:rPr lang="nb-NO" altLang="nb-NO" sz="1800">
                <a:solidFill>
                  <a:srgbClr val="2D3092"/>
                </a:solidFill>
                <a:cs typeface="Calibri" panose="020F0502020204030204" pitchFamily="34" charset="0"/>
              </a:rPr>
              <a:t>|</a:t>
            </a:r>
            <a:r>
              <a:rPr lang="nb-NO" altLang="nb-NO" sz="1800">
                <a:cs typeface="Calibri" panose="020F0502020204030204" pitchFamily="34" charset="0"/>
              </a:rPr>
              <a:t> </a:t>
            </a:r>
            <a:r>
              <a:rPr lang="nb-NO" altLang="nb-NO" sz="1800" err="1">
                <a:cs typeface="Calibri" panose="020F0502020204030204" pitchFamily="34" charset="0"/>
              </a:rPr>
              <a:t>Empirical</a:t>
            </a:r>
            <a:r>
              <a:rPr lang="nb-NO" altLang="nb-NO" sz="1800">
                <a:cs typeface="Calibri" panose="020F0502020204030204" pitchFamily="34" charset="0"/>
              </a:rPr>
              <a:t> software </a:t>
            </a:r>
            <a:r>
              <a:rPr lang="nb-NO" altLang="nb-NO" sz="1800" err="1">
                <a:cs typeface="Calibri" panose="020F0502020204030204" pitchFamily="34" charset="0"/>
              </a:rPr>
              <a:t>engineering</a:t>
            </a:r>
            <a:r>
              <a:rPr lang="nb-NO" altLang="nb-NO">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Software </a:t>
            </a:r>
            <a:r>
              <a:rPr lang="nb-NO" altLang="nb-NO" sz="1800" err="1">
                <a:cs typeface="Calibri" panose="020F0502020204030204" pitchFamily="34" charset="0"/>
              </a:rPr>
              <a:t>quality</a:t>
            </a:r>
            <a:r>
              <a:rPr lang="nb-NO" altLang="nb-NO">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Architecture </a:t>
            </a:r>
            <a:r>
              <a:rPr lang="nb-NO" altLang="nb-NO" sz="1800">
                <a:solidFill>
                  <a:srgbClr val="2D3092"/>
                </a:solidFill>
                <a:cs typeface="Calibri" panose="020F0502020204030204" pitchFamily="34" charset="0"/>
              </a:rPr>
              <a:t>| </a:t>
            </a:r>
            <a:r>
              <a:rPr lang="nb-NO" altLang="nb-NO" sz="1800" err="1">
                <a:cs typeface="Calibri" panose="020F0502020204030204" pitchFamily="34" charset="0"/>
              </a:rPr>
              <a:t>Processes</a:t>
            </a:r>
            <a:r>
              <a:rPr lang="nb-NO" altLang="nb-NO" sz="1800">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AI and SE </a:t>
            </a:r>
            <a:r>
              <a:rPr lang="nb-NO" altLang="nb-NO" sz="1800">
                <a:solidFill>
                  <a:srgbClr val="2D3092"/>
                </a:solidFill>
                <a:cs typeface="Calibri" panose="020F0502020204030204" pitchFamily="34" charset="0"/>
              </a:rPr>
              <a:t>|</a:t>
            </a:r>
            <a:r>
              <a:rPr lang="nb-NO" altLang="nb-NO" sz="1800">
                <a:cs typeface="Calibri" panose="020F0502020204030204" pitchFamily="34" charset="0"/>
              </a:rPr>
              <a:t> Human </a:t>
            </a:r>
            <a:r>
              <a:rPr lang="nb-NO" altLang="nb-NO" sz="1800" err="1">
                <a:cs typeface="Calibri" panose="020F0502020204030204" pitchFamily="34" charset="0"/>
              </a:rPr>
              <a:t>factors</a:t>
            </a:r>
            <a:r>
              <a:rPr lang="nb-NO" altLang="nb-NO" sz="1800">
                <a:cs typeface="Calibri" panose="020F0502020204030204" pitchFamily="34" charset="0"/>
              </a:rPr>
              <a:t> in SE </a:t>
            </a:r>
          </a:p>
        </p:txBody>
      </p:sp>
      <p:sp>
        <p:nvSpPr>
          <p:cNvPr id="13" name="CasellaDiTesto 12">
            <a:extLst>
              <a:ext uri="{FF2B5EF4-FFF2-40B4-BE49-F238E27FC236}">
                <a16:creationId xmlns:a16="http://schemas.microsoft.com/office/drawing/2014/main" id="{C4048C0C-435E-A50E-137D-7AE48E87DF61}"/>
              </a:ext>
            </a:extLst>
          </p:cNvPr>
          <p:cNvSpPr txBox="1"/>
          <p:nvPr/>
        </p:nvSpPr>
        <p:spPr>
          <a:xfrm>
            <a:off x="6546925" y="3901056"/>
            <a:ext cx="5041046" cy="923330"/>
          </a:xfrm>
          <a:prstGeom prst="rect">
            <a:avLst/>
          </a:prstGeom>
          <a:noFill/>
        </p:spPr>
        <p:txBody>
          <a:bodyPr wrap="square">
            <a:spAutoFit/>
          </a:bodyPr>
          <a:lstStyle/>
          <a:p>
            <a:pPr algn="ctr"/>
            <a:r>
              <a:rPr lang="nb-NO" altLang="nb-NO" err="1">
                <a:cs typeface="Calibri" panose="020F0502020204030204" pitchFamily="34" charset="0"/>
              </a:rPr>
              <a:t>Gender</a:t>
            </a:r>
            <a:r>
              <a:rPr lang="nb-NO" altLang="nb-NO">
                <a:cs typeface="Calibri" panose="020F0502020204030204" pitchFamily="34" charset="0"/>
              </a:rPr>
              <a:t> and sex | </a:t>
            </a:r>
            <a:r>
              <a:rPr lang="en-US">
                <a:cs typeface="Calibri" panose="020F0502020204030204" pitchFamily="34" charset="0"/>
              </a:rPr>
              <a:t>Non-binary </a:t>
            </a:r>
            <a:r>
              <a:rPr lang="nb-NO" altLang="nb-NO">
                <a:cs typeface="Calibri" panose="020F0502020204030204" pitchFamily="34" charset="0"/>
              </a:rPr>
              <a:t>| LGBT+ </a:t>
            </a:r>
            <a:r>
              <a:rPr lang="nb-NO" altLang="nb-NO" err="1">
                <a:cs typeface="Calibri" panose="020F0502020204030204" pitchFamily="34" charset="0"/>
              </a:rPr>
              <a:t>rights</a:t>
            </a:r>
            <a:r>
              <a:rPr lang="nb-NO" altLang="nb-NO">
                <a:cs typeface="Calibri" panose="020F0502020204030204" pitchFamily="34" charset="0"/>
              </a:rPr>
              <a:t> | #metoo 2017 |  Same-sex </a:t>
            </a:r>
            <a:r>
              <a:rPr lang="nb-NO" altLang="nb-NO" err="1">
                <a:cs typeface="Calibri" panose="020F0502020204030204" pitchFamily="34" charset="0"/>
              </a:rPr>
              <a:t>marriage</a:t>
            </a:r>
            <a:r>
              <a:rPr lang="nb-NO" altLang="nb-NO">
                <a:cs typeface="Calibri" panose="020F0502020204030204" pitchFamily="34" charset="0"/>
              </a:rPr>
              <a:t> 2001 | </a:t>
            </a:r>
            <a:r>
              <a:rPr lang="nb-NO" altLang="nb-NO" err="1">
                <a:cs typeface="Calibri" panose="020F0502020204030204" pitchFamily="34" charset="0"/>
              </a:rPr>
              <a:t>Intersectionality</a:t>
            </a:r>
            <a:r>
              <a:rPr lang="nb-NO" altLang="nb-NO">
                <a:cs typeface="Calibri" panose="020F0502020204030204" pitchFamily="34" charset="0"/>
              </a:rPr>
              <a:t> – </a:t>
            </a:r>
            <a:r>
              <a:rPr lang="nb-NO" altLang="nb-NO" err="1">
                <a:cs typeface="Calibri" panose="020F0502020204030204" pitchFamily="34" charset="0"/>
              </a:rPr>
              <a:t>triply</a:t>
            </a:r>
            <a:r>
              <a:rPr lang="nb-NO" altLang="nb-NO">
                <a:cs typeface="Calibri" panose="020F0502020204030204" pitchFamily="34" charset="0"/>
              </a:rPr>
              <a:t> | </a:t>
            </a:r>
            <a:r>
              <a:rPr lang="nb-NO" altLang="nb-NO" err="1">
                <a:cs typeface="Calibri" panose="020F0502020204030204" pitchFamily="34" charset="0"/>
              </a:rPr>
              <a:t>feminism</a:t>
            </a:r>
            <a:r>
              <a:rPr lang="nb-NO" altLang="nb-NO">
                <a:cs typeface="Calibri" panose="020F0502020204030204" pitchFamily="34" charset="0"/>
              </a:rPr>
              <a:t>  </a:t>
            </a:r>
          </a:p>
        </p:txBody>
      </p:sp>
    </p:spTree>
    <p:extLst>
      <p:ext uri="{BB962C8B-B14F-4D97-AF65-F5344CB8AC3E}">
        <p14:creationId xmlns:p14="http://schemas.microsoft.com/office/powerpoint/2010/main" val="1085116483"/>
      </p:ext>
    </p:extLst>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412762"/>
            <a:ext cx="2108264" cy="413200"/>
          </a:xfrm>
          <a:prstGeom prst="rect">
            <a:avLst/>
          </a:prstGeom>
        </p:spPr>
        <p:txBody>
          <a:bodyPr spcFirstLastPara="1" vert="horz" wrap="square" lIns="121900" tIns="121900" rIns="121900" bIns="121900" rtlCol="0" anchor="ctr" anchorCtr="0">
            <a:noAutofit/>
          </a:bodyPr>
          <a:lstStyle/>
          <a:p>
            <a:pPr marL="0" indent="0"/>
            <a:r>
              <a:rPr lang="en">
                <a:solidFill>
                  <a:srgbClr val="FF0000"/>
                </a:solidFill>
                <a:latin typeface="Abadi Extra Light" panose="020F0502020204030204" pitchFamily="34" charset="0"/>
              </a:rPr>
              <a:t>S</a:t>
            </a:r>
            <a:r>
              <a:rPr lang="en">
                <a:latin typeface="Abadi Extra Light" panose="020F0502020204030204" pitchFamily="34" charset="0"/>
              </a:rPr>
              <a:t>tereotypes</a:t>
            </a:r>
            <a:endParaRPr>
              <a:latin typeface="Abadi Extra Light" panose="020F0502020204030204" pitchFamily="34" charset="0"/>
            </a:endParaRPr>
          </a:p>
        </p:txBody>
      </p:sp>
      <p:sp>
        <p:nvSpPr>
          <p:cNvPr id="1006" name="Google Shape;1006;p89"/>
          <p:cNvSpPr txBox="1">
            <a:spLocks noGrp="1"/>
          </p:cNvSpPr>
          <p:nvPr>
            <p:ph type="subTitle" idx="2"/>
          </p:nvPr>
        </p:nvSpPr>
        <p:spPr>
          <a:xfrm>
            <a:off x="557939" y="4907724"/>
            <a:ext cx="2635206" cy="413200"/>
          </a:xfrm>
          <a:prstGeom prst="rect">
            <a:avLst/>
          </a:prstGeom>
        </p:spPr>
        <p:txBody>
          <a:bodyPr spcFirstLastPara="1" vert="horz" wrap="square" lIns="121900" tIns="121900" rIns="121900" bIns="121900" rtlCol="0" anchor="ctr" anchorCtr="0">
            <a:noAutofit/>
          </a:bodyPr>
          <a:lstStyle/>
          <a:p>
            <a:pPr marL="0" indent="0"/>
            <a:r>
              <a:rPr lang="en" sz="2933" b="1">
                <a:solidFill>
                  <a:srgbClr val="FF0000"/>
                </a:solidFill>
                <a:latin typeface="Abadi Extra Light" panose="020F0502020204030204" pitchFamily="34" charset="0"/>
                <a:ea typeface="Bebas Neue"/>
                <a:cs typeface="Bebas Neue"/>
                <a:sym typeface="Bebas Neue"/>
              </a:rPr>
              <a:t>S</a:t>
            </a:r>
            <a:r>
              <a:rPr lang="en" sz="2933" b="1">
                <a:latin typeface="Abadi Extra Light" panose="020F0502020204030204" pitchFamily="34" charset="0"/>
                <a:ea typeface="Bebas Neue"/>
                <a:cs typeface="Bebas Neue"/>
                <a:sym typeface="Bebas Neue"/>
              </a:rPr>
              <a:t>ocial expectations</a:t>
            </a:r>
            <a:endParaRPr sz="2933" b="1">
              <a:latin typeface="Abadi Extra Light" panose="020F0502020204030204" pitchFamily="34" charset="0"/>
              <a:ea typeface="Bebas Neue"/>
              <a:cs typeface="Bebas Neue"/>
              <a:sym typeface="Bebas Neue"/>
            </a:endParaRPr>
          </a:p>
        </p:txBody>
      </p:sp>
      <p:sp>
        <p:nvSpPr>
          <p:cNvPr id="1008" name="Google Shape;1008;p89"/>
          <p:cNvSpPr txBox="1">
            <a:spLocks noGrp="1"/>
          </p:cNvSpPr>
          <p:nvPr>
            <p:ph type="subTitle" idx="3"/>
          </p:nvPr>
        </p:nvSpPr>
        <p:spPr>
          <a:xfrm>
            <a:off x="8808914" y="2412762"/>
            <a:ext cx="3155777" cy="413200"/>
          </a:xfrm>
          <a:prstGeom prst="rect">
            <a:avLst/>
          </a:prstGeom>
        </p:spPr>
        <p:txBody>
          <a:bodyPr spcFirstLastPara="1" vert="horz" wrap="square" lIns="121900" tIns="121900" rIns="121900" bIns="121900" rtlCol="0" anchor="ctr" anchorCtr="0">
            <a:noAutofit/>
          </a:bodyPr>
          <a:lstStyle/>
          <a:p>
            <a:pPr marL="0" indent="0"/>
            <a:r>
              <a:rPr lang="en">
                <a:solidFill>
                  <a:srgbClr val="FF0000"/>
                </a:solidFill>
                <a:latin typeface="Abadi Extra Light" panose="020F0502020204030204" pitchFamily="34" charset="0"/>
              </a:rPr>
              <a:t>I</a:t>
            </a:r>
            <a:r>
              <a:rPr lang="en">
                <a:latin typeface="Abadi Extra Light" panose="020F0502020204030204" pitchFamily="34" charset="0"/>
              </a:rPr>
              <a:t>nsufficient Knowledge of jobs</a:t>
            </a:r>
            <a:endParaRPr>
              <a:latin typeface="Abadi Extra Light" panose="020F0502020204030204" pitchFamily="34" charset="0"/>
            </a:endParaRPr>
          </a:p>
        </p:txBody>
      </p:sp>
      <p:sp>
        <p:nvSpPr>
          <p:cNvPr id="1010" name="Google Shape;1010;p89"/>
          <p:cNvSpPr txBox="1">
            <a:spLocks noGrp="1"/>
          </p:cNvSpPr>
          <p:nvPr>
            <p:ph type="subTitle" idx="4"/>
          </p:nvPr>
        </p:nvSpPr>
        <p:spPr>
          <a:xfrm>
            <a:off x="8782880" y="4336337"/>
            <a:ext cx="2779447" cy="984587"/>
          </a:xfrm>
          <a:prstGeom prst="rect">
            <a:avLst/>
          </a:prstGeom>
        </p:spPr>
        <p:txBody>
          <a:bodyPr spcFirstLastPara="1" vert="horz" wrap="square" lIns="121900" tIns="121900" rIns="121900" bIns="121900" rtlCol="0" anchor="ctr" anchorCtr="0">
            <a:noAutofit/>
          </a:bodyPr>
          <a:lstStyle/>
          <a:p>
            <a:pPr marL="0" indent="0"/>
            <a:r>
              <a:rPr lang="en" sz="2933" b="1">
                <a:solidFill>
                  <a:srgbClr val="FF0000"/>
                </a:solidFill>
                <a:latin typeface="Abadi Extra Light" panose="020F0502020204030204" pitchFamily="34" charset="0"/>
                <a:ea typeface="Bebas Neue"/>
                <a:cs typeface="Bebas Neue"/>
                <a:sym typeface="Bebas Neue"/>
              </a:rPr>
              <a:t>J</a:t>
            </a:r>
            <a:r>
              <a:rPr lang="en" sz="2933" b="1">
                <a:latin typeface="Abadi Extra Light" panose="020F0502020204030204" pitchFamily="34" charset="0"/>
                <a:ea typeface="Bebas Neue"/>
                <a:cs typeface="Bebas Neue"/>
                <a:sym typeface="Bebas Neue"/>
              </a:rPr>
              <a:t>ob adv oriented towards men</a:t>
            </a:r>
            <a:endParaRPr sz="2933" b="1">
              <a:latin typeface="Abadi Extra Light" panose="020F0502020204030204" pitchFamily="34" charset="0"/>
              <a:ea typeface="Bebas Neue"/>
              <a:cs typeface="Bebas Neue"/>
              <a:sym typeface="Bebas Neue"/>
            </a:endParaRPr>
          </a:p>
        </p:txBody>
      </p:sp>
      <p:sp>
        <p:nvSpPr>
          <p:cNvPr id="1003" name="Google Shape;1003;p89"/>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r>
              <a:rPr lang="en" sz="8800">
                <a:latin typeface="Arial" panose="020B0604020202020204" pitchFamily="34" charset="0"/>
                <a:cs typeface="Arial" panose="020B0604020202020204" pitchFamily="34" charset="0"/>
              </a:rPr>
              <a:t>Why?</a:t>
            </a:r>
            <a:endParaRPr sz="8800">
              <a:latin typeface="Arial" panose="020B0604020202020204" pitchFamily="34" charset="0"/>
              <a:cs typeface="Arial" panose="020B0604020202020204" pitchFamily="34" charset="0"/>
            </a:endParaRPr>
          </a:p>
        </p:txBody>
      </p:sp>
      <p:sp>
        <p:nvSpPr>
          <p:cNvPr id="1017" name="Google Shape;1017;p89"/>
          <p:cNvSpPr/>
          <p:nvPr/>
        </p:nvSpPr>
        <p:spPr>
          <a:xfrm>
            <a:off x="3554952" y="5080124"/>
            <a:ext cx="240800" cy="240800"/>
          </a:xfrm>
          <a:prstGeom prst="rect">
            <a:avLst/>
          </a:prstGeom>
          <a:solidFill>
            <a:schemeClr val="lt1"/>
          </a:solidFill>
          <a:ln>
            <a:noFill/>
          </a:ln>
        </p:spPr>
        <p:txBody>
          <a:bodyPr spcFirstLastPara="1" wrap="square" lIns="121900" tIns="121900" rIns="121900" bIns="121900" anchor="ctr" anchorCtr="0">
            <a:noAutofit/>
          </a:bodyPr>
          <a:lstStyle/>
          <a:p>
            <a:endParaRPr sz="2400">
              <a:latin typeface="Abadi Extra Light" panose="020F0502020204030204"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par>
                                <p:cTn id="11" presetID="10" presetClass="entr" presetSubtype="0" fill="hold" nodeType="withEffect">
                                  <p:stCondLst>
                                    <p:cond delay="0"/>
                                  </p:stCondLst>
                                  <p:childTnLst>
                                    <p:set>
                                      <p:cBhvr>
                                        <p:cTn id="12" dur="1" fill="hold">
                                          <p:stCondLst>
                                            <p:cond delay="0"/>
                                          </p:stCondLst>
                                        </p:cTn>
                                        <p:tgtEl>
                                          <p:spTgt spid="1008"/>
                                        </p:tgtEl>
                                        <p:attrNameLst>
                                          <p:attrName>style.visibility</p:attrName>
                                        </p:attrNameLst>
                                      </p:cBhvr>
                                      <p:to>
                                        <p:strVal val="visible"/>
                                      </p:to>
                                    </p:set>
                                    <p:animEffect transition="in" filter="fade">
                                      <p:cBhvr>
                                        <p:cTn id="13" dur="1000"/>
                                        <p:tgtEl>
                                          <p:spTgt spid="1008"/>
                                        </p:tgtEl>
                                      </p:cBhvr>
                                    </p:animEffect>
                                  </p:childTnLst>
                                </p:cTn>
                              </p:par>
                              <p:par>
                                <p:cTn id="14" presetID="10" presetClass="entr" presetSubtype="0" fill="hold" nodeType="withEffect">
                                  <p:stCondLst>
                                    <p:cond delay="0"/>
                                  </p:stCondLst>
                                  <p:childTnLst>
                                    <p:set>
                                      <p:cBhvr>
                                        <p:cTn id="15" dur="1" fill="hold">
                                          <p:stCondLst>
                                            <p:cond delay="0"/>
                                          </p:stCondLst>
                                        </p:cTn>
                                        <p:tgtEl>
                                          <p:spTgt spid="1010"/>
                                        </p:tgtEl>
                                        <p:attrNameLst>
                                          <p:attrName>style.visibility</p:attrName>
                                        </p:attrNameLst>
                                      </p:cBhvr>
                                      <p:to>
                                        <p:strVal val="visible"/>
                                      </p:to>
                                    </p:set>
                                    <p:animEffect transition="in" filter="fade">
                                      <p:cBhvr>
                                        <p:cTn id="16" dur="1000"/>
                                        <p:tgtEl>
                                          <p:spTgt spid="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57419-2325-11BD-22FA-C1FF538F95A2}"/>
              </a:ext>
            </a:extLst>
          </p:cNvPr>
          <p:cNvSpPr>
            <a:spLocks noGrp="1"/>
          </p:cNvSpPr>
          <p:nvPr>
            <p:ph type="title"/>
          </p:nvPr>
        </p:nvSpPr>
        <p:spPr/>
        <p:txBody>
          <a:bodyPr/>
          <a:lstStyle/>
          <a:p>
            <a:r>
              <a:rPr lang="nb-NO" err="1"/>
              <a:t>Define</a:t>
            </a:r>
            <a:r>
              <a:rPr lang="nb-NO"/>
              <a:t> the problem</a:t>
            </a:r>
          </a:p>
        </p:txBody>
      </p:sp>
      <p:sp>
        <p:nvSpPr>
          <p:cNvPr id="3" name="Content Placeholder 2">
            <a:extLst>
              <a:ext uri="{FF2B5EF4-FFF2-40B4-BE49-F238E27FC236}">
                <a16:creationId xmlns:a16="http://schemas.microsoft.com/office/drawing/2014/main" id="{53A51A96-331A-E3D6-40B0-EB5EDA296A21}"/>
              </a:ext>
            </a:extLst>
          </p:cNvPr>
          <p:cNvSpPr>
            <a:spLocks noGrp="1"/>
          </p:cNvSpPr>
          <p:nvPr>
            <p:ph idx="1"/>
          </p:nvPr>
        </p:nvSpPr>
        <p:spPr>
          <a:xfrm>
            <a:off x="838200" y="1825625"/>
            <a:ext cx="4648200" cy="4351338"/>
          </a:xfrm>
        </p:spPr>
        <p:txBody>
          <a:bodyPr/>
          <a:lstStyle/>
          <a:p>
            <a:r>
              <a:rPr lang="nb-NO"/>
              <a:t>How do </a:t>
            </a:r>
            <a:r>
              <a:rPr lang="nb-NO" err="1"/>
              <a:t>you</a:t>
            </a:r>
            <a:r>
              <a:rPr lang="nb-NO"/>
              <a:t> </a:t>
            </a:r>
            <a:r>
              <a:rPr lang="nb-NO" err="1"/>
              <a:t>say</a:t>
            </a:r>
            <a:r>
              <a:rPr lang="nb-NO"/>
              <a:t> bias in </a:t>
            </a:r>
            <a:r>
              <a:rPr lang="nb-NO" err="1"/>
              <a:t>your</a:t>
            </a:r>
            <a:r>
              <a:rPr lang="nb-NO"/>
              <a:t> </a:t>
            </a:r>
            <a:r>
              <a:rPr lang="nb-NO" err="1"/>
              <a:t>language</a:t>
            </a:r>
            <a:r>
              <a:rPr lang="nb-NO"/>
              <a:t>? </a:t>
            </a:r>
          </a:p>
          <a:p>
            <a:r>
              <a:rPr lang="nb-NO" err="1"/>
              <a:t>Discuss</a:t>
            </a:r>
            <a:r>
              <a:rPr lang="nb-NO"/>
              <a:t> </a:t>
            </a:r>
            <a:r>
              <a:rPr lang="nb-NO" err="1"/>
              <a:t>one</a:t>
            </a:r>
            <a:r>
              <a:rPr lang="nb-NO"/>
              <a:t> </a:t>
            </a:r>
            <a:r>
              <a:rPr lang="nb-NO" err="1"/>
              <a:t>example</a:t>
            </a:r>
            <a:r>
              <a:rPr lang="nb-NO"/>
              <a:t> of bias </a:t>
            </a:r>
            <a:r>
              <a:rPr lang="nb-NO" err="1"/>
              <a:t>that</a:t>
            </a:r>
            <a:r>
              <a:rPr lang="nb-NO"/>
              <a:t> </a:t>
            </a:r>
            <a:r>
              <a:rPr lang="nb-NO" err="1"/>
              <a:t>intersect</a:t>
            </a:r>
            <a:r>
              <a:rPr lang="nb-NO"/>
              <a:t> </a:t>
            </a:r>
            <a:r>
              <a:rPr lang="nb-NO" err="1"/>
              <a:t>with</a:t>
            </a:r>
            <a:r>
              <a:rPr lang="nb-NO"/>
              <a:t> SE</a:t>
            </a:r>
          </a:p>
        </p:txBody>
      </p:sp>
      <p:pic>
        <p:nvPicPr>
          <p:cNvPr id="4" name="Bilde 2" descr="Et bilde som inneholder tekst, sirkel, skjermbilde&#10;&#10;Automatisk generert beskrivelse">
            <a:extLst>
              <a:ext uri="{FF2B5EF4-FFF2-40B4-BE49-F238E27FC236}">
                <a16:creationId xmlns:a16="http://schemas.microsoft.com/office/drawing/2014/main" id="{C466B934-005A-30BB-9FCA-AFAD4C616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3530" y="487602"/>
            <a:ext cx="5557139" cy="5571067"/>
          </a:xfrm>
          <a:prstGeom prst="rect">
            <a:avLst/>
          </a:prstGeom>
        </p:spPr>
      </p:pic>
    </p:spTree>
    <p:extLst>
      <p:ext uri="{BB962C8B-B14F-4D97-AF65-F5344CB8AC3E}">
        <p14:creationId xmlns:p14="http://schemas.microsoft.com/office/powerpoint/2010/main" val="222832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386739"/>
            <a:ext cx="2820692" cy="439223"/>
          </a:xfrm>
          <a:prstGeom prst="rect">
            <a:avLst/>
          </a:prstGeom>
        </p:spPr>
        <p:txBody>
          <a:bodyPr spcFirstLastPara="1" vert="horz" wrap="square" lIns="121900" tIns="121900" rIns="121900" bIns="121900" rtlCol="0" anchor="ctr" anchorCtr="0">
            <a:noAutofit/>
          </a:bodyPr>
          <a:lstStyle/>
          <a:p>
            <a:pPr marL="0" indent="0"/>
            <a:r>
              <a:rPr lang="en" sz="4000">
                <a:solidFill>
                  <a:srgbClr val="FF0000"/>
                </a:solidFill>
              </a:rPr>
              <a:t>I</a:t>
            </a:r>
            <a:r>
              <a:rPr lang="en" sz="4000"/>
              <a:t>nformation</a:t>
            </a:r>
            <a:endParaRPr sz="4000"/>
          </a:p>
        </p:txBody>
      </p:sp>
      <p:sp>
        <p:nvSpPr>
          <p:cNvPr id="1006" name="Google Shape;1006;p89"/>
          <p:cNvSpPr txBox="1">
            <a:spLocks noGrp="1"/>
          </p:cNvSpPr>
          <p:nvPr>
            <p:ph type="subTitle" idx="2"/>
          </p:nvPr>
        </p:nvSpPr>
        <p:spPr>
          <a:xfrm>
            <a:off x="330045" y="4609203"/>
            <a:ext cx="3525699" cy="439223"/>
          </a:xfrm>
          <a:prstGeom prst="rect">
            <a:avLst/>
          </a:prstGeom>
        </p:spPr>
        <p:txBody>
          <a:bodyPr spcFirstLastPara="1" vert="horz" wrap="square" lIns="121900" tIns="121900" rIns="121900" bIns="121900" rtlCol="0" anchor="ctr" anchorCtr="0">
            <a:noAutofit/>
          </a:bodyPr>
          <a:lstStyle/>
          <a:p>
            <a:pPr marL="0" indent="0"/>
            <a:r>
              <a:rPr lang="en" sz="4000" b="1">
                <a:solidFill>
                  <a:srgbClr val="FF0000"/>
                </a:solidFill>
                <a:latin typeface="Bebas Neue"/>
                <a:ea typeface="Bebas Neue"/>
                <a:cs typeface="Bebas Neue"/>
                <a:sym typeface="Bebas Neue"/>
              </a:rPr>
              <a:t>M</a:t>
            </a:r>
            <a:r>
              <a:rPr lang="en" sz="4000" b="1">
                <a:latin typeface="Bebas Neue"/>
                <a:ea typeface="Bebas Neue"/>
                <a:cs typeface="Bebas Neue"/>
                <a:sym typeface="Bebas Neue"/>
              </a:rPr>
              <a:t>entoring</a:t>
            </a:r>
            <a:endParaRPr sz="4000" b="1">
              <a:latin typeface="Bebas Neue"/>
              <a:ea typeface="Bebas Neue"/>
              <a:cs typeface="Bebas Neue"/>
              <a:sym typeface="Bebas Neue"/>
            </a:endParaRPr>
          </a:p>
        </p:txBody>
      </p:sp>
      <p:sp>
        <p:nvSpPr>
          <p:cNvPr id="1008" name="Google Shape;1008;p89"/>
          <p:cNvSpPr txBox="1">
            <a:spLocks noGrp="1"/>
          </p:cNvSpPr>
          <p:nvPr>
            <p:ph type="subTitle" idx="3"/>
          </p:nvPr>
        </p:nvSpPr>
        <p:spPr>
          <a:xfrm>
            <a:off x="7108738" y="2386739"/>
            <a:ext cx="4222182" cy="439223"/>
          </a:xfrm>
          <a:prstGeom prst="rect">
            <a:avLst/>
          </a:prstGeom>
        </p:spPr>
        <p:txBody>
          <a:bodyPr spcFirstLastPara="1" vert="horz" wrap="square" lIns="121900" tIns="121900" rIns="121900" bIns="121900" rtlCol="0" anchor="ctr" anchorCtr="0">
            <a:noAutofit/>
          </a:bodyPr>
          <a:lstStyle/>
          <a:p>
            <a:pPr marL="0" indent="0"/>
            <a:r>
              <a:rPr lang="en" sz="4000">
                <a:solidFill>
                  <a:srgbClr val="FF0000"/>
                </a:solidFill>
              </a:rPr>
              <a:t>N</a:t>
            </a:r>
            <a:r>
              <a:rPr lang="en" sz="4000"/>
              <a:t>etwork</a:t>
            </a:r>
            <a:endParaRPr sz="4000"/>
          </a:p>
        </p:txBody>
      </p:sp>
      <p:sp>
        <p:nvSpPr>
          <p:cNvPr id="1010" name="Google Shape;1010;p89"/>
          <p:cNvSpPr txBox="1">
            <a:spLocks noGrp="1"/>
          </p:cNvSpPr>
          <p:nvPr>
            <p:ph type="subTitle" idx="4"/>
          </p:nvPr>
        </p:nvSpPr>
        <p:spPr>
          <a:xfrm>
            <a:off x="7839547" y="4305518"/>
            <a:ext cx="3718682" cy="1046595"/>
          </a:xfrm>
          <a:prstGeom prst="rect">
            <a:avLst/>
          </a:prstGeom>
        </p:spPr>
        <p:txBody>
          <a:bodyPr spcFirstLastPara="1" vert="horz" wrap="square" lIns="121900" tIns="121900" rIns="121900" bIns="121900" rtlCol="0" anchor="ctr" anchorCtr="0">
            <a:noAutofit/>
          </a:bodyPr>
          <a:lstStyle/>
          <a:p>
            <a:pPr marL="0" indent="0"/>
            <a:r>
              <a:rPr lang="en" sz="4000" b="1">
                <a:solidFill>
                  <a:srgbClr val="FF0000"/>
                </a:solidFill>
                <a:latin typeface="Bebas Neue"/>
                <a:ea typeface="Bebas Neue"/>
                <a:cs typeface="Bebas Neue"/>
              </a:rPr>
              <a:t>A</a:t>
            </a:r>
            <a:r>
              <a:rPr lang="en" sz="4000" b="1">
                <a:latin typeface="Bebas Neue"/>
                <a:ea typeface="Bebas Neue"/>
                <a:cs typeface="Bebas Neue"/>
              </a:rPr>
              <a:t>nti bias training</a:t>
            </a:r>
            <a:endParaRPr sz="4000" b="1">
              <a:latin typeface="Bebas Neue"/>
              <a:ea typeface="Bebas Neue"/>
              <a:cs typeface="Bebas Neue"/>
            </a:endParaRPr>
          </a:p>
        </p:txBody>
      </p:sp>
      <p:sp>
        <p:nvSpPr>
          <p:cNvPr id="1003" name="Google Shape;1003;p89"/>
          <p:cNvSpPr txBox="1">
            <a:spLocks noGrp="1"/>
          </p:cNvSpPr>
          <p:nvPr>
            <p:ph type="title"/>
          </p:nvPr>
        </p:nvSpPr>
        <p:spPr>
          <a:xfrm>
            <a:off x="2327318" y="603498"/>
            <a:ext cx="7221928" cy="799600"/>
          </a:xfrm>
          <a:prstGeom prst="rect">
            <a:avLst/>
          </a:prstGeom>
        </p:spPr>
        <p:txBody>
          <a:bodyPr spcFirstLastPara="1" vert="horz" wrap="square" lIns="121900" tIns="121900" rIns="121900" bIns="121900" rtlCol="0" anchor="ctr" anchorCtr="0">
            <a:noAutofit/>
          </a:bodyPr>
          <a:lstStyle/>
          <a:p>
            <a:r>
              <a:rPr lang="en" sz="8800">
                <a:latin typeface="Arial" panose="020B0604020202020204" pitchFamily="34" charset="0"/>
                <a:cs typeface="Arial" panose="020B0604020202020204" pitchFamily="34" charset="0"/>
              </a:rPr>
              <a:t>Interventions</a:t>
            </a:r>
            <a:endParaRPr sz="8800">
              <a:latin typeface="Arial" panose="020B0604020202020204" pitchFamily="34" charset="0"/>
              <a:cs typeface="Arial" panose="020B0604020202020204" pitchFamily="34" charset="0"/>
            </a:endParaRPr>
          </a:p>
        </p:txBody>
      </p:sp>
      <p:sp>
        <p:nvSpPr>
          <p:cNvPr id="1017" name="Google Shape;1017;p89"/>
          <p:cNvSpPr/>
          <p:nvPr/>
        </p:nvSpPr>
        <p:spPr>
          <a:xfrm>
            <a:off x="3554952" y="4107301"/>
            <a:ext cx="322172" cy="255965"/>
          </a:xfrm>
          <a:prstGeom prst="rect">
            <a:avLst/>
          </a:prstGeom>
          <a:solidFill>
            <a:schemeClr val="lt1"/>
          </a:solidFill>
          <a:ln>
            <a:noFill/>
          </a:ln>
        </p:spPr>
        <p:txBody>
          <a:bodyPr spcFirstLastPara="1" wrap="square" lIns="121900" tIns="121900" rIns="121900" bIns="121900" anchor="ctr" anchorCtr="0">
            <a:noAutofit/>
          </a:bodyPr>
          <a:lstStyle/>
          <a:p>
            <a:endParaRPr sz="4000"/>
          </a:p>
        </p:txBody>
      </p:sp>
    </p:spTree>
    <p:extLst>
      <p:ext uri="{BB962C8B-B14F-4D97-AF65-F5344CB8AC3E}">
        <p14:creationId xmlns:p14="http://schemas.microsoft.com/office/powerpoint/2010/main" val="305074178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par>
                                <p:cTn id="11" presetID="10" presetClass="entr" presetSubtype="0" fill="hold" nodeType="withEffect">
                                  <p:stCondLst>
                                    <p:cond delay="0"/>
                                  </p:stCondLst>
                                  <p:childTnLst>
                                    <p:set>
                                      <p:cBhvr>
                                        <p:cTn id="12" dur="1" fill="hold">
                                          <p:stCondLst>
                                            <p:cond delay="0"/>
                                          </p:stCondLst>
                                        </p:cTn>
                                        <p:tgtEl>
                                          <p:spTgt spid="1008"/>
                                        </p:tgtEl>
                                        <p:attrNameLst>
                                          <p:attrName>style.visibility</p:attrName>
                                        </p:attrNameLst>
                                      </p:cBhvr>
                                      <p:to>
                                        <p:strVal val="visible"/>
                                      </p:to>
                                    </p:set>
                                    <p:animEffect transition="in" filter="fade">
                                      <p:cBhvr>
                                        <p:cTn id="13" dur="1000"/>
                                        <p:tgtEl>
                                          <p:spTgt spid="1008"/>
                                        </p:tgtEl>
                                      </p:cBhvr>
                                    </p:animEffect>
                                  </p:childTnLst>
                                </p:cTn>
                              </p:par>
                              <p:par>
                                <p:cTn id="14" presetID="10" presetClass="entr" presetSubtype="0" fill="hold" nodeType="withEffect">
                                  <p:stCondLst>
                                    <p:cond delay="0"/>
                                  </p:stCondLst>
                                  <p:childTnLst>
                                    <p:set>
                                      <p:cBhvr>
                                        <p:cTn id="15" dur="1" fill="hold">
                                          <p:stCondLst>
                                            <p:cond delay="0"/>
                                          </p:stCondLst>
                                        </p:cTn>
                                        <p:tgtEl>
                                          <p:spTgt spid="1010"/>
                                        </p:tgtEl>
                                        <p:attrNameLst>
                                          <p:attrName>style.visibility</p:attrName>
                                        </p:attrNameLst>
                                      </p:cBhvr>
                                      <p:to>
                                        <p:strVal val="visible"/>
                                      </p:to>
                                    </p:set>
                                    <p:animEffect transition="in" filter="fade">
                                      <p:cBhvr>
                                        <p:cTn id="16" dur="1000"/>
                                        <p:tgtEl>
                                          <p:spTgt spid="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mmagine che contiene testo, schermata, Carattere, numero&#10;&#10;Il contenuto generato dall&amp;#39;IA potrebbe non essere corretto.">
            <a:extLst>
              <a:ext uri="{FF2B5EF4-FFF2-40B4-BE49-F238E27FC236}">
                <a16:creationId xmlns:a16="http://schemas.microsoft.com/office/drawing/2014/main" id="{C770B5BB-67F4-A786-801B-EC77BF3A2852}"/>
              </a:ext>
            </a:extLst>
          </p:cNvPr>
          <p:cNvPicPr>
            <a:picLocks noGrp="1" noChangeAspect="1"/>
          </p:cNvPicPr>
          <p:nvPr>
            <p:ph idx="1"/>
          </p:nvPr>
        </p:nvPicPr>
        <p:blipFill>
          <a:blip r:embed="rId2"/>
          <a:stretch>
            <a:fillRect/>
          </a:stretch>
        </p:blipFill>
        <p:spPr>
          <a:xfrm>
            <a:off x="0" y="-2230"/>
            <a:ext cx="12172207" cy="6859099"/>
          </a:xfrm>
          <a:prstGeom prst="rect">
            <a:avLst/>
          </a:prstGeom>
        </p:spPr>
      </p:pic>
    </p:spTree>
    <p:extLst>
      <p:ext uri="{BB962C8B-B14F-4D97-AF65-F5344CB8AC3E}">
        <p14:creationId xmlns:p14="http://schemas.microsoft.com/office/powerpoint/2010/main" val="3151539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707230"/>
            <a:ext cx="2108264" cy="413200"/>
          </a:xfrm>
          <a:prstGeom prst="rect">
            <a:avLst/>
          </a:prstGeom>
        </p:spPr>
        <p:txBody>
          <a:bodyPr spcFirstLastPara="1" vert="horz" wrap="square" lIns="121900" tIns="121900" rIns="121900" bIns="121900" rtlCol="0" anchor="ctr" anchorCtr="0">
            <a:noAutofit/>
          </a:bodyPr>
          <a:lstStyle/>
          <a:p>
            <a:pPr marL="0" indent="0"/>
            <a:r>
              <a:rPr lang="en"/>
              <a:t>20%</a:t>
            </a:r>
            <a:endParaRPr/>
          </a:p>
        </p:txBody>
      </p:sp>
      <p:sp>
        <p:nvSpPr>
          <p:cNvPr id="1006" name="Google Shape;1006;p89"/>
          <p:cNvSpPr txBox="1">
            <a:spLocks noGrp="1"/>
          </p:cNvSpPr>
          <p:nvPr>
            <p:ph type="subTitle" idx="2"/>
          </p:nvPr>
        </p:nvSpPr>
        <p:spPr>
          <a:xfrm>
            <a:off x="557939" y="5081019"/>
            <a:ext cx="2635206" cy="413200"/>
          </a:xfrm>
          <a:prstGeom prst="rect">
            <a:avLst/>
          </a:prstGeom>
        </p:spPr>
        <p:txBody>
          <a:bodyPr spcFirstLastPara="1" vert="horz" wrap="square" lIns="121900" tIns="121900" rIns="121900" bIns="121900" rtlCol="0" anchor="ctr" anchorCtr="0">
            <a:noAutofit/>
          </a:bodyPr>
          <a:lstStyle/>
          <a:p>
            <a:pPr marL="0" indent="0"/>
            <a:r>
              <a:rPr lang="en" sz="2933" b="1">
                <a:latin typeface="Bebas Neue"/>
                <a:ea typeface="Bebas Neue"/>
                <a:cs typeface="Bebas Neue"/>
                <a:sym typeface="Bebas Neue"/>
              </a:rPr>
              <a:t>29%</a:t>
            </a:r>
            <a:endParaRPr sz="2933" b="1">
              <a:latin typeface="Bebas Neue"/>
              <a:ea typeface="Bebas Neue"/>
              <a:cs typeface="Bebas Neue"/>
              <a:sym typeface="Bebas Neue"/>
            </a:endParaRPr>
          </a:p>
        </p:txBody>
      </p:sp>
      <p:sp>
        <p:nvSpPr>
          <p:cNvPr id="1003" name="Google Shape;1003;p89"/>
          <p:cNvSpPr txBox="1">
            <a:spLocks noGrp="1"/>
          </p:cNvSpPr>
          <p:nvPr>
            <p:ph type="title"/>
          </p:nvPr>
        </p:nvSpPr>
        <p:spPr>
          <a:xfrm>
            <a:off x="139486" y="590255"/>
            <a:ext cx="11933694" cy="799600"/>
          </a:xfrm>
          <a:prstGeom prst="rect">
            <a:avLst/>
          </a:prstGeom>
        </p:spPr>
        <p:txBody>
          <a:bodyPr spcFirstLastPara="1" vert="horz" wrap="square" lIns="121900" tIns="121900" rIns="121900" bIns="121900" rtlCol="0" anchor="ctr" anchorCtr="0">
            <a:noAutofit/>
          </a:bodyPr>
          <a:lstStyle/>
          <a:p>
            <a:r>
              <a:rPr lang="en" sz="6600">
                <a:latin typeface="Arial" panose="020B0604020202020204" pitchFamily="34" charset="0"/>
                <a:cs typeface="Arial" panose="020B0604020202020204" pitchFamily="34" charset="0"/>
              </a:rPr>
              <a:t>Female ICT students in 2021</a:t>
            </a:r>
            <a:endParaRPr sz="6600">
              <a:latin typeface="Arial" panose="020B0604020202020204" pitchFamily="34" charset="0"/>
              <a:cs typeface="Arial" panose="020B0604020202020204" pitchFamily="34" charset="0"/>
            </a:endParaRPr>
          </a:p>
        </p:txBody>
      </p:sp>
      <p:cxnSp>
        <p:nvCxnSpPr>
          <p:cNvPr id="1020" name="Google Shape;1020;p89"/>
          <p:cNvCxnSpPr>
            <a:cxnSpLocks/>
          </p:cNvCxnSpPr>
          <p:nvPr/>
        </p:nvCxnSpPr>
        <p:spPr>
          <a:xfrm>
            <a:off x="3193145" y="2913830"/>
            <a:ext cx="3067602" cy="0"/>
          </a:xfrm>
          <a:prstGeom prst="straightConnector1">
            <a:avLst/>
          </a:prstGeom>
          <a:noFill/>
          <a:ln w="19050" cap="flat" cmpd="sng">
            <a:solidFill>
              <a:schemeClr val="dk1"/>
            </a:solidFill>
            <a:prstDash val="dash"/>
            <a:round/>
            <a:headEnd type="none" w="med" len="med"/>
            <a:tailEnd type="none" w="med" len="med"/>
          </a:ln>
        </p:spPr>
      </p:cxnSp>
      <p:cxnSp>
        <p:nvCxnSpPr>
          <p:cNvPr id="1021" name="Google Shape;1021;p89"/>
          <p:cNvCxnSpPr>
            <a:cxnSpLocks/>
          </p:cNvCxnSpPr>
          <p:nvPr/>
        </p:nvCxnSpPr>
        <p:spPr>
          <a:xfrm>
            <a:off x="3193145" y="5301533"/>
            <a:ext cx="3067602" cy="0"/>
          </a:xfrm>
          <a:prstGeom prst="straightConnector1">
            <a:avLst/>
          </a:prstGeom>
          <a:noFill/>
          <a:ln w="19050" cap="flat" cmpd="sng">
            <a:solidFill>
              <a:schemeClr val="dk1"/>
            </a:solidFill>
            <a:prstDash val="dash"/>
            <a:round/>
            <a:headEnd type="none" w="med" len="med"/>
            <a:tailEnd type="none" w="med" len="med"/>
          </a:ln>
        </p:spPr>
      </p:cxnSp>
      <p:pic>
        <p:nvPicPr>
          <p:cNvPr id="6" name="Picture 4" descr="Norges flagg – Wikipedia">
            <a:extLst>
              <a:ext uri="{FF2B5EF4-FFF2-40B4-BE49-F238E27FC236}">
                <a16:creationId xmlns:a16="http://schemas.microsoft.com/office/drawing/2014/main" id="{BA31C97D-E2DD-2EA7-4475-6C2E6B3365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60747" y="4350427"/>
            <a:ext cx="2588786" cy="18846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24EA40E-F120-2F97-8EBF-5D15F716B94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60747" y="2000749"/>
            <a:ext cx="2588786" cy="17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7233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5A7DC0-0641-FC31-C4F4-4D15E6CE6E1D}"/>
              </a:ext>
            </a:extLst>
          </p:cNvPr>
          <p:cNvSpPr txBox="1"/>
          <p:nvPr/>
        </p:nvSpPr>
        <p:spPr>
          <a:xfrm>
            <a:off x="290945" y="1"/>
            <a:ext cx="11263746" cy="5693866"/>
          </a:xfrm>
          <a:prstGeom prst="rect">
            <a:avLst/>
          </a:prstGeom>
          <a:noFill/>
        </p:spPr>
        <p:txBody>
          <a:bodyPr wrap="square">
            <a:spAutoFit/>
          </a:bodyPr>
          <a:lstStyle/>
          <a:p>
            <a:r>
              <a:rPr lang="en-US" sz="2800">
                <a:highlight>
                  <a:srgbClr val="FFFF00"/>
                </a:highlight>
              </a:rPr>
              <a:t>Feminism</a:t>
            </a:r>
            <a:r>
              <a:rPr lang="en-US" sz="2800"/>
              <a:t> is a movement advocating for women's rights and gender equality and it is a field of study. It began in the late 18th century calling for women's education and equal rights. </a:t>
            </a:r>
          </a:p>
          <a:p>
            <a:pPr marL="514350" indent="-514350">
              <a:buFont typeface="+mj-lt"/>
              <a:buAutoNum type="arabicPeriod"/>
            </a:pPr>
            <a:r>
              <a:rPr lang="en-US" sz="2800"/>
              <a:t>in the 19th and early 20th centuries, focused on legal issues like suffrage, culminating in women gaining the right to vote in many countries Norway 1913 – Italy 1945 - Switzerland 1971 (1991) - </a:t>
            </a:r>
            <a:r>
              <a:rPr lang="it-IT" sz="2800" b="1"/>
              <a:t>Afghanistan</a:t>
            </a:r>
            <a:r>
              <a:rPr lang="it-IT" sz="2800"/>
              <a:t> under Taliban control – </a:t>
            </a:r>
            <a:r>
              <a:rPr lang="it-IT" sz="2800" err="1"/>
              <a:t>Tuscany</a:t>
            </a:r>
            <a:r>
              <a:rPr lang="it-IT" sz="2800"/>
              <a:t> ++</a:t>
            </a:r>
            <a:endParaRPr lang="en-US" sz="2800"/>
          </a:p>
          <a:p>
            <a:pPr marL="514350" indent="-514350">
              <a:buFont typeface="+mj-lt"/>
              <a:buAutoNum type="arabicPeriod"/>
            </a:pPr>
            <a:r>
              <a:rPr lang="en-US" sz="2800"/>
              <a:t>from the 1960s to the 1980s, addressed broader social issues like reproductive rights, workplace discrimination, and sexuality. </a:t>
            </a:r>
          </a:p>
          <a:p>
            <a:pPr marL="514350" indent="-514350">
              <a:buFont typeface="+mj-lt"/>
              <a:buAutoNum type="arabicPeriod"/>
            </a:pPr>
            <a:r>
              <a:rPr lang="en-US" sz="2800"/>
              <a:t>The third wave, starting in the 1990s, challenged gender norms and embraced diversity, addressing issues of race, class, and LGBTQ+ rights. </a:t>
            </a:r>
          </a:p>
          <a:p>
            <a:pPr marL="514350" indent="-514350">
              <a:buFont typeface="+mj-lt"/>
              <a:buAutoNum type="arabicPeriod"/>
            </a:pPr>
            <a:r>
              <a:rPr lang="en-US" sz="2800"/>
              <a:t>Today, feminism continues to evolve, focusing on </a:t>
            </a:r>
            <a:r>
              <a:rPr lang="en-US" sz="2800">
                <a:highlight>
                  <a:srgbClr val="FFFF00"/>
                </a:highlight>
              </a:rPr>
              <a:t>intersectionality</a:t>
            </a:r>
            <a:r>
              <a:rPr lang="en-US" sz="2800"/>
              <a:t> and global gender inequalities.</a:t>
            </a:r>
          </a:p>
        </p:txBody>
      </p:sp>
    </p:spTree>
    <p:extLst>
      <p:ext uri="{BB962C8B-B14F-4D97-AF65-F5344CB8AC3E}">
        <p14:creationId xmlns:p14="http://schemas.microsoft.com/office/powerpoint/2010/main" val="2180173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4AD5-0549-0884-0B48-2622D38CCD3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CFC677-25BF-B195-2D9C-CF88C7A2AF22}"/>
              </a:ext>
            </a:extLst>
          </p:cNvPr>
          <p:cNvSpPr>
            <a:spLocks noGrp="1"/>
          </p:cNvSpPr>
          <p:nvPr>
            <p:ph type="title"/>
          </p:nvPr>
        </p:nvSpPr>
        <p:spPr/>
        <p:txBody>
          <a:bodyPr/>
          <a:lstStyle/>
          <a:p>
            <a:r>
              <a:rPr lang="it-IT" sz="4000">
                <a:latin typeface="Arial"/>
                <a:cs typeface="Arial"/>
              </a:rPr>
              <a:t>(some) </a:t>
            </a:r>
            <a:r>
              <a:rPr lang="it-IT" sz="4000" err="1">
                <a:latin typeface="Arial"/>
                <a:cs typeface="Arial"/>
              </a:rPr>
              <a:t>biases</a:t>
            </a:r>
            <a:r>
              <a:rPr lang="it-IT" sz="4000">
                <a:latin typeface="Arial"/>
                <a:cs typeface="Arial"/>
              </a:rPr>
              <a:t> in SE</a:t>
            </a:r>
            <a:endParaRPr lang="it-IT" err="1"/>
          </a:p>
        </p:txBody>
      </p:sp>
      <p:sp>
        <p:nvSpPr>
          <p:cNvPr id="13" name="Segnaposto contenuto 3">
            <a:extLst>
              <a:ext uri="{FF2B5EF4-FFF2-40B4-BE49-F238E27FC236}">
                <a16:creationId xmlns:a16="http://schemas.microsoft.com/office/drawing/2014/main" id="{787EF91A-34BB-B7C9-CA9B-585B8F74E7D4}"/>
              </a:ext>
            </a:extLst>
          </p:cNvPr>
          <p:cNvSpPr txBox="1">
            <a:spLocks/>
          </p:cNvSpPr>
          <p:nvPr/>
        </p:nvSpPr>
        <p:spPr>
          <a:xfrm>
            <a:off x="837210" y="3165557"/>
            <a:ext cx="4449288" cy="20356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2000">
                <a:latin typeface="Arial"/>
                <a:ea typeface="+mn-lt"/>
                <a:cs typeface="+mn-lt"/>
              </a:rPr>
              <a:t>Cultural/Social </a:t>
            </a:r>
            <a:r>
              <a:rPr lang="it-IT" sz="2000" err="1">
                <a:latin typeface="Arial"/>
                <a:ea typeface="+mn-lt"/>
                <a:cs typeface="+mn-lt"/>
              </a:rPr>
              <a:t>bias</a:t>
            </a:r>
            <a:r>
              <a:rPr lang="it-IT" sz="2000">
                <a:latin typeface="Arial"/>
                <a:ea typeface="+mn-lt"/>
                <a:cs typeface="+mn-lt"/>
              </a:rPr>
              <a:t>: </a:t>
            </a:r>
            <a:r>
              <a:rPr lang="it-IT" sz="2000" err="1">
                <a:latin typeface="Arial"/>
                <a:ea typeface="+mn-lt"/>
                <a:cs typeface="+mn-lt"/>
              </a:rPr>
              <a:t>These</a:t>
            </a:r>
            <a:r>
              <a:rPr lang="it-IT" sz="2000">
                <a:latin typeface="Arial"/>
                <a:ea typeface="+mn-lt"/>
                <a:cs typeface="+mn-lt"/>
              </a:rPr>
              <a:t> </a:t>
            </a:r>
            <a:r>
              <a:rPr lang="it-IT" sz="2000" err="1">
                <a:latin typeface="Arial"/>
                <a:ea typeface="+mn-lt"/>
                <a:cs typeface="+mn-lt"/>
              </a:rPr>
              <a:t>biases</a:t>
            </a:r>
            <a:r>
              <a:rPr lang="it-IT" sz="2000">
                <a:latin typeface="Arial"/>
                <a:ea typeface="+mn-lt"/>
                <a:cs typeface="+mn-lt"/>
              </a:rPr>
              <a:t> are </a:t>
            </a:r>
            <a:r>
              <a:rPr lang="it-IT" sz="2000" err="1">
                <a:latin typeface="Arial"/>
                <a:ea typeface="+mn-lt"/>
                <a:cs typeface="+mn-lt"/>
              </a:rPr>
              <a:t>often</a:t>
            </a:r>
            <a:r>
              <a:rPr lang="it-IT" sz="2000">
                <a:latin typeface="Arial"/>
                <a:ea typeface="+mn-lt"/>
                <a:cs typeface="+mn-lt"/>
              </a:rPr>
              <a:t> </a:t>
            </a:r>
            <a:r>
              <a:rPr lang="it-IT" sz="2000" err="1">
                <a:latin typeface="Arial"/>
                <a:ea typeface="+mn-lt"/>
                <a:cs typeface="+mn-lt"/>
              </a:rPr>
              <a:t>unconscious</a:t>
            </a:r>
            <a:r>
              <a:rPr lang="it-IT" sz="2000">
                <a:latin typeface="Arial"/>
                <a:ea typeface="+mn-lt"/>
                <a:cs typeface="+mn-lt"/>
              </a:rPr>
              <a:t> and can lead to </a:t>
            </a:r>
            <a:r>
              <a:rPr lang="it-IT" sz="2000" err="1">
                <a:latin typeface="Arial"/>
                <a:ea typeface="+mn-lt"/>
                <a:cs typeface="+mn-lt"/>
              </a:rPr>
              <a:t>discrimination</a:t>
            </a:r>
            <a:r>
              <a:rPr lang="it-IT" sz="2000">
                <a:latin typeface="Arial"/>
                <a:ea typeface="+mn-lt"/>
                <a:cs typeface="+mn-lt"/>
              </a:rPr>
              <a:t>, </a:t>
            </a:r>
            <a:r>
              <a:rPr lang="it-IT" sz="2000" err="1">
                <a:latin typeface="Arial"/>
                <a:ea typeface="+mn-lt"/>
                <a:cs typeface="+mn-lt"/>
              </a:rPr>
              <a:t>unfair</a:t>
            </a:r>
            <a:r>
              <a:rPr lang="it-IT" sz="2000">
                <a:latin typeface="Arial"/>
                <a:ea typeface="+mn-lt"/>
                <a:cs typeface="+mn-lt"/>
              </a:rPr>
              <a:t> treatment, and </a:t>
            </a:r>
            <a:r>
              <a:rPr lang="it-IT" sz="2000" err="1">
                <a:latin typeface="Arial"/>
                <a:ea typeface="+mn-lt"/>
                <a:cs typeface="+mn-lt"/>
              </a:rPr>
              <a:t>exclusion</a:t>
            </a:r>
            <a:r>
              <a:rPr lang="it-IT" sz="2000">
                <a:latin typeface="Arial"/>
                <a:ea typeface="+mn-lt"/>
                <a:cs typeface="+mn-lt"/>
              </a:rPr>
              <a:t> of </a:t>
            </a:r>
            <a:r>
              <a:rPr lang="it-IT" sz="2000" err="1">
                <a:latin typeface="Arial"/>
                <a:ea typeface="+mn-lt"/>
                <a:cs typeface="+mn-lt"/>
              </a:rPr>
              <a:t>certain</a:t>
            </a:r>
            <a:r>
              <a:rPr lang="it-IT" sz="2000">
                <a:latin typeface="Arial"/>
                <a:ea typeface="+mn-lt"/>
                <a:cs typeface="+mn-lt"/>
              </a:rPr>
              <a:t> groups in </a:t>
            </a:r>
            <a:r>
              <a:rPr lang="it-IT" sz="2000" err="1">
                <a:latin typeface="Arial"/>
                <a:ea typeface="+mn-lt"/>
                <a:cs typeface="+mn-lt"/>
              </a:rPr>
              <a:t>areas</a:t>
            </a:r>
            <a:r>
              <a:rPr lang="it-IT" sz="2000">
                <a:latin typeface="Arial"/>
                <a:ea typeface="+mn-lt"/>
                <a:cs typeface="+mn-lt"/>
              </a:rPr>
              <a:t> like </a:t>
            </a:r>
            <a:r>
              <a:rPr lang="it-IT" sz="2000" err="1">
                <a:latin typeface="Arial"/>
                <a:ea typeface="+mn-lt"/>
                <a:cs typeface="+mn-lt"/>
              </a:rPr>
              <a:t>hiring</a:t>
            </a:r>
            <a:r>
              <a:rPr lang="it-IT" sz="2000">
                <a:latin typeface="Arial"/>
                <a:ea typeface="+mn-lt"/>
                <a:cs typeface="+mn-lt"/>
              </a:rPr>
              <a:t>, </a:t>
            </a:r>
            <a:r>
              <a:rPr lang="it-IT" sz="2000" err="1">
                <a:latin typeface="Arial"/>
                <a:ea typeface="+mn-lt"/>
                <a:cs typeface="+mn-lt"/>
              </a:rPr>
              <a:t>healthcare</a:t>
            </a:r>
            <a:r>
              <a:rPr lang="it-IT" sz="2000">
                <a:latin typeface="Arial"/>
                <a:ea typeface="+mn-lt"/>
                <a:cs typeface="+mn-lt"/>
              </a:rPr>
              <a:t>, and </a:t>
            </a:r>
            <a:r>
              <a:rPr lang="it-IT" sz="2000" err="1">
                <a:latin typeface="Arial"/>
                <a:ea typeface="+mn-lt"/>
                <a:cs typeface="+mn-lt"/>
              </a:rPr>
              <a:t>legal</a:t>
            </a:r>
            <a:r>
              <a:rPr lang="it-IT" sz="2000">
                <a:latin typeface="Arial"/>
                <a:ea typeface="+mn-lt"/>
                <a:cs typeface="+mn-lt"/>
              </a:rPr>
              <a:t> </a:t>
            </a:r>
            <a:r>
              <a:rPr lang="it-IT" sz="2000" err="1">
                <a:latin typeface="Arial"/>
                <a:ea typeface="+mn-lt"/>
                <a:cs typeface="+mn-lt"/>
              </a:rPr>
              <a:t>proceedings</a:t>
            </a:r>
            <a:r>
              <a:rPr lang="it-IT" sz="2000">
                <a:latin typeface="Arial"/>
                <a:ea typeface="+mn-lt"/>
                <a:cs typeface="+mn-lt"/>
              </a:rPr>
              <a:t>. </a:t>
            </a:r>
          </a:p>
        </p:txBody>
      </p:sp>
      <p:pic>
        <p:nvPicPr>
          <p:cNvPr id="6" name="Immagine 5" descr="More than a Glitch">
            <a:extLst>
              <a:ext uri="{FF2B5EF4-FFF2-40B4-BE49-F238E27FC236}">
                <a16:creationId xmlns:a16="http://schemas.microsoft.com/office/drawing/2014/main" id="{4431F141-74D5-1842-0AD3-80A574284BDA}"/>
              </a:ext>
            </a:extLst>
          </p:cNvPr>
          <p:cNvPicPr>
            <a:picLocks noChangeAspect="1"/>
          </p:cNvPicPr>
          <p:nvPr/>
        </p:nvPicPr>
        <p:blipFill>
          <a:blip r:embed="rId2"/>
          <a:stretch>
            <a:fillRect/>
          </a:stretch>
        </p:blipFill>
        <p:spPr>
          <a:xfrm>
            <a:off x="9121425" y="2147764"/>
            <a:ext cx="2746787" cy="4066680"/>
          </a:xfrm>
          <a:prstGeom prst="rect">
            <a:avLst/>
          </a:prstGeom>
        </p:spPr>
      </p:pic>
      <p:pic>
        <p:nvPicPr>
          <p:cNvPr id="8" name="Immagine 7" descr="Data Feminism - Wikipedia">
            <a:extLst>
              <a:ext uri="{FF2B5EF4-FFF2-40B4-BE49-F238E27FC236}">
                <a16:creationId xmlns:a16="http://schemas.microsoft.com/office/drawing/2014/main" id="{B112FDBF-91CF-8E64-39C0-87F91717AD6A}"/>
              </a:ext>
            </a:extLst>
          </p:cNvPr>
          <p:cNvPicPr>
            <a:picLocks noChangeAspect="1"/>
          </p:cNvPicPr>
          <p:nvPr/>
        </p:nvPicPr>
        <p:blipFill>
          <a:blip r:embed="rId3"/>
          <a:stretch>
            <a:fillRect/>
          </a:stretch>
        </p:blipFill>
        <p:spPr>
          <a:xfrm>
            <a:off x="6003843" y="2145352"/>
            <a:ext cx="2930483" cy="4071504"/>
          </a:xfrm>
          <a:prstGeom prst="rect">
            <a:avLst/>
          </a:prstGeom>
        </p:spPr>
      </p:pic>
    </p:spTree>
    <p:extLst>
      <p:ext uri="{BB962C8B-B14F-4D97-AF65-F5344CB8AC3E}">
        <p14:creationId xmlns:p14="http://schemas.microsoft.com/office/powerpoint/2010/main" val="114715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16030-5547-14FE-D658-979719AC7EC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2DD0AB5-FBAA-27DE-3CFE-07C99D3AA657}"/>
              </a:ext>
            </a:extLst>
          </p:cNvPr>
          <p:cNvSpPr txBox="1">
            <a:spLocks/>
          </p:cNvSpPr>
          <p:nvPr/>
        </p:nvSpPr>
        <p:spPr>
          <a:xfrm>
            <a:off x="703384" y="242311"/>
            <a:ext cx="8968929" cy="1111001"/>
          </a:xfrm>
          <a:prstGeom prst="rect">
            <a:avLst/>
          </a:prstGeom>
        </p:spPr>
        <p:txBody>
          <a:bodyPr vert="horz" lIns="91440" tIns="45720" rIns="91440" bIns="45720" rtlCol="0" anchor="ctr">
            <a:no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a:latin typeface="Arial"/>
                <a:cs typeface="Arial"/>
              </a:rPr>
              <a:t>Corporate defunding DEI programs</a:t>
            </a:r>
            <a:endParaRPr lang="it-IT" sz="4000">
              <a:latin typeface="Arial"/>
              <a:cs typeface="Arial"/>
            </a:endParaRPr>
          </a:p>
        </p:txBody>
      </p:sp>
      <p:sp>
        <p:nvSpPr>
          <p:cNvPr id="7" name="CasellaDiTesto 9">
            <a:extLst>
              <a:ext uri="{FF2B5EF4-FFF2-40B4-BE49-F238E27FC236}">
                <a16:creationId xmlns:a16="http://schemas.microsoft.com/office/drawing/2014/main" id="{3F2701DD-7F49-AE57-3496-C795EADE4B5C}"/>
              </a:ext>
            </a:extLst>
          </p:cNvPr>
          <p:cNvSpPr txBox="1"/>
          <p:nvPr/>
        </p:nvSpPr>
        <p:spPr>
          <a:xfrm>
            <a:off x="1155831" y="6410139"/>
            <a:ext cx="10832748"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t-IT" sz="1000" err="1">
                <a:solidFill>
                  <a:srgbClr val="222222"/>
                </a:solidFill>
                <a:latin typeface="Arial"/>
                <a:cs typeface="Arial"/>
              </a:rPr>
              <a:t>Hyrynsalmi</a:t>
            </a:r>
            <a:r>
              <a:rPr lang="it-IT" sz="1000">
                <a:solidFill>
                  <a:srgbClr val="222222"/>
                </a:solidFill>
                <a:latin typeface="Arial"/>
                <a:cs typeface="Arial"/>
              </a:rPr>
              <a:t>, Sonja, et al. "The Tech DEI </a:t>
            </a:r>
            <a:r>
              <a:rPr lang="it-IT" sz="1000" err="1">
                <a:solidFill>
                  <a:srgbClr val="222222"/>
                </a:solidFill>
                <a:latin typeface="Arial"/>
                <a:cs typeface="Arial"/>
              </a:rPr>
              <a:t>Backlash</a:t>
            </a:r>
            <a:r>
              <a:rPr lang="it-IT" sz="1000">
                <a:solidFill>
                  <a:srgbClr val="222222"/>
                </a:solidFill>
                <a:latin typeface="Arial"/>
                <a:cs typeface="Arial"/>
              </a:rPr>
              <a:t>-The </a:t>
            </a:r>
            <a:r>
              <a:rPr lang="it-IT" sz="1000" err="1">
                <a:solidFill>
                  <a:srgbClr val="222222"/>
                </a:solidFill>
                <a:latin typeface="Arial"/>
                <a:cs typeface="Arial"/>
              </a:rPr>
              <a:t>Changing</a:t>
            </a:r>
            <a:r>
              <a:rPr lang="it-IT" sz="1000">
                <a:solidFill>
                  <a:srgbClr val="222222"/>
                </a:solidFill>
                <a:latin typeface="Arial"/>
                <a:cs typeface="Arial"/>
              </a:rPr>
              <a:t> </a:t>
            </a:r>
            <a:r>
              <a:rPr lang="it-IT" sz="1000" err="1">
                <a:solidFill>
                  <a:srgbClr val="222222"/>
                </a:solidFill>
                <a:latin typeface="Arial"/>
                <a:cs typeface="Arial"/>
              </a:rPr>
              <a:t>Landscape</a:t>
            </a:r>
            <a:r>
              <a:rPr lang="it-IT" sz="1000">
                <a:solidFill>
                  <a:srgbClr val="222222"/>
                </a:solidFill>
                <a:latin typeface="Arial"/>
                <a:cs typeface="Arial"/>
              </a:rPr>
              <a:t> of </a:t>
            </a:r>
            <a:r>
              <a:rPr lang="it-IT" sz="1000" err="1">
                <a:solidFill>
                  <a:srgbClr val="222222"/>
                </a:solidFill>
                <a:latin typeface="Arial"/>
                <a:cs typeface="Arial"/>
              </a:rPr>
              <a:t>Diversity</a:t>
            </a:r>
            <a:r>
              <a:rPr lang="it-IT" sz="1000">
                <a:solidFill>
                  <a:srgbClr val="222222"/>
                </a:solidFill>
                <a:latin typeface="Arial"/>
                <a:cs typeface="Arial"/>
              </a:rPr>
              <a:t>, Equity, and </a:t>
            </a:r>
            <a:r>
              <a:rPr lang="it-IT" sz="1000" err="1">
                <a:solidFill>
                  <a:srgbClr val="222222"/>
                </a:solidFill>
                <a:latin typeface="Arial"/>
                <a:cs typeface="Arial"/>
              </a:rPr>
              <a:t>Inclusion</a:t>
            </a:r>
            <a:r>
              <a:rPr lang="it-IT" sz="1000">
                <a:solidFill>
                  <a:srgbClr val="222222"/>
                </a:solidFill>
                <a:latin typeface="Arial"/>
                <a:cs typeface="Arial"/>
              </a:rPr>
              <a:t> in Software Engineering." </a:t>
            </a:r>
            <a:r>
              <a:rPr lang="it-IT" sz="1000" i="1" err="1">
                <a:solidFill>
                  <a:srgbClr val="222222"/>
                </a:solidFill>
                <a:latin typeface="Arial"/>
                <a:cs typeface="Arial"/>
              </a:rPr>
              <a:t>Proceedings</a:t>
            </a:r>
            <a:r>
              <a:rPr lang="it-IT" sz="1000" i="1">
                <a:solidFill>
                  <a:srgbClr val="222222"/>
                </a:solidFill>
                <a:latin typeface="Arial"/>
                <a:cs typeface="Arial"/>
              </a:rPr>
              <a:t> of the 33rd ACM International Conference on the </a:t>
            </a:r>
            <a:r>
              <a:rPr lang="it-IT" sz="1000" i="1" err="1">
                <a:solidFill>
                  <a:srgbClr val="222222"/>
                </a:solidFill>
                <a:latin typeface="Arial"/>
                <a:cs typeface="Arial"/>
              </a:rPr>
              <a:t>Foundations</a:t>
            </a:r>
            <a:r>
              <a:rPr lang="it-IT" sz="1000" i="1">
                <a:solidFill>
                  <a:srgbClr val="222222"/>
                </a:solidFill>
                <a:latin typeface="Arial"/>
                <a:cs typeface="Arial"/>
              </a:rPr>
              <a:t> of Software Engineering</a:t>
            </a:r>
            <a:r>
              <a:rPr lang="it-IT" sz="1000">
                <a:solidFill>
                  <a:srgbClr val="222222"/>
                </a:solidFill>
                <a:latin typeface="Arial"/>
                <a:cs typeface="Arial"/>
              </a:rPr>
              <a:t>. 2025. </a:t>
            </a:r>
            <a:r>
              <a:rPr lang="it-IT" sz="1000">
                <a:solidFill>
                  <a:srgbClr val="222222"/>
                </a:solidFill>
                <a:ea typeface="+mn-lt"/>
                <a:cs typeface="+mn-lt"/>
                <a:hlinkClick r:id="rId2"/>
              </a:rPr>
              <a:t>https://dl.acm.org/doi/abs/10.1145/3696630.3728695</a:t>
            </a:r>
            <a:endParaRPr lang="it-IT" sz="1000">
              <a:solidFill>
                <a:srgbClr val="222222"/>
              </a:solidFill>
            </a:endParaRPr>
          </a:p>
        </p:txBody>
      </p:sp>
      <p:sp>
        <p:nvSpPr>
          <p:cNvPr id="2" name="CasellaDiTesto 1">
            <a:extLst>
              <a:ext uri="{FF2B5EF4-FFF2-40B4-BE49-F238E27FC236}">
                <a16:creationId xmlns:a16="http://schemas.microsoft.com/office/drawing/2014/main" id="{A6A8ED0B-59C1-8100-1644-3F06F25910EA}"/>
              </a:ext>
            </a:extLst>
          </p:cNvPr>
          <p:cNvSpPr txBox="1"/>
          <p:nvPr/>
        </p:nvSpPr>
        <p:spPr>
          <a:xfrm>
            <a:off x="701635" y="1500379"/>
            <a:ext cx="782557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33333"/>
                </a:solidFill>
                <a:latin typeface="Arial"/>
                <a:ea typeface="Open Sans"/>
                <a:cs typeface="Open Sans"/>
              </a:rPr>
              <a:t>Big tech companies are rethinking their strategy, either by reducing, increasing, or renaming their DEI initiatives. </a:t>
            </a:r>
            <a:endParaRPr lang="en-US">
              <a:solidFill>
                <a:srgbClr val="000000"/>
              </a:solidFill>
              <a:latin typeface="Arial"/>
              <a:ea typeface="Open Sans"/>
              <a:cs typeface="Open Sans"/>
            </a:endParaRPr>
          </a:p>
          <a:p>
            <a:r>
              <a:rPr lang="en-US">
                <a:solidFill>
                  <a:srgbClr val="333333"/>
                </a:solidFill>
                <a:latin typeface="Arial"/>
                <a:ea typeface="Open Sans"/>
                <a:cs typeface="Open Sans"/>
              </a:rPr>
              <a:t>Some companies keep on with their DEI strategy, at least so far, despite the challenging political climate.</a:t>
            </a:r>
            <a:endParaRPr lang="en-US">
              <a:latin typeface="Arial"/>
              <a:cs typeface="Arial"/>
            </a:endParaRPr>
          </a:p>
        </p:txBody>
      </p:sp>
      <p:pic>
        <p:nvPicPr>
          <p:cNvPr id="8" name="Immagine 7" descr="Immagine che contiene testo, schermata, numero, Carattere&#10;&#10;Il contenuto generato dall&amp;#39;IA potrebbe non essere corretto.">
            <a:extLst>
              <a:ext uri="{FF2B5EF4-FFF2-40B4-BE49-F238E27FC236}">
                <a16:creationId xmlns:a16="http://schemas.microsoft.com/office/drawing/2014/main" id="{F4E50A20-26FE-5CFA-224F-A9D2E07DD487}"/>
              </a:ext>
            </a:extLst>
          </p:cNvPr>
          <p:cNvPicPr>
            <a:picLocks noChangeAspect="1"/>
          </p:cNvPicPr>
          <p:nvPr/>
        </p:nvPicPr>
        <p:blipFill>
          <a:blip r:embed="rId3"/>
          <a:stretch>
            <a:fillRect/>
          </a:stretch>
        </p:blipFill>
        <p:spPr>
          <a:xfrm>
            <a:off x="1622960" y="3007206"/>
            <a:ext cx="8946078" cy="3193748"/>
          </a:xfrm>
          <a:prstGeom prst="rect">
            <a:avLst/>
          </a:prstGeom>
          <a:ln>
            <a:solidFill>
              <a:schemeClr val="tx1"/>
            </a:solidFill>
          </a:ln>
        </p:spPr>
      </p:pic>
    </p:spTree>
    <p:extLst>
      <p:ext uri="{BB962C8B-B14F-4D97-AF65-F5344CB8AC3E}">
        <p14:creationId xmlns:p14="http://schemas.microsoft.com/office/powerpoint/2010/main" val="495114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178781-8DB8-5BA6-81C9-2D317D23A919}"/>
              </a:ext>
            </a:extLst>
          </p:cNvPr>
          <p:cNvSpPr>
            <a:spLocks noGrp="1"/>
          </p:cNvSpPr>
          <p:nvPr>
            <p:ph type="title"/>
          </p:nvPr>
        </p:nvSpPr>
        <p:spPr>
          <a:xfrm>
            <a:off x="838200" y="365125"/>
            <a:ext cx="5592289" cy="1335459"/>
          </a:xfrm>
        </p:spPr>
        <p:txBody>
          <a:bodyPr>
            <a:normAutofit/>
          </a:bodyPr>
          <a:lstStyle/>
          <a:p>
            <a:r>
              <a:rPr lang="it-IT" sz="4000" err="1">
                <a:latin typeface="Arial"/>
                <a:cs typeface="Arial"/>
              </a:rPr>
              <a:t>Intersectional</a:t>
            </a:r>
            <a:r>
              <a:rPr lang="it-IT" sz="4000">
                <a:latin typeface="Arial"/>
                <a:cs typeface="Arial"/>
              </a:rPr>
              <a:t> Software Engineering (ISE)</a:t>
            </a:r>
          </a:p>
        </p:txBody>
      </p:sp>
      <p:sp>
        <p:nvSpPr>
          <p:cNvPr id="5" name="CasellaDiTesto 9">
            <a:extLst>
              <a:ext uri="{FF2B5EF4-FFF2-40B4-BE49-F238E27FC236}">
                <a16:creationId xmlns:a16="http://schemas.microsoft.com/office/drawing/2014/main" id="{F4E6C2A3-A584-449B-0E5B-6504DA3F032D}"/>
              </a:ext>
            </a:extLst>
          </p:cNvPr>
          <p:cNvSpPr txBox="1"/>
          <p:nvPr/>
        </p:nvSpPr>
        <p:spPr>
          <a:xfrm>
            <a:off x="5863921" y="6412319"/>
            <a:ext cx="6122203"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t-IT" sz="1000" err="1">
                <a:solidFill>
                  <a:srgbClr val="222222"/>
                </a:solidFill>
                <a:latin typeface="Arial"/>
                <a:cs typeface="Arial"/>
              </a:rPr>
              <a:t>Takaoka</a:t>
            </a:r>
            <a:r>
              <a:rPr lang="it-IT" sz="1000">
                <a:solidFill>
                  <a:srgbClr val="222222"/>
                </a:solidFill>
                <a:latin typeface="Arial"/>
                <a:cs typeface="Arial"/>
              </a:rPr>
              <a:t>, Alicia Julia Wilson, Claudia Maria Cutrupi, and Letizia </a:t>
            </a:r>
            <a:r>
              <a:rPr lang="it-IT" sz="1000" err="1">
                <a:solidFill>
                  <a:srgbClr val="222222"/>
                </a:solidFill>
                <a:latin typeface="Arial"/>
                <a:cs typeface="Arial"/>
              </a:rPr>
              <a:t>Jaccheri</a:t>
            </a:r>
            <a:r>
              <a:rPr lang="it-IT" sz="1000">
                <a:solidFill>
                  <a:srgbClr val="222222"/>
                </a:solidFill>
                <a:latin typeface="Arial"/>
                <a:cs typeface="Arial"/>
              </a:rPr>
              <a:t>. "</a:t>
            </a:r>
            <a:r>
              <a:rPr lang="it-IT" sz="1000" err="1">
                <a:solidFill>
                  <a:srgbClr val="222222"/>
                </a:solidFill>
                <a:latin typeface="Arial"/>
                <a:cs typeface="Arial"/>
              </a:rPr>
              <a:t>Intersectional</a:t>
            </a:r>
            <a:r>
              <a:rPr lang="it-IT" sz="1000">
                <a:solidFill>
                  <a:srgbClr val="222222"/>
                </a:solidFill>
                <a:latin typeface="Arial"/>
                <a:cs typeface="Arial"/>
              </a:rPr>
              <a:t> Software Engineering </a:t>
            </a:r>
            <a:r>
              <a:rPr lang="it-IT" sz="1000" err="1">
                <a:solidFill>
                  <a:srgbClr val="222222"/>
                </a:solidFill>
                <a:latin typeface="Arial"/>
                <a:cs typeface="Arial"/>
              </a:rPr>
              <a:t>as</a:t>
            </a:r>
            <a:r>
              <a:rPr lang="it-IT" sz="1000">
                <a:solidFill>
                  <a:srgbClr val="222222"/>
                </a:solidFill>
                <a:latin typeface="Arial"/>
                <a:cs typeface="Arial"/>
              </a:rPr>
              <a:t> a Field." </a:t>
            </a:r>
            <a:r>
              <a:rPr lang="it-IT" sz="1000" i="1">
                <a:solidFill>
                  <a:srgbClr val="222222"/>
                </a:solidFill>
                <a:latin typeface="Arial"/>
                <a:cs typeface="Arial"/>
              </a:rPr>
              <a:t>Software</a:t>
            </a:r>
            <a:r>
              <a:rPr lang="it-IT" sz="1000">
                <a:solidFill>
                  <a:srgbClr val="222222"/>
                </a:solidFill>
                <a:latin typeface="Arial"/>
                <a:cs typeface="Arial"/>
              </a:rPr>
              <a:t> 4.3 (2025): 18. </a:t>
            </a:r>
            <a:r>
              <a:rPr lang="it-IT" sz="1000">
                <a:solidFill>
                  <a:srgbClr val="222222"/>
                </a:solidFill>
                <a:ea typeface="+mn-lt"/>
                <a:cs typeface="+mn-lt"/>
                <a:hlinkClick r:id="rId3"/>
              </a:rPr>
              <a:t>https://www.mdpi.com/2674-113X/4/3/18</a:t>
            </a:r>
            <a:endParaRPr lang="it-IT" sz="1000">
              <a:solidFill>
                <a:srgbClr val="222222"/>
              </a:solidFill>
            </a:endParaRPr>
          </a:p>
        </p:txBody>
      </p:sp>
      <p:pic>
        <p:nvPicPr>
          <p:cNvPr id="6" name="Immagine 5" descr="Immagine che contiene testo, cerchio, schermata, Elementi grafici&#10;&#10;Il contenuto generato dall&amp;#39;IA potrebbe non essere corretto.">
            <a:extLst>
              <a:ext uri="{FF2B5EF4-FFF2-40B4-BE49-F238E27FC236}">
                <a16:creationId xmlns:a16="http://schemas.microsoft.com/office/drawing/2014/main" id="{3DA9ECA7-1AB4-C88B-5951-091EDE376FEF}"/>
              </a:ext>
            </a:extLst>
          </p:cNvPr>
          <p:cNvPicPr>
            <a:picLocks noChangeAspect="1"/>
          </p:cNvPicPr>
          <p:nvPr/>
        </p:nvPicPr>
        <p:blipFill>
          <a:blip r:embed="rId4"/>
          <a:stretch>
            <a:fillRect/>
          </a:stretch>
        </p:blipFill>
        <p:spPr>
          <a:xfrm>
            <a:off x="5845146" y="366156"/>
            <a:ext cx="5994047" cy="5823857"/>
          </a:xfrm>
          <a:prstGeom prst="rect">
            <a:avLst/>
          </a:prstGeom>
        </p:spPr>
      </p:pic>
      <p:sp>
        <p:nvSpPr>
          <p:cNvPr id="7" name="CasellaDiTesto 6">
            <a:extLst>
              <a:ext uri="{FF2B5EF4-FFF2-40B4-BE49-F238E27FC236}">
                <a16:creationId xmlns:a16="http://schemas.microsoft.com/office/drawing/2014/main" id="{7D217C10-F314-0C43-232C-B4FC399A083C}"/>
              </a:ext>
            </a:extLst>
          </p:cNvPr>
          <p:cNvSpPr txBox="1"/>
          <p:nvPr/>
        </p:nvSpPr>
        <p:spPr>
          <a:xfrm>
            <a:off x="686789" y="2542309"/>
            <a:ext cx="450965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222222"/>
                </a:solidFill>
                <a:latin typeface="Arial"/>
                <a:ea typeface="+mn-lt"/>
                <a:cs typeface="+mn-lt"/>
              </a:rPr>
              <a:t>ISE is defined as a field of study in software engineering that acquires knowledge about power dynamics in specific domains (e.g., education, industry, non-governmental organizations) and environments (e.g., classroom, workplace) using gender-forward intersectionality or intersectionality as a framework</a:t>
            </a:r>
            <a:endParaRPr lang="it-IT">
              <a:latin typeface="Arial"/>
              <a:cs typeface="Arial"/>
            </a:endParaRPr>
          </a:p>
        </p:txBody>
      </p:sp>
    </p:spTree>
    <p:extLst>
      <p:ext uri="{BB962C8B-B14F-4D97-AF65-F5344CB8AC3E}">
        <p14:creationId xmlns:p14="http://schemas.microsoft.com/office/powerpoint/2010/main" val="525134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B7D30A-517E-9B2B-E9D6-ECC93473A37D}"/>
              </a:ext>
            </a:extLst>
          </p:cNvPr>
          <p:cNvSpPr>
            <a:spLocks noGrp="1"/>
          </p:cNvSpPr>
          <p:nvPr>
            <p:ph type="title"/>
          </p:nvPr>
        </p:nvSpPr>
        <p:spPr/>
        <p:txBody>
          <a:bodyPr/>
          <a:lstStyle/>
          <a:p>
            <a:r>
              <a:rPr lang="it-IT" sz="4000" dirty="0" err="1">
                <a:latin typeface="Arial"/>
                <a:cs typeface="Arial"/>
              </a:rPr>
              <a:t>Diversity</a:t>
            </a:r>
            <a:r>
              <a:rPr lang="it-IT" sz="4000" dirty="0">
                <a:latin typeface="Arial"/>
                <a:cs typeface="Arial"/>
              </a:rPr>
              <a:t> TDT4290 Customer </a:t>
            </a:r>
            <a:r>
              <a:rPr lang="it-IT" sz="4000" dirty="0" err="1">
                <a:latin typeface="Arial"/>
                <a:cs typeface="Arial"/>
              </a:rPr>
              <a:t>Driven</a:t>
            </a:r>
            <a:r>
              <a:rPr lang="it-IT" sz="4000" dirty="0">
                <a:latin typeface="Arial"/>
                <a:cs typeface="Arial"/>
              </a:rPr>
              <a:t> Project</a:t>
            </a:r>
          </a:p>
        </p:txBody>
      </p:sp>
      <p:sp>
        <p:nvSpPr>
          <p:cNvPr id="3" name="Segnaposto contenuto 2">
            <a:extLst>
              <a:ext uri="{FF2B5EF4-FFF2-40B4-BE49-F238E27FC236}">
                <a16:creationId xmlns:a16="http://schemas.microsoft.com/office/drawing/2014/main" id="{D1570720-04D9-B920-1A8A-B8B660A3087B}"/>
              </a:ext>
            </a:extLst>
          </p:cNvPr>
          <p:cNvSpPr>
            <a:spLocks noGrp="1"/>
          </p:cNvSpPr>
          <p:nvPr>
            <p:ph idx="1"/>
          </p:nvPr>
        </p:nvSpPr>
        <p:spPr>
          <a:xfrm>
            <a:off x="838200" y="1825625"/>
            <a:ext cx="10515600" cy="4667250"/>
          </a:xfrm>
        </p:spPr>
        <p:txBody>
          <a:bodyPr vert="horz" lIns="91440" tIns="45720" rIns="91440" bIns="45720" rtlCol="0" anchor="t">
            <a:normAutofit/>
          </a:bodyPr>
          <a:lstStyle/>
          <a:p>
            <a:r>
              <a:rPr lang="it-IT" sz="2000">
                <a:latin typeface="Arial"/>
                <a:cs typeface="Arial"/>
              </a:rPr>
              <a:t>Group </a:t>
            </a:r>
            <a:r>
              <a:rPr lang="it-IT" sz="2000" err="1">
                <a:latin typeface="Arial"/>
                <a:cs typeface="Arial"/>
              </a:rPr>
              <a:t>division</a:t>
            </a:r>
            <a:r>
              <a:rPr lang="it-IT" sz="2000">
                <a:latin typeface="Arial"/>
                <a:cs typeface="Arial"/>
              </a:rPr>
              <a:t> </a:t>
            </a:r>
            <a:r>
              <a:rPr lang="it-IT" sz="2000" err="1">
                <a:latin typeface="Arial"/>
                <a:cs typeface="Arial"/>
              </a:rPr>
              <a:t>based</a:t>
            </a:r>
            <a:r>
              <a:rPr lang="it-IT" sz="2000">
                <a:latin typeface="Arial"/>
                <a:cs typeface="Arial"/>
              </a:rPr>
              <a:t> on </a:t>
            </a:r>
            <a:r>
              <a:rPr lang="it-IT" sz="2000" err="1">
                <a:latin typeface="Arial"/>
                <a:cs typeface="Arial"/>
              </a:rPr>
              <a:t>diversity</a:t>
            </a:r>
            <a:r>
              <a:rPr lang="it-IT" sz="2000">
                <a:latin typeface="Arial"/>
                <a:cs typeface="Arial"/>
              </a:rPr>
              <a:t> </a:t>
            </a:r>
            <a:r>
              <a:rPr lang="it-IT" sz="2000" err="1">
                <a:latin typeface="Arial"/>
                <a:cs typeface="Arial"/>
              </a:rPr>
              <a:t>factors</a:t>
            </a:r>
            <a:r>
              <a:rPr lang="it-IT" sz="2000">
                <a:latin typeface="Arial"/>
                <a:cs typeface="Arial"/>
              </a:rPr>
              <a:t> (gender, background, </a:t>
            </a:r>
            <a:r>
              <a:rPr lang="it-IT" sz="2000" err="1">
                <a:latin typeface="Arial"/>
                <a:cs typeface="Arial"/>
              </a:rPr>
              <a:t>nationality</a:t>
            </a:r>
            <a:r>
              <a:rPr lang="it-IT" sz="2000">
                <a:latin typeface="Arial"/>
                <a:cs typeface="Arial"/>
              </a:rPr>
              <a:t>)</a:t>
            </a:r>
          </a:p>
          <a:p>
            <a:r>
              <a:rPr lang="it-IT" sz="2000">
                <a:latin typeface="Arial"/>
                <a:cs typeface="Arial"/>
              </a:rPr>
              <a:t>Update </a:t>
            </a:r>
            <a:r>
              <a:rPr lang="it-IT" sz="2000" err="1">
                <a:latin typeface="Arial"/>
                <a:cs typeface="Arial"/>
              </a:rPr>
              <a:t>compendium</a:t>
            </a:r>
            <a:r>
              <a:rPr lang="it-IT" sz="2000">
                <a:latin typeface="Arial"/>
                <a:cs typeface="Arial"/>
              </a:rPr>
              <a:t>, </a:t>
            </a:r>
            <a:r>
              <a:rPr lang="it-IT" sz="2000" err="1">
                <a:latin typeface="Arial"/>
                <a:cs typeface="Arial"/>
              </a:rPr>
              <a:t>modified</a:t>
            </a:r>
            <a:r>
              <a:rPr lang="it-IT" sz="2000">
                <a:latin typeface="Arial"/>
                <a:cs typeface="Arial"/>
              </a:rPr>
              <a:t> </a:t>
            </a:r>
            <a:r>
              <a:rPr lang="it-IT" sz="2000" err="1">
                <a:latin typeface="Arial"/>
                <a:cs typeface="Arial"/>
              </a:rPr>
              <a:t>evaluation</a:t>
            </a:r>
            <a:r>
              <a:rPr lang="it-IT" sz="2000">
                <a:latin typeface="Arial"/>
                <a:cs typeface="Arial"/>
              </a:rPr>
              <a:t> </a:t>
            </a:r>
            <a:r>
              <a:rPr lang="it-IT" sz="2000" err="1">
                <a:latin typeface="Arial"/>
                <a:cs typeface="Arial"/>
              </a:rPr>
              <a:t>criteria</a:t>
            </a:r>
            <a:endParaRPr lang="it-IT" sz="2000">
              <a:latin typeface="Arial"/>
              <a:cs typeface="Arial"/>
            </a:endParaRPr>
          </a:p>
          <a:p>
            <a:r>
              <a:rPr lang="it-IT" sz="2000" err="1">
                <a:latin typeface="Arial"/>
                <a:cs typeface="Arial"/>
              </a:rPr>
              <a:t>Introducing</a:t>
            </a:r>
            <a:r>
              <a:rPr lang="it-IT" sz="2000">
                <a:latin typeface="Arial"/>
                <a:cs typeface="Arial"/>
              </a:rPr>
              <a:t> the concept of </a:t>
            </a:r>
            <a:r>
              <a:rPr lang="it-IT" sz="2000" err="1">
                <a:latin typeface="Arial"/>
                <a:cs typeface="Arial"/>
              </a:rPr>
              <a:t>diversity</a:t>
            </a:r>
            <a:r>
              <a:rPr lang="it-IT" sz="2000">
                <a:latin typeface="Arial"/>
                <a:cs typeface="Arial"/>
              </a:rPr>
              <a:t> in reports</a:t>
            </a:r>
          </a:p>
          <a:p>
            <a:r>
              <a:rPr lang="it-IT" sz="2000" err="1">
                <a:latin typeface="Arial"/>
                <a:cs typeface="Arial"/>
              </a:rPr>
              <a:t>Implementing</a:t>
            </a:r>
            <a:r>
              <a:rPr lang="it-IT" sz="2000">
                <a:latin typeface="Arial"/>
                <a:cs typeface="Arial"/>
              </a:rPr>
              <a:t> </a:t>
            </a:r>
            <a:r>
              <a:rPr lang="it-IT" sz="2000" err="1">
                <a:latin typeface="Arial"/>
                <a:cs typeface="Arial"/>
              </a:rPr>
              <a:t>rotation</a:t>
            </a:r>
            <a:r>
              <a:rPr lang="it-IT" sz="2000">
                <a:latin typeface="Arial"/>
                <a:cs typeface="Arial"/>
              </a:rPr>
              <a:t> system for non Agile </a:t>
            </a:r>
            <a:r>
              <a:rPr lang="it-IT" sz="2000" err="1">
                <a:latin typeface="Arial"/>
                <a:cs typeface="Arial"/>
              </a:rPr>
              <a:t>roles</a:t>
            </a:r>
            <a:endParaRPr lang="it-IT" sz="2000">
              <a:latin typeface="Arial"/>
              <a:cs typeface="Arial"/>
            </a:endParaRPr>
          </a:p>
          <a:p>
            <a:r>
              <a:rPr lang="it-IT" sz="2000">
                <a:latin typeface="Arial"/>
                <a:cs typeface="Arial"/>
              </a:rPr>
              <a:t>Holding a </a:t>
            </a:r>
            <a:r>
              <a:rPr lang="it-IT" sz="2000" err="1">
                <a:latin typeface="Arial"/>
                <a:cs typeface="Arial"/>
              </a:rPr>
              <a:t>lecture</a:t>
            </a:r>
            <a:r>
              <a:rPr lang="it-IT" sz="2000">
                <a:latin typeface="Arial"/>
                <a:cs typeface="Arial"/>
              </a:rPr>
              <a:t> </a:t>
            </a:r>
            <a:r>
              <a:rPr lang="it-IT" sz="2000" err="1">
                <a:latin typeface="Arial"/>
                <a:cs typeface="Arial"/>
              </a:rPr>
              <a:t>about</a:t>
            </a:r>
            <a:r>
              <a:rPr lang="it-IT" sz="2000">
                <a:latin typeface="Arial"/>
                <a:cs typeface="Arial"/>
              </a:rPr>
              <a:t> </a:t>
            </a:r>
            <a:r>
              <a:rPr lang="it-IT" sz="2000" err="1">
                <a:latin typeface="Arial"/>
                <a:cs typeface="Arial"/>
              </a:rPr>
              <a:t>diversity</a:t>
            </a:r>
            <a:endParaRPr lang="it-IT" sz="2000">
              <a:latin typeface="Arial"/>
              <a:cs typeface="Arial"/>
            </a:endParaRPr>
          </a:p>
          <a:p>
            <a:r>
              <a:rPr lang="it-IT" sz="2000" err="1">
                <a:latin typeface="Arial"/>
                <a:cs typeface="Arial"/>
              </a:rPr>
              <a:t>Introducing</a:t>
            </a:r>
            <a:r>
              <a:rPr lang="it-IT" sz="2000">
                <a:latin typeface="Arial"/>
                <a:cs typeface="Arial"/>
              </a:rPr>
              <a:t> inclusive </a:t>
            </a:r>
            <a:r>
              <a:rPr lang="it-IT" sz="2000" err="1">
                <a:latin typeface="Arial"/>
                <a:cs typeface="Arial"/>
              </a:rPr>
              <a:t>language</a:t>
            </a:r>
            <a:r>
              <a:rPr lang="it-IT" sz="2000">
                <a:latin typeface="Arial"/>
                <a:cs typeface="Arial"/>
              </a:rPr>
              <a:t> in </a:t>
            </a:r>
            <a:r>
              <a:rPr lang="it-IT" sz="2000" err="1">
                <a:latin typeface="Arial"/>
                <a:cs typeface="Arial"/>
              </a:rPr>
              <a:t>compendium</a:t>
            </a:r>
            <a:endParaRPr lang="it-IT" sz="2000">
              <a:latin typeface="Arial"/>
              <a:cs typeface="Arial"/>
            </a:endParaRPr>
          </a:p>
          <a:p>
            <a:r>
              <a:rPr lang="it-IT" sz="2000" err="1">
                <a:latin typeface="Arial"/>
                <a:cs typeface="Arial"/>
              </a:rPr>
              <a:t>Conducting</a:t>
            </a:r>
            <a:r>
              <a:rPr lang="it-IT" sz="2000">
                <a:latin typeface="Arial"/>
                <a:cs typeface="Arial"/>
              </a:rPr>
              <a:t> </a:t>
            </a:r>
            <a:r>
              <a:rPr lang="it-IT" sz="2000" err="1">
                <a:latin typeface="Arial"/>
                <a:cs typeface="Arial"/>
              </a:rPr>
              <a:t>final</a:t>
            </a:r>
            <a:r>
              <a:rPr lang="it-IT" sz="2000">
                <a:latin typeface="Arial"/>
                <a:cs typeface="Arial"/>
              </a:rPr>
              <a:t> survey</a:t>
            </a:r>
          </a:p>
          <a:p>
            <a:r>
              <a:rPr lang="it-IT" sz="2000" err="1">
                <a:latin typeface="Arial"/>
                <a:cs typeface="Arial"/>
              </a:rPr>
              <a:t>Observing</a:t>
            </a:r>
            <a:r>
              <a:rPr lang="it-IT" sz="2000">
                <a:latin typeface="Arial"/>
                <a:cs typeface="Arial"/>
              </a:rPr>
              <a:t> </a:t>
            </a:r>
            <a:r>
              <a:rPr lang="it-IT" sz="2000" err="1">
                <a:latin typeface="Arial"/>
                <a:cs typeface="Arial"/>
              </a:rPr>
              <a:t>diversity</a:t>
            </a:r>
            <a:r>
              <a:rPr lang="it-IT" sz="2000">
                <a:latin typeface="Arial"/>
                <a:cs typeface="Arial"/>
              </a:rPr>
              <a:t> in customers and </a:t>
            </a:r>
            <a:r>
              <a:rPr lang="it-IT" sz="2000" err="1">
                <a:latin typeface="Arial"/>
                <a:cs typeface="Arial"/>
              </a:rPr>
              <a:t>teaching</a:t>
            </a:r>
            <a:r>
              <a:rPr lang="it-IT" sz="2000">
                <a:latin typeface="Arial"/>
                <a:cs typeface="Arial"/>
              </a:rPr>
              <a:t> staff</a:t>
            </a:r>
          </a:p>
          <a:p>
            <a:r>
              <a:rPr lang="it-IT" sz="2000">
                <a:latin typeface="Arial"/>
                <a:cs typeface="Arial"/>
              </a:rPr>
              <a:t>Studies to </a:t>
            </a:r>
            <a:r>
              <a:rPr lang="it-IT" sz="2000" err="1">
                <a:latin typeface="Arial"/>
                <a:cs typeface="Arial"/>
              </a:rPr>
              <a:t>observe</a:t>
            </a:r>
            <a:r>
              <a:rPr lang="it-IT" sz="2000">
                <a:latin typeface="Arial"/>
                <a:cs typeface="Arial"/>
              </a:rPr>
              <a:t> </a:t>
            </a:r>
            <a:r>
              <a:rPr lang="it-IT" sz="2000" err="1">
                <a:latin typeface="Arial"/>
                <a:cs typeface="Arial"/>
              </a:rPr>
              <a:t>perceptions</a:t>
            </a:r>
            <a:r>
              <a:rPr lang="it-IT" sz="2000">
                <a:latin typeface="Arial"/>
                <a:cs typeface="Arial"/>
              </a:rPr>
              <a:t> on </a:t>
            </a:r>
            <a:r>
              <a:rPr lang="it-IT" sz="2000" err="1">
                <a:latin typeface="Arial"/>
                <a:cs typeface="Arial"/>
              </a:rPr>
              <a:t>diversity</a:t>
            </a:r>
            <a:endParaRPr lang="it-IT" sz="2000">
              <a:latin typeface="Arial"/>
              <a:cs typeface="Arial"/>
            </a:endParaRPr>
          </a:p>
        </p:txBody>
      </p:sp>
    </p:spTree>
    <p:extLst>
      <p:ext uri="{BB962C8B-B14F-4D97-AF65-F5344CB8AC3E}">
        <p14:creationId xmlns:p14="http://schemas.microsoft.com/office/powerpoint/2010/main" val="660324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46D9E0-AFDD-2B3E-4BCF-E9FC9753D54E}"/>
              </a:ext>
            </a:extLst>
          </p:cNvPr>
          <p:cNvSpPr>
            <a:spLocks noGrp="1"/>
          </p:cNvSpPr>
          <p:nvPr>
            <p:ph type="title"/>
          </p:nvPr>
        </p:nvSpPr>
        <p:spPr>
          <a:xfrm>
            <a:off x="838200" y="55369"/>
            <a:ext cx="10515600" cy="1325563"/>
          </a:xfrm>
        </p:spPr>
        <p:txBody>
          <a:bodyPr/>
          <a:lstStyle/>
          <a:p>
            <a:r>
              <a:rPr lang="it-IT" err="1"/>
              <a:t>Diversity</a:t>
            </a:r>
            <a:r>
              <a:rPr lang="it-IT"/>
              <a:t> in software </a:t>
            </a:r>
            <a:r>
              <a:rPr lang="it-IT" err="1"/>
              <a:t>development</a:t>
            </a:r>
            <a:r>
              <a:rPr lang="it-IT"/>
              <a:t> teams</a:t>
            </a:r>
          </a:p>
        </p:txBody>
      </p:sp>
      <p:pic>
        <p:nvPicPr>
          <p:cNvPr id="6" name="Immagine 5" descr="Immagine che contiene schermata, Policromia&#10;&#10;Il contenuto generato dall&amp;#39;IA potrebbe non essere corretto.">
            <a:extLst>
              <a:ext uri="{FF2B5EF4-FFF2-40B4-BE49-F238E27FC236}">
                <a16:creationId xmlns:a16="http://schemas.microsoft.com/office/drawing/2014/main" id="{2FDA07D1-DEA6-ABE1-5A4F-7C6E65894B25}"/>
              </a:ext>
            </a:extLst>
          </p:cNvPr>
          <p:cNvPicPr>
            <a:picLocks noChangeAspect="1"/>
          </p:cNvPicPr>
          <p:nvPr/>
        </p:nvPicPr>
        <p:blipFill>
          <a:blip r:embed="rId2"/>
          <a:stretch>
            <a:fillRect/>
          </a:stretch>
        </p:blipFill>
        <p:spPr>
          <a:xfrm>
            <a:off x="1548780" y="1382075"/>
            <a:ext cx="9100635" cy="4558486"/>
          </a:xfrm>
          <a:prstGeom prst="rect">
            <a:avLst/>
          </a:prstGeom>
        </p:spPr>
      </p:pic>
      <p:sp>
        <p:nvSpPr>
          <p:cNvPr id="7" name="CasellaDiTesto 6">
            <a:extLst>
              <a:ext uri="{FF2B5EF4-FFF2-40B4-BE49-F238E27FC236}">
                <a16:creationId xmlns:a16="http://schemas.microsoft.com/office/drawing/2014/main" id="{5A498131-D799-C3B0-7A33-112752AE0E04}"/>
              </a:ext>
            </a:extLst>
          </p:cNvPr>
          <p:cNvSpPr txBox="1"/>
          <p:nvPr/>
        </p:nvSpPr>
        <p:spPr>
          <a:xfrm>
            <a:off x="3950010" y="6378497"/>
            <a:ext cx="792779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228600" algn="r"/>
            <a:r>
              <a:rPr lang="en-GB" sz="1000">
                <a:ea typeface="+mn-lt"/>
                <a:cs typeface="+mn-lt"/>
              </a:rPr>
              <a:t>Cutrupi, C. M., </a:t>
            </a:r>
            <a:r>
              <a:rPr lang="en-GB" sz="1000" err="1">
                <a:ea typeface="+mn-lt"/>
                <a:cs typeface="+mn-lt"/>
              </a:rPr>
              <a:t>Jaccheri</a:t>
            </a:r>
            <a:r>
              <a:rPr lang="en-GB" sz="1000">
                <a:ea typeface="+mn-lt"/>
                <a:cs typeface="+mn-lt"/>
              </a:rPr>
              <a:t>, L., &amp; </a:t>
            </a:r>
            <a:r>
              <a:rPr lang="en-GB" sz="1000" err="1">
                <a:ea typeface="+mn-lt"/>
                <a:cs typeface="+mn-lt"/>
              </a:rPr>
              <a:t>Papavlasopoulou</a:t>
            </a:r>
            <a:r>
              <a:rPr lang="en-GB" sz="1000">
                <a:ea typeface="+mn-lt"/>
                <a:cs typeface="+mn-lt"/>
              </a:rPr>
              <a:t>, S. (2025). Women’s Participation in Student Software Development Teams: A Cross-Sectional Study on Role Distribution. IEEE Transactions on Software Engineering. </a:t>
            </a:r>
            <a:r>
              <a:rPr lang="en-GB" sz="1000">
                <a:ea typeface="+mn-lt"/>
                <a:cs typeface="+mn-lt"/>
                <a:hlinkClick r:id="rId3"/>
              </a:rPr>
              <a:t>https://ieeexplore.ieee.org/abstract/document/11175036</a:t>
            </a:r>
            <a:r>
              <a:rPr lang="en-GB" sz="1000">
                <a:ea typeface="+mn-lt"/>
                <a:cs typeface="+mn-lt"/>
              </a:rPr>
              <a:t> </a:t>
            </a:r>
            <a:endParaRPr lang="it-IT"/>
          </a:p>
        </p:txBody>
      </p:sp>
    </p:spTree>
    <p:extLst>
      <p:ext uri="{BB962C8B-B14F-4D97-AF65-F5344CB8AC3E}">
        <p14:creationId xmlns:p14="http://schemas.microsoft.com/office/powerpoint/2010/main" val="40225539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14025D-DF49-4454-1EDA-4ED119B0BADD}"/>
              </a:ext>
            </a:extLst>
          </p:cNvPr>
          <p:cNvSpPr>
            <a:spLocks noGrp="1"/>
          </p:cNvSpPr>
          <p:nvPr>
            <p:ph type="title"/>
          </p:nvPr>
        </p:nvSpPr>
        <p:spPr/>
        <p:txBody>
          <a:bodyPr/>
          <a:lstStyle/>
          <a:p>
            <a:r>
              <a:rPr lang="it-IT" sz="4000" err="1">
                <a:latin typeface="Arial"/>
                <a:cs typeface="Arial"/>
              </a:rPr>
              <a:t>What</a:t>
            </a:r>
            <a:r>
              <a:rPr lang="it-IT" sz="4000">
                <a:latin typeface="Arial"/>
                <a:cs typeface="Arial"/>
              </a:rPr>
              <a:t> </a:t>
            </a:r>
            <a:r>
              <a:rPr lang="it-IT" sz="4000" err="1">
                <a:latin typeface="Arial"/>
                <a:cs typeface="Arial"/>
              </a:rPr>
              <a:t>you</a:t>
            </a:r>
            <a:r>
              <a:rPr lang="it-IT" sz="4000">
                <a:latin typeface="Arial"/>
                <a:cs typeface="Arial"/>
              </a:rPr>
              <a:t> can do in </a:t>
            </a:r>
            <a:r>
              <a:rPr lang="it-IT" sz="4000" err="1">
                <a:latin typeface="Arial"/>
                <a:cs typeface="Arial"/>
              </a:rPr>
              <a:t>your</a:t>
            </a:r>
            <a:r>
              <a:rPr lang="it-IT" sz="4000">
                <a:latin typeface="Arial"/>
                <a:cs typeface="Arial"/>
              </a:rPr>
              <a:t> project</a:t>
            </a:r>
          </a:p>
        </p:txBody>
      </p:sp>
      <p:sp>
        <p:nvSpPr>
          <p:cNvPr id="3" name="Segnaposto contenuto 2">
            <a:extLst>
              <a:ext uri="{FF2B5EF4-FFF2-40B4-BE49-F238E27FC236}">
                <a16:creationId xmlns:a16="http://schemas.microsoft.com/office/drawing/2014/main" id="{138E0E8F-4E54-306A-C5B8-7D7E8774B781}"/>
              </a:ext>
            </a:extLst>
          </p:cNvPr>
          <p:cNvSpPr>
            <a:spLocks noGrp="1"/>
          </p:cNvSpPr>
          <p:nvPr>
            <p:ph idx="1"/>
          </p:nvPr>
        </p:nvSpPr>
        <p:spPr>
          <a:xfrm>
            <a:off x="838200" y="1825625"/>
            <a:ext cx="10158413" cy="4351338"/>
          </a:xfrm>
        </p:spPr>
        <p:txBody>
          <a:bodyPr vert="horz" lIns="91440" tIns="45720" rIns="91440" bIns="45720" rtlCol="0" anchor="t">
            <a:normAutofit/>
          </a:bodyPr>
          <a:lstStyle/>
          <a:p>
            <a:r>
              <a:rPr lang="it-IT" sz="2400">
                <a:latin typeface="Arial"/>
                <a:cs typeface="Arial"/>
              </a:rPr>
              <a:t>The teams </a:t>
            </a:r>
            <a:r>
              <a:rPr lang="it-IT" sz="2400" err="1">
                <a:latin typeface="Arial"/>
                <a:cs typeface="Arial"/>
              </a:rPr>
              <a:t>should</a:t>
            </a:r>
            <a:r>
              <a:rPr lang="it-IT" sz="2400">
                <a:latin typeface="Arial"/>
                <a:cs typeface="Arial"/>
              </a:rPr>
              <a:t> </a:t>
            </a:r>
            <a:r>
              <a:rPr lang="it-IT" sz="2400" err="1">
                <a:latin typeface="Arial"/>
                <a:cs typeface="Arial"/>
              </a:rPr>
              <a:t>reflect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dimension</a:t>
            </a:r>
            <a:r>
              <a:rPr lang="it-IT" sz="2400">
                <a:latin typeface="Arial"/>
                <a:cs typeface="Arial"/>
              </a:rPr>
              <a:t>(s) </a:t>
            </a:r>
            <a:r>
              <a:rPr lang="it-IT" sz="2400" err="1">
                <a:latin typeface="Arial"/>
                <a:cs typeface="Arial"/>
              </a:rPr>
              <a:t>is</a:t>
            </a:r>
            <a:r>
              <a:rPr lang="it-IT" sz="2400">
                <a:latin typeface="Arial"/>
                <a:cs typeface="Arial"/>
              </a:rPr>
              <a:t> </a:t>
            </a:r>
            <a:r>
              <a:rPr lang="it-IT" sz="2400" b="1" err="1">
                <a:solidFill>
                  <a:schemeClr val="accent1">
                    <a:lumMod val="60000"/>
                    <a:lumOff val="40000"/>
                  </a:schemeClr>
                </a:solidFill>
                <a:latin typeface="Arial"/>
                <a:cs typeface="Arial"/>
              </a:rPr>
              <a:t>perceived</a:t>
            </a:r>
            <a:r>
              <a:rPr lang="it-IT" sz="2400" b="1">
                <a:solidFill>
                  <a:schemeClr val="accent1">
                    <a:lumMod val="60000"/>
                    <a:lumOff val="40000"/>
                  </a:schemeClr>
                </a:solidFill>
                <a:latin typeface="Arial"/>
                <a:cs typeface="Arial"/>
              </a:rPr>
              <a:t> in </a:t>
            </a:r>
            <a:r>
              <a:rPr lang="it-IT" sz="2400" b="1" err="1">
                <a:solidFill>
                  <a:schemeClr val="accent1">
                    <a:lumMod val="60000"/>
                    <a:lumOff val="40000"/>
                  </a:schemeClr>
                </a:solidFill>
                <a:latin typeface="Arial"/>
                <a:cs typeface="Arial"/>
              </a:rPr>
              <a:t>their</a:t>
            </a:r>
            <a:r>
              <a:rPr lang="it-IT" sz="2400" b="1">
                <a:solidFill>
                  <a:schemeClr val="accent1">
                    <a:lumMod val="60000"/>
                    <a:lumOff val="40000"/>
                  </a:schemeClr>
                </a:solidFill>
                <a:latin typeface="Arial"/>
                <a:cs typeface="Arial"/>
              </a:rPr>
              <a:t> project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impacts the product </a:t>
            </a:r>
            <a:r>
              <a:rPr lang="it-IT" sz="2400" err="1">
                <a:latin typeface="Arial"/>
                <a:cs typeface="Arial"/>
              </a:rPr>
              <a:t>realized</a:t>
            </a:r>
            <a:r>
              <a:rPr lang="it-IT" sz="2400">
                <a:latin typeface="Arial"/>
                <a:cs typeface="Arial"/>
              </a:rPr>
              <a:t>, </a:t>
            </a:r>
            <a:r>
              <a:rPr lang="it-IT" sz="2400" err="1">
                <a:latin typeface="Arial"/>
                <a:cs typeface="Arial"/>
              </a:rPr>
              <a:t>how</a:t>
            </a:r>
            <a:r>
              <a:rPr lang="it-IT" sz="2400">
                <a:latin typeface="Arial"/>
                <a:cs typeface="Arial"/>
              </a:rPr>
              <a:t> diverse are users </a:t>
            </a:r>
            <a:r>
              <a:rPr lang="it-IT" sz="2400" err="1">
                <a:latin typeface="Arial"/>
                <a:cs typeface="Arial"/>
              </a:rPr>
              <a:t>involved</a:t>
            </a:r>
            <a:r>
              <a:rPr lang="it-IT" sz="2400">
                <a:latin typeface="Arial"/>
                <a:cs typeface="Arial"/>
              </a:rPr>
              <a:t> in the </a:t>
            </a:r>
            <a:r>
              <a:rPr lang="it-IT" sz="2400" err="1">
                <a:latin typeface="Arial"/>
                <a:cs typeface="Arial"/>
              </a:rPr>
              <a:t>process</a:t>
            </a:r>
            <a:r>
              <a:rPr lang="it-IT" sz="2400">
                <a:latin typeface="Arial"/>
                <a:cs typeface="Arial"/>
              </a:rPr>
              <a:t>.</a:t>
            </a:r>
          </a:p>
          <a:p>
            <a:endParaRPr lang="it-IT" sz="2400">
              <a:latin typeface="Arial"/>
              <a:cs typeface="Arial"/>
            </a:endParaRPr>
          </a:p>
          <a:p>
            <a:r>
              <a:rPr lang="it-IT" sz="2400">
                <a:latin typeface="Arial"/>
                <a:cs typeface="Arial"/>
              </a:rPr>
              <a:t>The teams </a:t>
            </a:r>
            <a:r>
              <a:rPr lang="it-IT" sz="2400" err="1">
                <a:latin typeface="Arial"/>
                <a:cs typeface="Arial"/>
              </a:rPr>
              <a:t>should</a:t>
            </a:r>
            <a:r>
              <a:rPr lang="it-IT" sz="2400">
                <a:latin typeface="Arial"/>
                <a:cs typeface="Arial"/>
              </a:rPr>
              <a:t> </a:t>
            </a:r>
            <a:r>
              <a:rPr lang="it-IT" sz="2400" err="1">
                <a:latin typeface="Arial"/>
                <a:cs typeface="Arial"/>
              </a:rPr>
              <a:t>reflect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dimension</a:t>
            </a:r>
            <a:r>
              <a:rPr lang="it-IT" sz="2400">
                <a:latin typeface="Arial"/>
                <a:cs typeface="Arial"/>
              </a:rPr>
              <a:t>(s) </a:t>
            </a:r>
            <a:r>
              <a:rPr lang="it-IT" sz="2400" b="1">
                <a:solidFill>
                  <a:schemeClr val="accent1">
                    <a:lumMod val="60000"/>
                    <a:lumOff val="40000"/>
                  </a:schemeClr>
                </a:solidFill>
                <a:latin typeface="Arial"/>
                <a:cs typeface="Arial"/>
              </a:rPr>
              <a:t>impact the team dynamics</a:t>
            </a:r>
            <a:r>
              <a:rPr lang="it-IT" sz="2400" b="1">
                <a:latin typeface="Arial"/>
                <a:cs typeface="Arial"/>
              </a:rPr>
              <a:t>:</a:t>
            </a:r>
            <a:r>
              <a:rPr lang="it-IT" sz="2400">
                <a:latin typeface="Arial"/>
                <a:cs typeface="Arial"/>
              </a:rPr>
              <a:t> </a:t>
            </a:r>
            <a:r>
              <a:rPr lang="it-IT" sz="2400" err="1">
                <a:latin typeface="Arial"/>
                <a:cs typeface="Arial"/>
              </a:rPr>
              <a:t>what</a:t>
            </a:r>
            <a:r>
              <a:rPr lang="it-IT" sz="2400">
                <a:latin typeface="Arial"/>
                <a:cs typeface="Arial"/>
              </a:rPr>
              <a:t> </a:t>
            </a:r>
            <a:r>
              <a:rPr lang="it-IT" sz="2400" err="1">
                <a:latin typeface="Arial"/>
                <a:cs typeface="Arial"/>
              </a:rPr>
              <a:t>aspects</a:t>
            </a:r>
            <a:r>
              <a:rPr lang="it-IT" sz="2400">
                <a:latin typeface="Arial"/>
                <a:cs typeface="Arial"/>
              </a:rPr>
              <a:t> of </a:t>
            </a:r>
            <a:r>
              <a:rPr lang="it-IT" sz="2400" err="1">
                <a:latin typeface="Arial"/>
                <a:cs typeface="Arial"/>
              </a:rPr>
              <a:t>diversity</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encounter</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manage</a:t>
            </a:r>
            <a:r>
              <a:rPr lang="it-IT" sz="2400">
                <a:latin typeface="Arial"/>
                <a:cs typeface="Arial"/>
              </a:rPr>
              <a:t> </a:t>
            </a:r>
            <a:r>
              <a:rPr lang="it-IT" sz="2400" err="1">
                <a:latin typeface="Arial"/>
                <a:cs typeface="Arial"/>
              </a:rPr>
              <a:t>differences</a:t>
            </a:r>
            <a:r>
              <a:rPr lang="it-IT" sz="2400">
                <a:latin typeface="Arial"/>
                <a:cs typeface="Arial"/>
              </a:rPr>
              <a:t> </a:t>
            </a:r>
            <a:r>
              <a:rPr lang="it-IT" sz="2400" err="1">
                <a:latin typeface="Arial"/>
                <a:cs typeface="Arial"/>
              </a:rPr>
              <a:t>between</a:t>
            </a:r>
            <a:r>
              <a:rPr lang="it-IT" sz="2400">
                <a:latin typeface="Arial"/>
                <a:cs typeface="Arial"/>
              </a:rPr>
              <a:t> </a:t>
            </a:r>
            <a:r>
              <a:rPr lang="it-IT" sz="2400" err="1">
                <a:latin typeface="Arial"/>
                <a:cs typeface="Arial"/>
              </a:rPr>
              <a:t>members</a:t>
            </a:r>
            <a:r>
              <a:rPr lang="it-IT" sz="2400">
                <a:latin typeface="Arial"/>
                <a:cs typeface="Arial"/>
              </a:rPr>
              <a:t>, </a:t>
            </a:r>
            <a:r>
              <a:rPr lang="it-IT" sz="2400" err="1">
                <a:latin typeface="Arial"/>
                <a:cs typeface="Arial"/>
              </a:rPr>
              <a:t>criteria</a:t>
            </a:r>
            <a:r>
              <a:rPr lang="it-IT" sz="2400">
                <a:latin typeface="Arial"/>
                <a:cs typeface="Arial"/>
              </a:rPr>
              <a:t> </a:t>
            </a:r>
            <a:r>
              <a:rPr lang="it-IT" sz="2400" err="1">
                <a:latin typeface="Arial"/>
                <a:cs typeface="Arial"/>
              </a:rPr>
              <a:t>used</a:t>
            </a:r>
            <a:r>
              <a:rPr lang="it-IT" sz="2400">
                <a:latin typeface="Arial"/>
                <a:cs typeface="Arial"/>
              </a:rPr>
              <a:t> to </a:t>
            </a:r>
            <a:r>
              <a:rPr lang="it-IT" sz="2400" err="1">
                <a:latin typeface="Arial"/>
                <a:cs typeface="Arial"/>
              </a:rPr>
              <a:t>assign</a:t>
            </a:r>
            <a:r>
              <a:rPr lang="it-IT" sz="2400">
                <a:latin typeface="Arial"/>
                <a:cs typeface="Arial"/>
              </a:rPr>
              <a:t> </a:t>
            </a:r>
            <a:r>
              <a:rPr lang="it-IT" sz="2400" err="1">
                <a:latin typeface="Arial"/>
                <a:cs typeface="Arial"/>
              </a:rPr>
              <a:t>roles</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address</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topics</a:t>
            </a:r>
            <a:r>
              <a:rPr lang="it-IT" sz="2400">
                <a:latin typeface="Arial"/>
                <a:cs typeface="Arial"/>
              </a:rPr>
              <a:t> </a:t>
            </a:r>
            <a:r>
              <a:rPr lang="it-IT" sz="2400" err="1">
                <a:latin typeface="Arial"/>
                <a:cs typeface="Arial"/>
              </a:rPr>
              <a:t>during</a:t>
            </a:r>
            <a:r>
              <a:rPr lang="it-IT" sz="2400">
                <a:latin typeface="Arial"/>
                <a:cs typeface="Arial"/>
              </a:rPr>
              <a:t> the </a:t>
            </a:r>
            <a:r>
              <a:rPr lang="it-IT" sz="2400" err="1">
                <a:latin typeface="Arial"/>
                <a:cs typeface="Arial"/>
              </a:rPr>
              <a:t>course</a:t>
            </a:r>
            <a:r>
              <a:rPr lang="it-IT" sz="2400">
                <a:latin typeface="Arial"/>
                <a:cs typeface="Arial"/>
              </a:rPr>
              <a:t>, self </a:t>
            </a:r>
            <a:r>
              <a:rPr lang="it-IT" sz="2400" err="1">
                <a:latin typeface="Arial"/>
                <a:cs typeface="Arial"/>
              </a:rPr>
              <a:t>reflection</a:t>
            </a:r>
            <a:r>
              <a:rPr lang="it-IT" sz="2400">
                <a:latin typeface="Arial"/>
                <a:cs typeface="Arial"/>
              </a:rPr>
              <a:t> on the impact of </a:t>
            </a:r>
            <a:r>
              <a:rPr lang="it-IT" sz="2400" err="1">
                <a:latin typeface="Arial"/>
                <a:cs typeface="Arial"/>
              </a:rPr>
              <a:t>diversity</a:t>
            </a:r>
            <a:r>
              <a:rPr lang="it-IT" sz="2400">
                <a:latin typeface="Arial"/>
                <a:cs typeface="Arial"/>
              </a:rPr>
              <a:t>.</a:t>
            </a:r>
          </a:p>
        </p:txBody>
      </p:sp>
      <p:sp>
        <p:nvSpPr>
          <p:cNvPr id="4" name="CasellaDiTesto 3">
            <a:extLst>
              <a:ext uri="{FF2B5EF4-FFF2-40B4-BE49-F238E27FC236}">
                <a16:creationId xmlns:a16="http://schemas.microsoft.com/office/drawing/2014/main" id="{EE9B0D58-D73D-8990-FC55-8D4D146E91DD}"/>
              </a:ext>
            </a:extLst>
          </p:cNvPr>
          <p:cNvSpPr txBox="1"/>
          <p:nvPr/>
        </p:nvSpPr>
        <p:spPr>
          <a:xfrm>
            <a:off x="1065007" y="6338986"/>
            <a:ext cx="6433073" cy="307777"/>
          </a:xfrm>
          <a:prstGeom prst="rect">
            <a:avLst/>
          </a:prstGeom>
          <a:noFill/>
        </p:spPr>
        <p:txBody>
          <a:bodyPr wrap="square" lIns="91440" tIns="45720" rIns="91440" bIns="45720" rtlCol="0" anchor="t">
            <a:spAutoFit/>
          </a:bodyPr>
          <a:lstStyle/>
          <a:p>
            <a:r>
              <a:rPr lang="it-IT" sz="1400"/>
              <a:t>From </a:t>
            </a:r>
            <a:r>
              <a:rPr lang="it-IT" sz="1400" err="1"/>
              <a:t>Compendium</a:t>
            </a:r>
            <a:r>
              <a:rPr lang="it-IT" sz="1400"/>
              <a:t>, </a:t>
            </a:r>
            <a:r>
              <a:rPr lang="it-IT" sz="1400" err="1"/>
              <a:t>paragraph</a:t>
            </a:r>
            <a:r>
              <a:rPr lang="it-IT" sz="1400"/>
              <a:t> 3.12, page 23</a:t>
            </a:r>
          </a:p>
        </p:txBody>
      </p:sp>
    </p:spTree>
    <p:extLst>
      <p:ext uri="{BB962C8B-B14F-4D97-AF65-F5344CB8AC3E}">
        <p14:creationId xmlns:p14="http://schemas.microsoft.com/office/powerpoint/2010/main" val="1765404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F3ED8-815B-2342-9A72-DB8053692E14}"/>
              </a:ext>
            </a:extLst>
          </p:cNvPr>
          <p:cNvSpPr>
            <a:spLocks noGrp="1"/>
          </p:cNvSpPr>
          <p:nvPr>
            <p:ph type="title"/>
          </p:nvPr>
        </p:nvSpPr>
        <p:spPr>
          <a:xfrm>
            <a:off x="1150286" y="501594"/>
            <a:ext cx="4790364" cy="1668424"/>
          </a:xfrm>
        </p:spPr>
        <p:txBody>
          <a:bodyPr anchor="b">
            <a:normAutofit/>
          </a:bodyPr>
          <a:lstStyle/>
          <a:p>
            <a:r>
              <a:rPr lang="nb-NO" sz="4000"/>
              <a:t>More References</a:t>
            </a:r>
            <a:endParaRPr lang="it-IT" sz="4000"/>
          </a:p>
        </p:txBody>
      </p:sp>
      <p:sp>
        <p:nvSpPr>
          <p:cNvPr id="3" name="Content Placeholder 2">
            <a:extLst>
              <a:ext uri="{FF2B5EF4-FFF2-40B4-BE49-F238E27FC236}">
                <a16:creationId xmlns:a16="http://schemas.microsoft.com/office/drawing/2014/main" id="{81E8043A-ACD2-3668-9AC3-38B25C8A551A}"/>
              </a:ext>
            </a:extLst>
          </p:cNvPr>
          <p:cNvSpPr>
            <a:spLocks noGrp="1"/>
          </p:cNvSpPr>
          <p:nvPr>
            <p:ph idx="1"/>
          </p:nvPr>
        </p:nvSpPr>
        <p:spPr>
          <a:xfrm>
            <a:off x="1150286" y="2399857"/>
            <a:ext cx="4667553" cy="3425709"/>
          </a:xfrm>
        </p:spPr>
        <p:txBody>
          <a:bodyPr>
            <a:normAutofit/>
          </a:bodyPr>
          <a:lstStyle/>
          <a:p>
            <a:r>
              <a:rPr lang="en-US" sz="800"/>
              <a:t>Crenshaw, K. W. (2013). Mapping the margins: Intersectionality, identity politics, and violence against women of color. In M. A. Fineman &amp; R. Mykitiuk (Eds.), *The public nature of private violence* (pp. 93–118). Routledge.</a:t>
            </a:r>
          </a:p>
          <a:p>
            <a:r>
              <a:rPr lang="en-US" sz="800"/>
              <a:t>Hagen, M. H., Hartvigsen, G., Jaccheri, L., &amp; Papavlasopoulou, S. (2024). Digital psychosocial follow-up for childhood critical illness survivors: A qualitative interview study on health professionals’ perspectives. *Scandinavian Journal of Child and Adolescent Psychiatry and Psychology, 12*(1), 50–62.</a:t>
            </a:r>
          </a:p>
          <a:p>
            <a:r>
              <a:rPr lang="en-US" sz="800"/>
              <a:t>El Shemy, I., Jaccheri, L., Giannakos, M., &amp; Vulchanova, M. (2024). Participatory design of augmented reality games for word learning in autistic children: The parental perspective. In *Proceedings of IFIP ICEC ’24*.</a:t>
            </a:r>
          </a:p>
          <a:p>
            <a:r>
              <a:rPr lang="en-US" sz="800"/>
              <a:t>Cutrupi, C. M., Zanardi, I., &amp; Jaccheri, L. (2024). Draw a software engineer test: Preliminary attempts to investigate university students’ perceptions of software engineering professions. In *Proceedings of the 5th ACM/IEEE Workshop on Gender Equality, Diversity, and Inclusion in Software Engineering*.</a:t>
            </a:r>
          </a:p>
          <a:p>
            <a:r>
              <a:rPr lang="en-US" sz="800"/>
              <a:t>Cutrupi, C. M., Jaccheri, L., &amp; Serebrenik, A. (2026). Gender diversity interventions in software engineering: A comprehensive review of existing practices. *Computer Science Review, 59,* 100812.</a:t>
            </a:r>
          </a:p>
          <a:p>
            <a:r>
              <a:rPr lang="en-US" sz="800"/>
              <a:t>Cutrupi, C. M., Jaccheri, L., &amp; Papavlasopoulou, S. (2025). Women’s participation in student software development teams: A cross-sectional study on role distribution. *IEEE Transactions on Software Engineering.*</a:t>
            </a:r>
          </a:p>
          <a:p>
            <a:r>
              <a:rPr lang="en-US" sz="800"/>
              <a:t>Takaoka, A. J. W., Cutrupi, C. M., &amp; Jaccheri, L. (2025). Intersectional software engineering as a field. *Software, 4*(3), 18.</a:t>
            </a:r>
          </a:p>
        </p:txBody>
      </p:sp>
      <p:pic>
        <p:nvPicPr>
          <p:cNvPr id="4" name="Picture 8" descr="A person holding a globe&#10;&#10;AI-generated content may be incorrect.">
            <a:extLst>
              <a:ext uri="{FF2B5EF4-FFF2-40B4-BE49-F238E27FC236}">
                <a16:creationId xmlns:a16="http://schemas.microsoft.com/office/drawing/2014/main" id="{110CA471-59FF-E4B2-3D22-D468DF1EE1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0057" y="1240217"/>
            <a:ext cx="2670313" cy="40155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close-up of a book cover&#10;&#10;AI-generated content may be incorrect.">
            <a:extLst>
              <a:ext uri="{FF2B5EF4-FFF2-40B4-BE49-F238E27FC236}">
                <a16:creationId xmlns:a16="http://schemas.microsoft.com/office/drawing/2014/main" id="{B1A31BCF-DDE5-E66F-F41D-C2A0BACD598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349409" y="670377"/>
            <a:ext cx="1650377" cy="24299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 book cover with cartoon characters&#10;&#10;AI-generated content may be incorrect.">
            <a:extLst>
              <a:ext uri="{FF2B5EF4-FFF2-40B4-BE49-F238E27FC236}">
                <a16:creationId xmlns:a16="http://schemas.microsoft.com/office/drawing/2014/main" id="{4CA07C32-1153-6516-15A9-8A2CB5DB01B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349409" y="3429000"/>
            <a:ext cx="2345767" cy="23457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358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3573</Words>
  <Application>Microsoft Office PowerPoint</Application>
  <PresentationFormat>Widescreen</PresentationFormat>
  <Paragraphs>285</Paragraphs>
  <Slides>41</Slides>
  <Notes>27</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7" baseType="lpstr">
      <vt:lpstr>Abadi Extra Light</vt:lpstr>
      <vt:lpstr>-apple-system</vt:lpstr>
      <vt:lpstr>Aptos</vt:lpstr>
      <vt:lpstr>Aptos Display</vt:lpstr>
      <vt:lpstr>Arial</vt:lpstr>
      <vt:lpstr>Arial Unicode MS</vt:lpstr>
      <vt:lpstr>Bebas Neue</vt:lpstr>
      <vt:lpstr>Calibri</vt:lpstr>
      <vt:lpstr>Google Sans</vt:lpstr>
      <vt:lpstr>NimbusRomNo9L-Regu</vt:lpstr>
      <vt:lpstr>Open Sans</vt:lpstr>
      <vt:lpstr>open_sansregular</vt:lpstr>
      <vt:lpstr>Overpass Light</vt:lpstr>
      <vt:lpstr>Wingdings</vt:lpstr>
      <vt:lpstr>Office Theme</vt:lpstr>
      <vt:lpstr>AcroExch.Document.DC</vt:lpstr>
      <vt:lpstr>Soft(ware) Stories: Tecnologia, Identità e Giustizia di genere nel mondo digitale</vt:lpstr>
      <vt:lpstr>PowerPoint Presentation</vt:lpstr>
      <vt:lpstr>About ACM</vt:lpstr>
      <vt:lpstr>Norwegian and European best Practices </vt:lpstr>
      <vt:lpstr>About you</vt:lpstr>
      <vt:lpstr>PowerPoint Presentation</vt:lpstr>
      <vt:lpstr>PowerPoint Presentation</vt:lpstr>
      <vt:lpstr> Position</vt:lpstr>
      <vt:lpstr>1960</vt:lpstr>
      <vt:lpstr>1970</vt:lpstr>
      <vt:lpstr>1980</vt:lpstr>
      <vt:lpstr>1990</vt:lpstr>
      <vt:lpstr>2000</vt:lpstr>
      <vt:lpstr>2010</vt:lpstr>
      <vt:lpstr>2020</vt:lpstr>
      <vt:lpstr>Intersectionality</vt:lpstr>
      <vt:lpstr>PowerPoint Presentation</vt:lpstr>
      <vt:lpstr>PowerPoint Presentation</vt:lpstr>
      <vt:lpstr>AI</vt:lpstr>
      <vt:lpstr>How to set up an intervention </vt:lpstr>
      <vt:lpstr>What do we want?</vt:lpstr>
      <vt:lpstr>PowerPoint Presentation</vt:lpstr>
      <vt:lpstr>PowerPoint Presentation</vt:lpstr>
      <vt:lpstr>Women in ICT</vt:lpstr>
      <vt:lpstr>I asked OpenArt </vt:lpstr>
      <vt:lpstr>I asked again in 2025</vt:lpstr>
      <vt:lpstr>PowerPoint Presentation</vt:lpstr>
      <vt:lpstr>PowerPoint Presentation</vt:lpstr>
      <vt:lpstr>Why?</vt:lpstr>
      <vt:lpstr>Define the problem</vt:lpstr>
      <vt:lpstr>Interventions</vt:lpstr>
      <vt:lpstr>PowerPoint Presentation</vt:lpstr>
      <vt:lpstr>Female ICT students in 2021</vt:lpstr>
      <vt:lpstr>PowerPoint Presentation</vt:lpstr>
      <vt:lpstr>(some) biases in SE</vt:lpstr>
      <vt:lpstr>PowerPoint Presentation</vt:lpstr>
      <vt:lpstr>Intersectional Software Engineering (ISE)</vt:lpstr>
      <vt:lpstr>Diversity TDT4290 Customer Driven Project</vt:lpstr>
      <vt:lpstr>Diversity in software development teams</vt:lpstr>
      <vt:lpstr>What you can do in your project</vt:lpstr>
      <vt:lpstr>More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Marleen Laschet</dc:creator>
  <cp:lastModifiedBy>Letizia Jaccheri</cp:lastModifiedBy>
  <cp:revision>6</cp:revision>
  <cp:lastPrinted>2023-09-11T06:39:01Z</cp:lastPrinted>
  <dcterms:created xsi:type="dcterms:W3CDTF">2023-09-07T14:50:21Z</dcterms:created>
  <dcterms:modified xsi:type="dcterms:W3CDTF">2025-10-23T05:06:32Z</dcterms:modified>
</cp:coreProperties>
</file>