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257" r:id="rId2"/>
    <p:sldId id="311" r:id="rId3"/>
    <p:sldId id="271" r:id="rId4"/>
    <p:sldId id="272" r:id="rId5"/>
    <p:sldId id="353" r:id="rId6"/>
    <p:sldId id="267" r:id="rId7"/>
    <p:sldId id="328" r:id="rId8"/>
    <p:sldId id="329" r:id="rId9"/>
    <p:sldId id="332" r:id="rId10"/>
    <p:sldId id="324" r:id="rId11"/>
    <p:sldId id="268" r:id="rId12"/>
    <p:sldId id="337" r:id="rId13"/>
    <p:sldId id="339" r:id="rId14"/>
    <p:sldId id="354" r:id="rId15"/>
    <p:sldId id="269" r:id="rId16"/>
    <p:sldId id="340" r:id="rId17"/>
    <p:sldId id="341" r:id="rId18"/>
    <p:sldId id="349" r:id="rId19"/>
    <p:sldId id="342" r:id="rId20"/>
    <p:sldId id="355" r:id="rId21"/>
    <p:sldId id="317" r:id="rId22"/>
    <p:sldId id="264" r:id="rId23"/>
    <p:sldId id="314" r:id="rId24"/>
    <p:sldId id="265" r:id="rId25"/>
    <p:sldId id="312" r:id="rId26"/>
    <p:sldId id="282" r:id="rId27"/>
    <p:sldId id="356" r:id="rId28"/>
    <p:sldId id="280" r:id="rId29"/>
    <p:sldId id="358" r:id="rId30"/>
    <p:sldId id="357" r:id="rId31"/>
    <p:sldId id="338" r:id="rId32"/>
    <p:sldId id="350" r:id="rId33"/>
    <p:sldId id="351" r:id="rId34"/>
  </p:sldIdLst>
  <p:sldSz cx="12192000" cy="6858000"/>
  <p:notesSz cx="7102475" cy="102330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1509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454972A-CEAC-4BEF-9E52-B9A3B4E29799}" v="9" dt="2019-10-10T06:39:34.73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52053" autoAdjust="0"/>
  </p:normalViewPr>
  <p:slideViewPr>
    <p:cSldViewPr snapToGrid="0">
      <p:cViewPr varScale="1">
        <p:scale>
          <a:sx n="67" d="100"/>
          <a:sy n="67" d="100"/>
        </p:scale>
        <p:origin x="636" y="40"/>
      </p:cViewPr>
      <p:guideLst/>
    </p:cSldViewPr>
  </p:slideViewPr>
  <p:outlineViewPr>
    <p:cViewPr>
      <p:scale>
        <a:sx n="33" d="100"/>
        <a:sy n="33" d="100"/>
      </p:scale>
      <p:origin x="0" y="-20300"/>
    </p:cViewPr>
  </p:outlineViewPr>
  <p:notesTextViewPr>
    <p:cViewPr>
      <p:scale>
        <a:sx n="300" d="100"/>
        <a:sy n="300" d="100"/>
      </p:scale>
      <p:origin x="0" y="0"/>
    </p:cViewPr>
  </p:notesTextViewPr>
  <p:sorterViewPr>
    <p:cViewPr>
      <p:scale>
        <a:sx n="100" d="100"/>
        <a:sy n="100" d="100"/>
      </p:scale>
      <p:origin x="0" y="0"/>
    </p:cViewPr>
  </p:sorterViewPr>
  <p:notesViewPr>
    <p:cSldViewPr snapToGrid="0">
      <p:cViewPr>
        <p:scale>
          <a:sx n="66" d="100"/>
          <a:sy n="66" d="100"/>
        </p:scale>
        <p:origin x="2304" y="-63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etizia Jaccheri" userId="ef6e6629-5696-4b73-9c58-cc1626fa11ad" providerId="ADAL" clId="{6454972A-CEAC-4BEF-9E52-B9A3B4E29799}"/>
    <pc:docChg chg="undo custSel mod delSld modSld">
      <pc:chgData name="Letizia Jaccheri" userId="ef6e6629-5696-4b73-9c58-cc1626fa11ad" providerId="ADAL" clId="{6454972A-CEAC-4BEF-9E52-B9A3B4E29799}" dt="2019-10-10T06:39:47.863" v="23" actId="255"/>
      <pc:docMkLst>
        <pc:docMk/>
      </pc:docMkLst>
      <pc:sldChg chg="delSp">
        <pc:chgData name="Letizia Jaccheri" userId="ef6e6629-5696-4b73-9c58-cc1626fa11ad" providerId="ADAL" clId="{6454972A-CEAC-4BEF-9E52-B9A3B4E29799}" dt="2019-10-10T06:38:07.660" v="9"/>
        <pc:sldMkLst>
          <pc:docMk/>
          <pc:sldMk cId="1200799323" sldId="268"/>
        </pc:sldMkLst>
        <pc:picChg chg="del">
          <ac:chgData name="Letizia Jaccheri" userId="ef6e6629-5696-4b73-9c58-cc1626fa11ad" providerId="ADAL" clId="{6454972A-CEAC-4BEF-9E52-B9A3B4E29799}" dt="2019-10-10T06:38:07.660" v="9"/>
          <ac:picMkLst>
            <pc:docMk/>
            <pc:sldMk cId="1200799323" sldId="268"/>
            <ac:picMk id="3" creationId="{8110360B-8EA2-430D-84F8-869803C14376}"/>
          </ac:picMkLst>
        </pc:picChg>
      </pc:sldChg>
      <pc:sldChg chg="addSp delSp modSp">
        <pc:chgData name="Letizia Jaccheri" userId="ef6e6629-5696-4b73-9c58-cc1626fa11ad" providerId="ADAL" clId="{6454972A-CEAC-4BEF-9E52-B9A3B4E29799}" dt="2019-10-10T06:39:47.863" v="23" actId="255"/>
        <pc:sldMkLst>
          <pc:docMk/>
          <pc:sldMk cId="1451146217" sldId="337"/>
        </pc:sldMkLst>
        <pc:spChg chg="add mod">
          <ac:chgData name="Letizia Jaccheri" userId="ef6e6629-5696-4b73-9c58-cc1626fa11ad" providerId="ADAL" clId="{6454972A-CEAC-4BEF-9E52-B9A3B4E29799}" dt="2019-10-10T06:39:38.579" v="22" actId="1076"/>
          <ac:spMkLst>
            <pc:docMk/>
            <pc:sldMk cId="1451146217" sldId="337"/>
            <ac:spMk id="2" creationId="{F3A5B381-3468-41EB-BB60-A42133469629}"/>
          </ac:spMkLst>
        </pc:spChg>
        <pc:spChg chg="mod ord">
          <ac:chgData name="Letizia Jaccheri" userId="ef6e6629-5696-4b73-9c58-cc1626fa11ad" providerId="ADAL" clId="{6454972A-CEAC-4BEF-9E52-B9A3B4E29799}" dt="2019-10-10T06:39:47.863" v="23" actId="255"/>
          <ac:spMkLst>
            <pc:docMk/>
            <pc:sldMk cId="1451146217" sldId="337"/>
            <ac:spMk id="6" creationId="{5EEAAE53-CE01-4330-A500-61D4DF00D273}"/>
          </ac:spMkLst>
        </pc:spChg>
        <pc:picChg chg="add del mod">
          <ac:chgData name="Letizia Jaccheri" userId="ef6e6629-5696-4b73-9c58-cc1626fa11ad" providerId="ADAL" clId="{6454972A-CEAC-4BEF-9E52-B9A3B4E29799}" dt="2019-10-10T06:38:24.513" v="15"/>
          <ac:picMkLst>
            <pc:docMk/>
            <pc:sldMk cId="1451146217" sldId="337"/>
            <ac:picMk id="4" creationId="{F63A2379-C6EE-4A25-9859-FA556C08D748}"/>
          </ac:picMkLst>
        </pc:picChg>
        <pc:picChg chg="add mod">
          <ac:chgData name="Letizia Jaccheri" userId="ef6e6629-5696-4b73-9c58-cc1626fa11ad" providerId="ADAL" clId="{6454972A-CEAC-4BEF-9E52-B9A3B4E29799}" dt="2019-10-10T06:38:42.686" v="20" actId="1076"/>
          <ac:picMkLst>
            <pc:docMk/>
            <pc:sldMk cId="1451146217" sldId="337"/>
            <ac:picMk id="7" creationId="{B8F6A483-DA5F-4558-9474-D99A1DB3B85B}"/>
          </ac:picMkLst>
        </pc:picChg>
        <pc:picChg chg="add del">
          <ac:chgData name="Letizia Jaccheri" userId="ef6e6629-5696-4b73-9c58-cc1626fa11ad" providerId="ADAL" clId="{6454972A-CEAC-4BEF-9E52-B9A3B4E29799}" dt="2019-10-10T06:38:22.051" v="14" actId="26606"/>
          <ac:picMkLst>
            <pc:docMk/>
            <pc:sldMk cId="1451146217" sldId="337"/>
            <ac:picMk id="71" creationId="{22901FED-4FC9-4ED5-8123-C98BCD1616BA}"/>
          </ac:picMkLst>
        </pc:picChg>
        <pc:picChg chg="mod">
          <ac:chgData name="Letizia Jaccheri" userId="ef6e6629-5696-4b73-9c58-cc1626fa11ad" providerId="ADAL" clId="{6454972A-CEAC-4BEF-9E52-B9A3B4E29799}" dt="2019-10-10T06:38:33.426" v="17" actId="14100"/>
          <ac:picMkLst>
            <pc:docMk/>
            <pc:sldMk cId="1451146217" sldId="337"/>
            <ac:picMk id="1026" creationId="{826C93B8-A01F-4F0B-BB21-530BE79A5B5B}"/>
          </ac:picMkLst>
        </pc:picChg>
      </pc:sldChg>
      <pc:sldChg chg="addSp modSp">
        <pc:chgData name="Letizia Jaccheri" userId="ef6e6629-5696-4b73-9c58-cc1626fa11ad" providerId="ADAL" clId="{6454972A-CEAC-4BEF-9E52-B9A3B4E29799}" dt="2019-10-10T06:37:03.711" v="8" actId="26606"/>
        <pc:sldMkLst>
          <pc:docMk/>
          <pc:sldMk cId="1297161328" sldId="350"/>
        </pc:sldMkLst>
        <pc:picChg chg="add mod">
          <ac:chgData name="Letizia Jaccheri" userId="ef6e6629-5696-4b73-9c58-cc1626fa11ad" providerId="ADAL" clId="{6454972A-CEAC-4BEF-9E52-B9A3B4E29799}" dt="2019-10-10T06:37:03.711" v="8" actId="26606"/>
          <ac:picMkLst>
            <pc:docMk/>
            <pc:sldMk cId="1297161328" sldId="350"/>
            <ac:picMk id="5" creationId="{DD249D47-0090-42A3-9F9F-770AE9FF5FC7}"/>
          </ac:picMkLst>
        </pc:picChg>
        <pc:picChg chg="mod">
          <ac:chgData name="Letizia Jaccheri" userId="ef6e6629-5696-4b73-9c58-cc1626fa11ad" providerId="ADAL" clId="{6454972A-CEAC-4BEF-9E52-B9A3B4E29799}" dt="2019-10-10T06:37:03.711" v="8" actId="26606"/>
          <ac:picMkLst>
            <pc:docMk/>
            <pc:sldMk cId="1297161328" sldId="350"/>
            <ac:picMk id="21" creationId="{5F007BA1-4ABF-4B1C-BC78-65452DA4C2B2}"/>
          </ac:picMkLst>
        </pc:picChg>
        <pc:picChg chg="mod ord">
          <ac:chgData name="Letizia Jaccheri" userId="ef6e6629-5696-4b73-9c58-cc1626fa11ad" providerId="ADAL" clId="{6454972A-CEAC-4BEF-9E52-B9A3B4E29799}" dt="2019-10-10T06:37:03.711" v="8" actId="26606"/>
          <ac:picMkLst>
            <pc:docMk/>
            <pc:sldMk cId="1297161328" sldId="350"/>
            <ac:picMk id="29" creationId="{C6258E12-C2CA-49CF-AD08-EA025EC4DAD3}"/>
          </ac:picMkLst>
        </pc:picChg>
        <pc:picChg chg="mod ord">
          <ac:chgData name="Letizia Jaccheri" userId="ef6e6629-5696-4b73-9c58-cc1626fa11ad" providerId="ADAL" clId="{6454972A-CEAC-4BEF-9E52-B9A3B4E29799}" dt="2019-10-10T06:37:03.711" v="8" actId="26606"/>
          <ac:picMkLst>
            <pc:docMk/>
            <pc:sldMk cId="1297161328" sldId="350"/>
            <ac:picMk id="44" creationId="{4B3C68C6-0EBC-4850-963B-58339D349F64}"/>
          </ac:picMkLst>
        </pc:picChg>
      </pc:sldChg>
      <pc:sldChg chg="delSp del">
        <pc:chgData name="Letizia Jaccheri" userId="ef6e6629-5696-4b73-9c58-cc1626fa11ad" providerId="ADAL" clId="{6454972A-CEAC-4BEF-9E52-B9A3B4E29799}" dt="2019-10-10T06:36:55.386" v="6" actId="2696"/>
        <pc:sldMkLst>
          <pc:docMk/>
          <pc:sldMk cId="3866476204" sldId="352"/>
        </pc:sldMkLst>
        <pc:picChg chg="del">
          <ac:chgData name="Letizia Jaccheri" userId="ef6e6629-5696-4b73-9c58-cc1626fa11ad" providerId="ADAL" clId="{6454972A-CEAC-4BEF-9E52-B9A3B4E29799}" dt="2019-10-10T06:36:40.751" v="4" actId="478"/>
          <ac:picMkLst>
            <pc:docMk/>
            <pc:sldMk cId="3866476204" sldId="352"/>
            <ac:picMk id="4" creationId="{2A170159-EB90-43DD-A77E-45028F711057}"/>
          </ac:picMkLst>
        </pc:picChg>
        <pc:picChg chg="del">
          <ac:chgData name="Letizia Jaccheri" userId="ef6e6629-5696-4b73-9c58-cc1626fa11ad" providerId="ADAL" clId="{6454972A-CEAC-4BEF-9E52-B9A3B4E29799}" dt="2019-10-10T06:36:53.555" v="5"/>
          <ac:picMkLst>
            <pc:docMk/>
            <pc:sldMk cId="3866476204" sldId="352"/>
            <ac:picMk id="5" creationId="{02F71CB3-107B-420B-AE94-6B7B6ADB6967}"/>
          </ac:picMkLst>
        </pc:picChg>
      </pc:sldChg>
      <pc:sldChg chg="modSp">
        <pc:chgData name="Letizia Jaccheri" userId="ef6e6629-5696-4b73-9c58-cc1626fa11ad" providerId="ADAL" clId="{6454972A-CEAC-4BEF-9E52-B9A3B4E29799}" dt="2019-10-10T06:19:09.855" v="0" actId="20577"/>
        <pc:sldMkLst>
          <pc:docMk/>
          <pc:sldMk cId="2990981206" sldId="353"/>
        </pc:sldMkLst>
        <pc:spChg chg="mod">
          <ac:chgData name="Letizia Jaccheri" userId="ef6e6629-5696-4b73-9c58-cc1626fa11ad" providerId="ADAL" clId="{6454972A-CEAC-4BEF-9E52-B9A3B4E29799}" dt="2019-10-10T06:19:09.855" v="0" actId="20577"/>
          <ac:spMkLst>
            <pc:docMk/>
            <pc:sldMk cId="2990981206" sldId="353"/>
            <ac:spMk id="4" creationId="{F2E879D8-6952-44CE-B2A6-35FACCDB6159}"/>
          </ac:spMkLst>
        </pc:spChg>
      </pc:sldChg>
      <pc:sldChg chg="modSp">
        <pc:chgData name="Letizia Jaccheri" userId="ef6e6629-5696-4b73-9c58-cc1626fa11ad" providerId="ADAL" clId="{6454972A-CEAC-4BEF-9E52-B9A3B4E29799}" dt="2019-10-10T06:19:19.134" v="1" actId="20577"/>
        <pc:sldMkLst>
          <pc:docMk/>
          <pc:sldMk cId="4242426142" sldId="354"/>
        </pc:sldMkLst>
        <pc:spChg chg="mod">
          <ac:chgData name="Letizia Jaccheri" userId="ef6e6629-5696-4b73-9c58-cc1626fa11ad" providerId="ADAL" clId="{6454972A-CEAC-4BEF-9E52-B9A3B4E29799}" dt="2019-10-10T06:19:19.134" v="1" actId="20577"/>
          <ac:spMkLst>
            <pc:docMk/>
            <pc:sldMk cId="4242426142" sldId="354"/>
            <ac:spMk id="4" creationId="{F2E879D8-6952-44CE-B2A6-35FACCDB6159}"/>
          </ac:spMkLst>
        </pc:spChg>
      </pc:sldChg>
      <pc:sldChg chg="modSp">
        <pc:chgData name="Letizia Jaccheri" userId="ef6e6629-5696-4b73-9c58-cc1626fa11ad" providerId="ADAL" clId="{6454972A-CEAC-4BEF-9E52-B9A3B4E29799}" dt="2019-10-10T06:19:27.765" v="2" actId="20577"/>
        <pc:sldMkLst>
          <pc:docMk/>
          <pc:sldMk cId="86090009" sldId="355"/>
        </pc:sldMkLst>
        <pc:spChg chg="mod">
          <ac:chgData name="Letizia Jaccheri" userId="ef6e6629-5696-4b73-9c58-cc1626fa11ad" providerId="ADAL" clId="{6454972A-CEAC-4BEF-9E52-B9A3B4E29799}" dt="2019-10-10T06:19:27.765" v="2" actId="20577"/>
          <ac:spMkLst>
            <pc:docMk/>
            <pc:sldMk cId="86090009" sldId="355"/>
            <ac:spMk id="4" creationId="{F2E879D8-6952-44CE-B2A6-35FACCDB6159}"/>
          </ac:spMkLst>
        </pc:spChg>
      </pc:sldChg>
      <pc:sldChg chg="modSp">
        <pc:chgData name="Letizia Jaccheri" userId="ef6e6629-5696-4b73-9c58-cc1626fa11ad" providerId="ADAL" clId="{6454972A-CEAC-4BEF-9E52-B9A3B4E29799}" dt="2019-10-10T06:19:36.339" v="3" actId="20577"/>
        <pc:sldMkLst>
          <pc:docMk/>
          <pc:sldMk cId="905291169" sldId="356"/>
        </pc:sldMkLst>
        <pc:spChg chg="mod">
          <ac:chgData name="Letizia Jaccheri" userId="ef6e6629-5696-4b73-9c58-cc1626fa11ad" providerId="ADAL" clId="{6454972A-CEAC-4BEF-9E52-B9A3B4E29799}" dt="2019-10-10T06:19:36.339" v="3" actId="20577"/>
          <ac:spMkLst>
            <pc:docMk/>
            <pc:sldMk cId="905291169" sldId="356"/>
            <ac:spMk id="4" creationId="{F2E879D8-6952-44CE-B2A6-35FACCDB6159}"/>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3077739" cy="513428"/>
          </a:xfrm>
          <a:prstGeom prst="rect">
            <a:avLst/>
          </a:prstGeom>
        </p:spPr>
        <p:txBody>
          <a:bodyPr vert="horz" lIns="99047" tIns="49524" rIns="99047" bIns="49524" rtlCol="0"/>
          <a:lstStyle>
            <a:lvl1pPr algn="l">
              <a:defRPr sz="1300"/>
            </a:lvl1pPr>
          </a:lstStyle>
          <a:p>
            <a:endParaRPr lang="en-GB"/>
          </a:p>
        </p:txBody>
      </p:sp>
      <p:sp>
        <p:nvSpPr>
          <p:cNvPr id="3" name="Plassholder for dato 2"/>
          <p:cNvSpPr>
            <a:spLocks noGrp="1"/>
          </p:cNvSpPr>
          <p:nvPr>
            <p:ph type="dt" idx="1"/>
          </p:nvPr>
        </p:nvSpPr>
        <p:spPr>
          <a:xfrm>
            <a:off x="4023093" y="0"/>
            <a:ext cx="3077739" cy="513428"/>
          </a:xfrm>
          <a:prstGeom prst="rect">
            <a:avLst/>
          </a:prstGeom>
        </p:spPr>
        <p:txBody>
          <a:bodyPr vert="horz" lIns="99047" tIns="49524" rIns="99047" bIns="49524" rtlCol="0"/>
          <a:lstStyle>
            <a:lvl1pPr algn="r">
              <a:defRPr sz="1300"/>
            </a:lvl1pPr>
          </a:lstStyle>
          <a:p>
            <a:fld id="{9A9B555A-34CB-45C8-A728-82CDC870A455}" type="datetimeFigureOut">
              <a:rPr lang="en-GB" smtClean="0"/>
              <a:t>10/10/2019</a:t>
            </a:fld>
            <a:endParaRPr lang="en-GB"/>
          </a:p>
        </p:txBody>
      </p:sp>
      <p:sp>
        <p:nvSpPr>
          <p:cNvPr id="4" name="Plassholder for lysbilde 3"/>
          <p:cNvSpPr>
            <a:spLocks noGrp="1" noRot="1" noChangeAspect="1"/>
          </p:cNvSpPr>
          <p:nvPr>
            <p:ph type="sldImg" idx="2"/>
          </p:nvPr>
        </p:nvSpPr>
        <p:spPr>
          <a:xfrm>
            <a:off x="482600" y="1279525"/>
            <a:ext cx="6137275" cy="3452813"/>
          </a:xfrm>
          <a:prstGeom prst="rect">
            <a:avLst/>
          </a:prstGeom>
          <a:noFill/>
          <a:ln w="12700">
            <a:solidFill>
              <a:prstClr val="black"/>
            </a:solidFill>
          </a:ln>
        </p:spPr>
        <p:txBody>
          <a:bodyPr vert="horz" lIns="99047" tIns="49524" rIns="99047" bIns="49524" rtlCol="0" anchor="ctr"/>
          <a:lstStyle/>
          <a:p>
            <a:endParaRPr lang="en-GB"/>
          </a:p>
        </p:txBody>
      </p:sp>
      <p:sp>
        <p:nvSpPr>
          <p:cNvPr id="5" name="Plassholder for notater 4"/>
          <p:cNvSpPr>
            <a:spLocks noGrp="1"/>
          </p:cNvSpPr>
          <p:nvPr>
            <p:ph type="body" sz="quarter" idx="3"/>
          </p:nvPr>
        </p:nvSpPr>
        <p:spPr>
          <a:xfrm>
            <a:off x="710248" y="4924643"/>
            <a:ext cx="5681980" cy="4029254"/>
          </a:xfrm>
          <a:prstGeom prst="rect">
            <a:avLst/>
          </a:prstGeom>
        </p:spPr>
        <p:txBody>
          <a:bodyPr vert="horz" lIns="99047" tIns="49524" rIns="99047" bIns="49524" rtlCol="0"/>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6" name="Plassholder for bunntekst 5"/>
          <p:cNvSpPr>
            <a:spLocks noGrp="1"/>
          </p:cNvSpPr>
          <p:nvPr>
            <p:ph type="ftr" sz="quarter" idx="4"/>
          </p:nvPr>
        </p:nvSpPr>
        <p:spPr>
          <a:xfrm>
            <a:off x="0" y="9719599"/>
            <a:ext cx="3077739" cy="513427"/>
          </a:xfrm>
          <a:prstGeom prst="rect">
            <a:avLst/>
          </a:prstGeom>
        </p:spPr>
        <p:txBody>
          <a:bodyPr vert="horz" lIns="99047" tIns="49524" rIns="99047" bIns="49524" rtlCol="0" anchor="b"/>
          <a:lstStyle>
            <a:lvl1pPr algn="l">
              <a:defRPr sz="1300"/>
            </a:lvl1pPr>
          </a:lstStyle>
          <a:p>
            <a:endParaRPr lang="en-GB"/>
          </a:p>
        </p:txBody>
      </p:sp>
      <p:sp>
        <p:nvSpPr>
          <p:cNvPr id="7" name="Plassholder for lysbildenummer 6"/>
          <p:cNvSpPr>
            <a:spLocks noGrp="1"/>
          </p:cNvSpPr>
          <p:nvPr>
            <p:ph type="sldNum" sz="quarter" idx="5"/>
          </p:nvPr>
        </p:nvSpPr>
        <p:spPr>
          <a:xfrm>
            <a:off x="4023093" y="9719599"/>
            <a:ext cx="3077739" cy="513427"/>
          </a:xfrm>
          <a:prstGeom prst="rect">
            <a:avLst/>
          </a:prstGeom>
        </p:spPr>
        <p:txBody>
          <a:bodyPr vert="horz" lIns="99047" tIns="49524" rIns="99047" bIns="49524" rtlCol="0" anchor="b"/>
          <a:lstStyle>
            <a:lvl1pPr algn="r">
              <a:defRPr sz="1300"/>
            </a:lvl1pPr>
          </a:lstStyle>
          <a:p>
            <a:fld id="{D8AF5861-CC5D-44E8-B33C-CD84562D017E}" type="slidenum">
              <a:rPr lang="en-GB" smtClean="0"/>
              <a:t>‹#›</a:t>
            </a:fld>
            <a:endParaRPr lang="en-GB"/>
          </a:p>
        </p:txBody>
      </p:sp>
    </p:spTree>
    <p:extLst>
      <p:ext uri="{BB962C8B-B14F-4D97-AF65-F5344CB8AC3E}">
        <p14:creationId xmlns:p14="http://schemas.microsoft.com/office/powerpoint/2010/main" val="18788532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vimeo.com/tydelig/review/290972766/392840506c"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en.wikipedia.org/wiki/Frieder_Nake"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s://en.wikipedia.org/wiki/South_pole" TargetMode="External"/><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3" Type="http://schemas.openxmlformats.org/officeDocument/2006/relationships/hyperlink" Target="https://en.wikipedia.org/wiki/Game_based_learning" TargetMode="External"/><Relationship Id="rId7" Type="http://schemas.openxmlformats.org/officeDocument/2006/relationships/hyperlink" Target="https://en.wikipedia.org/wiki/Web_browser" TargetMode="External"/><Relationship Id="rId2" Type="http://schemas.openxmlformats.org/officeDocument/2006/relationships/slide" Target="../slides/slide31.xml"/><Relationship Id="rId1" Type="http://schemas.openxmlformats.org/officeDocument/2006/relationships/notesMaster" Target="../notesMasters/notesMaster1.xml"/><Relationship Id="rId6" Type="http://schemas.openxmlformats.org/officeDocument/2006/relationships/hyperlink" Target="https://en.wikipedia.org/wiki/Kahoot!#cite_note-2" TargetMode="External"/><Relationship Id="rId5" Type="http://schemas.openxmlformats.org/officeDocument/2006/relationships/hyperlink" Target="https://en.wikipedia.org/wiki/Norway" TargetMode="External"/><Relationship Id="rId4" Type="http://schemas.openxmlformats.org/officeDocument/2006/relationships/hyperlink" Target="https://en.wikipedia.org/wiki/Educational_technology"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492125" y="1279525"/>
            <a:ext cx="6137275" cy="3452813"/>
          </a:xfrm>
        </p:spPr>
      </p:sp>
      <p:sp>
        <p:nvSpPr>
          <p:cNvPr id="3" name="Plassholder for notater 2"/>
          <p:cNvSpPr>
            <a:spLocks noGrp="1"/>
          </p:cNvSpPr>
          <p:nvPr>
            <p:ph type="body" idx="1"/>
          </p:nvPr>
        </p:nvSpPr>
        <p:spPr/>
        <p:txBody>
          <a:bodyPr/>
          <a:lstStyle/>
          <a:p>
            <a:r>
              <a:rPr lang="en-US" dirty="0"/>
              <a:t>Welcome to my lecture, my name is letizia jaccheri, I work at the Norwegian university of science and technology in Norway and I am honored to give this speech. It is like a dream to be here in this beautiful country in this town I have never visited before</a:t>
            </a:r>
          </a:p>
          <a:p>
            <a:r>
              <a:rPr lang="en-US" dirty="0"/>
              <a:t>For my presentation I use an interactive software and I kindly ask each of you to open this open page and to give me a feedback when you are online. </a:t>
            </a:r>
          </a:p>
        </p:txBody>
      </p:sp>
      <p:sp>
        <p:nvSpPr>
          <p:cNvPr id="4" name="Plassholder for lysbildenummer 3"/>
          <p:cNvSpPr>
            <a:spLocks noGrp="1"/>
          </p:cNvSpPr>
          <p:nvPr>
            <p:ph type="sldNum" sz="quarter" idx="10"/>
          </p:nvPr>
        </p:nvSpPr>
        <p:spPr/>
        <p:txBody>
          <a:bodyPr/>
          <a:lstStyle/>
          <a:p>
            <a:fld id="{6485314D-11D0-484F-95F7-2180B6D793BF}" type="slidenum">
              <a:rPr lang="en-US" smtClean="0"/>
              <a:t>1</a:t>
            </a:fld>
            <a:endParaRPr lang="en-US"/>
          </a:p>
        </p:txBody>
      </p:sp>
    </p:spTree>
    <p:extLst>
      <p:ext uri="{BB962C8B-B14F-4D97-AF65-F5344CB8AC3E}">
        <p14:creationId xmlns:p14="http://schemas.microsoft.com/office/powerpoint/2010/main" val="36497006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0813" y="766763"/>
            <a:ext cx="6819900" cy="3836987"/>
          </a:xfrm>
        </p:spPr>
      </p:sp>
      <p:sp>
        <p:nvSpPr>
          <p:cNvPr id="3" name="Notes Placeholder 2"/>
          <p:cNvSpPr>
            <a:spLocks noGrp="1"/>
          </p:cNvSpPr>
          <p:nvPr>
            <p:ph type="body" idx="1"/>
          </p:nvPr>
        </p:nvSpPr>
        <p:spPr/>
        <p:txBody>
          <a:bodyPr/>
          <a:lstStyle/>
          <a:p>
            <a:pPr defTabSz="990476">
              <a:defRPr/>
            </a:pPr>
            <a:r>
              <a:rPr lang="nb-NO" dirty="0"/>
              <a:t>I </a:t>
            </a:r>
            <a:r>
              <a:rPr lang="nb-NO" dirty="0" err="1"/>
              <a:t>was</a:t>
            </a:r>
            <a:r>
              <a:rPr lang="nb-NO" dirty="0"/>
              <a:t> </a:t>
            </a:r>
            <a:r>
              <a:rPr lang="nb-NO" dirty="0" err="1"/>
              <a:t>born</a:t>
            </a:r>
            <a:r>
              <a:rPr lang="nb-NO" dirty="0"/>
              <a:t> in </a:t>
            </a:r>
            <a:r>
              <a:rPr lang="nb-NO" dirty="0" err="1"/>
              <a:t>the</a:t>
            </a:r>
            <a:r>
              <a:rPr lang="nb-NO" dirty="0"/>
              <a:t> </a:t>
            </a:r>
            <a:r>
              <a:rPr lang="nb-NO" dirty="0">
                <a:highlight>
                  <a:srgbClr val="FFFF00"/>
                </a:highlight>
              </a:rPr>
              <a:t>1960’s in Pisa </a:t>
            </a:r>
            <a:r>
              <a:rPr lang="nb-NO" dirty="0" err="1">
                <a:highlight>
                  <a:srgbClr val="FFFF00"/>
                </a:highlight>
              </a:rPr>
              <a:t>Tuscany</a:t>
            </a:r>
            <a:r>
              <a:rPr lang="nb-NO" dirty="0">
                <a:highlight>
                  <a:srgbClr val="FFFF00"/>
                </a:highlight>
              </a:rPr>
              <a:t> </a:t>
            </a:r>
            <a:r>
              <a:rPr lang="nb-NO" dirty="0" err="1">
                <a:highlight>
                  <a:srgbClr val="FFFF00"/>
                </a:highlight>
              </a:rPr>
              <a:t>Ital</a:t>
            </a:r>
            <a:r>
              <a:rPr lang="nb-NO" dirty="0">
                <a:highlight>
                  <a:srgbClr val="FFFF00"/>
                </a:highlight>
              </a:rPr>
              <a:t>. At </a:t>
            </a:r>
            <a:r>
              <a:rPr lang="nb-NO" dirty="0" err="1">
                <a:highlight>
                  <a:srgbClr val="FFFF00"/>
                </a:highlight>
              </a:rPr>
              <a:t>that</a:t>
            </a:r>
            <a:r>
              <a:rPr lang="nb-NO" dirty="0">
                <a:highlight>
                  <a:srgbClr val="FFFF00"/>
                </a:highlight>
              </a:rPr>
              <a:t> time in </a:t>
            </a:r>
            <a:r>
              <a:rPr lang="nb-NO" dirty="0"/>
              <a:t>Pisa a group </a:t>
            </a:r>
            <a:r>
              <a:rPr lang="nb-NO" dirty="0" err="1"/>
              <a:t>of</a:t>
            </a:r>
            <a:r>
              <a:rPr lang="nb-NO" dirty="0"/>
              <a:t> </a:t>
            </a:r>
            <a:r>
              <a:rPr lang="nb-NO" dirty="0" err="1"/>
              <a:t>researchers</a:t>
            </a:r>
            <a:r>
              <a:rPr lang="nb-NO" dirty="0"/>
              <a:t> </a:t>
            </a:r>
            <a:r>
              <a:rPr lang="nb-NO" dirty="0" err="1"/>
              <a:t>supported</a:t>
            </a:r>
            <a:r>
              <a:rPr lang="nb-NO" dirty="0"/>
              <a:t> by </a:t>
            </a:r>
            <a:r>
              <a:rPr lang="nb-NO" dirty="0" err="1"/>
              <a:t>the</a:t>
            </a:r>
            <a:r>
              <a:rPr lang="nb-NO" dirty="0"/>
              <a:t> </a:t>
            </a:r>
            <a:r>
              <a:rPr lang="nb-NO" dirty="0" err="1"/>
              <a:t>Italian</a:t>
            </a:r>
            <a:r>
              <a:rPr lang="nb-NO" dirty="0"/>
              <a:t> Company Olivetti </a:t>
            </a:r>
            <a:r>
              <a:rPr lang="nb-NO" dirty="0" err="1"/>
              <a:t>were</a:t>
            </a:r>
            <a:r>
              <a:rPr lang="nb-NO" dirty="0"/>
              <a:t> </a:t>
            </a:r>
            <a:r>
              <a:rPr lang="nb-NO" dirty="0" err="1"/>
              <a:t>developing</a:t>
            </a:r>
            <a:r>
              <a:rPr lang="nb-NO" dirty="0"/>
              <a:t> </a:t>
            </a:r>
            <a:r>
              <a:rPr lang="nb-NO" dirty="0" err="1"/>
              <a:t>the</a:t>
            </a:r>
            <a:r>
              <a:rPr lang="nb-NO" dirty="0"/>
              <a:t> first </a:t>
            </a:r>
            <a:r>
              <a:rPr lang="nb-NO" dirty="0" err="1"/>
              <a:t>Italian</a:t>
            </a:r>
            <a:r>
              <a:rPr lang="nb-NO" dirty="0"/>
              <a:t> computer, </a:t>
            </a:r>
            <a:r>
              <a:rPr lang="nb-NO" dirty="0" err="1"/>
              <a:t>called</a:t>
            </a:r>
            <a:r>
              <a:rPr lang="nb-NO" dirty="0"/>
              <a:t> </a:t>
            </a:r>
            <a:r>
              <a:rPr lang="nb-NO" dirty="0">
                <a:highlight>
                  <a:srgbClr val="FFFF00"/>
                </a:highlight>
              </a:rPr>
              <a:t>CEP. CEP </a:t>
            </a:r>
            <a:r>
              <a:rPr lang="nb-NO" dirty="0" err="1">
                <a:highlight>
                  <a:srgbClr val="FFFF00"/>
                </a:highlight>
              </a:rPr>
              <a:t>was</a:t>
            </a:r>
            <a:r>
              <a:rPr lang="nb-NO" dirty="0">
                <a:highlight>
                  <a:srgbClr val="FFFF00"/>
                </a:highlight>
              </a:rPr>
              <a:t> </a:t>
            </a:r>
            <a:r>
              <a:rPr lang="nb-NO" dirty="0" err="1">
                <a:highlight>
                  <a:srgbClr val="FFFF00"/>
                </a:highlight>
              </a:rPr>
              <a:t>developed</a:t>
            </a:r>
            <a:r>
              <a:rPr lang="nb-NO" dirty="0">
                <a:highlight>
                  <a:srgbClr val="FFFF00"/>
                </a:highlight>
              </a:rPr>
              <a:t> </a:t>
            </a:r>
            <a:r>
              <a:rPr lang="nb-NO" dirty="0"/>
              <a:t>500 meters from my house and </a:t>
            </a:r>
            <a:r>
              <a:rPr lang="nb-NO" dirty="0" err="1"/>
              <a:t>that</a:t>
            </a:r>
            <a:r>
              <a:rPr lang="nb-NO" dirty="0"/>
              <a:t> </a:t>
            </a:r>
            <a:r>
              <a:rPr lang="nb-NO" dirty="0" err="1"/>
              <a:t>project</a:t>
            </a:r>
            <a:r>
              <a:rPr lang="nb-NO" dirty="0"/>
              <a:t> </a:t>
            </a:r>
            <a:r>
              <a:rPr lang="nb-NO" dirty="0" err="1"/>
              <a:t>attracted</a:t>
            </a:r>
            <a:r>
              <a:rPr lang="nb-NO" dirty="0"/>
              <a:t> to Pisa </a:t>
            </a:r>
            <a:r>
              <a:rPr lang="nb-NO" dirty="0" err="1"/>
              <a:t>many</a:t>
            </a:r>
            <a:r>
              <a:rPr lang="nb-NO" dirty="0"/>
              <a:t> intelligent talents from all over </a:t>
            </a:r>
            <a:r>
              <a:rPr lang="nb-NO" dirty="0" err="1"/>
              <a:t>Italy</a:t>
            </a:r>
            <a:r>
              <a:rPr lang="nb-NO" dirty="0"/>
              <a:t> and </a:t>
            </a:r>
            <a:r>
              <a:rPr lang="nb-NO" dirty="0" err="1"/>
              <a:t>the</a:t>
            </a:r>
            <a:r>
              <a:rPr lang="nb-NO" dirty="0"/>
              <a:t> rest </a:t>
            </a:r>
            <a:r>
              <a:rPr lang="nb-NO" dirty="0" err="1"/>
              <a:t>of</a:t>
            </a:r>
            <a:r>
              <a:rPr lang="nb-NO" dirty="0"/>
              <a:t> </a:t>
            </a:r>
            <a:r>
              <a:rPr lang="nb-NO" dirty="0" err="1"/>
              <a:t>the</a:t>
            </a:r>
            <a:r>
              <a:rPr lang="nb-NO" dirty="0"/>
              <a:t> </a:t>
            </a:r>
            <a:r>
              <a:rPr lang="nb-NO" dirty="0" err="1"/>
              <a:t>world</a:t>
            </a:r>
            <a:r>
              <a:rPr lang="nb-NO" dirty="0"/>
              <a:t>. Not </a:t>
            </a:r>
            <a:r>
              <a:rPr lang="nb-NO" dirty="0" err="1"/>
              <a:t>least</a:t>
            </a:r>
            <a:r>
              <a:rPr lang="nb-NO" dirty="0"/>
              <a:t> </a:t>
            </a:r>
            <a:r>
              <a:rPr lang="nb-NO" dirty="0" err="1"/>
              <a:t>that</a:t>
            </a:r>
            <a:r>
              <a:rPr lang="nb-NO" dirty="0"/>
              <a:t> </a:t>
            </a:r>
            <a:r>
              <a:rPr lang="nb-NO" dirty="0" err="1"/>
              <a:t>project</a:t>
            </a:r>
            <a:r>
              <a:rPr lang="nb-NO" dirty="0"/>
              <a:t> </a:t>
            </a:r>
            <a:r>
              <a:rPr lang="nb-NO" dirty="0" err="1"/>
              <a:t>inspired</a:t>
            </a:r>
            <a:r>
              <a:rPr lang="nb-NO" dirty="0"/>
              <a:t> </a:t>
            </a:r>
            <a:r>
              <a:rPr lang="nb-NO" dirty="0" err="1"/>
              <a:t>many</a:t>
            </a:r>
            <a:r>
              <a:rPr lang="nb-NO" dirty="0"/>
              <a:t> </a:t>
            </a:r>
            <a:r>
              <a:rPr lang="nb-NO" dirty="0" err="1"/>
              <a:t>people</a:t>
            </a:r>
            <a:r>
              <a:rPr lang="nb-NO" dirty="0"/>
              <a:t> to start </a:t>
            </a:r>
            <a:r>
              <a:rPr lang="nb-NO" dirty="0" err="1"/>
              <a:t>studying</a:t>
            </a:r>
            <a:r>
              <a:rPr lang="nb-NO" dirty="0"/>
              <a:t> computer science. </a:t>
            </a:r>
            <a:r>
              <a:rPr lang="nb-NO" dirty="0" err="1"/>
              <a:t>Personally</a:t>
            </a:r>
            <a:r>
              <a:rPr lang="nb-NO" dirty="0"/>
              <a:t> </a:t>
            </a:r>
            <a:r>
              <a:rPr lang="en-GB" dirty="0"/>
              <a:t>I wrote my first program on a spectrum in 1982 </a:t>
            </a:r>
            <a:r>
              <a:rPr lang="nb-NO" dirty="0"/>
              <a:t>and </a:t>
            </a:r>
            <a:r>
              <a:rPr lang="nb-NO" dirty="0" err="1"/>
              <a:t>started</a:t>
            </a:r>
            <a:r>
              <a:rPr lang="nb-NO" dirty="0"/>
              <a:t> computer science in 1983 </a:t>
            </a:r>
            <a:r>
              <a:rPr lang="nb-NO" dirty="0" err="1"/>
              <a:t>we</a:t>
            </a:r>
            <a:r>
              <a:rPr lang="nb-NO" dirty="0"/>
              <a:t> </a:t>
            </a:r>
            <a:r>
              <a:rPr lang="nb-NO" dirty="0" err="1"/>
              <a:t>were</a:t>
            </a:r>
            <a:r>
              <a:rPr lang="nb-NO" dirty="0"/>
              <a:t> 1300 students </a:t>
            </a:r>
            <a:r>
              <a:rPr lang="nb-NO" dirty="0" err="1"/>
              <a:t>who</a:t>
            </a:r>
            <a:r>
              <a:rPr lang="nb-NO" dirty="0"/>
              <a:t> </a:t>
            </a:r>
            <a:r>
              <a:rPr lang="nb-NO" dirty="0" err="1"/>
              <a:t>started</a:t>
            </a:r>
            <a:r>
              <a:rPr lang="nb-NO" dirty="0"/>
              <a:t> all </a:t>
            </a:r>
            <a:r>
              <a:rPr lang="nb-NO" dirty="0" err="1"/>
              <a:t>together</a:t>
            </a:r>
            <a:r>
              <a:rPr lang="nb-NO" dirty="0"/>
              <a:t> from </a:t>
            </a:r>
            <a:r>
              <a:rPr lang="nb-NO" dirty="0" err="1"/>
              <a:t>many</a:t>
            </a:r>
            <a:r>
              <a:rPr lang="nb-NO" dirty="0"/>
              <a:t> different </a:t>
            </a:r>
            <a:r>
              <a:rPr lang="nb-NO" dirty="0" err="1"/>
              <a:t>places</a:t>
            </a:r>
            <a:r>
              <a:rPr lang="nb-NO" dirty="0"/>
              <a:t> in </a:t>
            </a:r>
            <a:r>
              <a:rPr lang="nb-NO" dirty="0" err="1"/>
              <a:t>Italy</a:t>
            </a:r>
            <a:r>
              <a:rPr lang="nb-NO" dirty="0"/>
              <a:t>. It </a:t>
            </a:r>
            <a:r>
              <a:rPr lang="nb-NO" dirty="0" err="1"/>
              <a:t>was</a:t>
            </a:r>
            <a:r>
              <a:rPr lang="nb-NO" dirty="0"/>
              <a:t> </a:t>
            </a:r>
            <a:r>
              <a:rPr lang="nb-NO" dirty="0" err="1"/>
              <a:t>the</a:t>
            </a:r>
            <a:r>
              <a:rPr lang="nb-NO" dirty="0"/>
              <a:t> </a:t>
            </a:r>
            <a:r>
              <a:rPr lang="nb-NO" dirty="0" err="1"/>
              <a:t>beginning</a:t>
            </a:r>
            <a:r>
              <a:rPr lang="nb-NO" dirty="0"/>
              <a:t> </a:t>
            </a:r>
            <a:r>
              <a:rPr lang="nb-NO" dirty="0" err="1"/>
              <a:t>of</a:t>
            </a:r>
            <a:r>
              <a:rPr lang="nb-NO" dirty="0"/>
              <a:t> a </a:t>
            </a:r>
            <a:r>
              <a:rPr lang="nb-NO" dirty="0" err="1"/>
              <a:t>big</a:t>
            </a:r>
            <a:r>
              <a:rPr lang="nb-NO" dirty="0"/>
              <a:t> </a:t>
            </a:r>
            <a:r>
              <a:rPr lang="nb-NO" dirty="0" err="1"/>
              <a:t>adventure</a:t>
            </a:r>
            <a:r>
              <a:rPr lang="nb-NO" dirty="0"/>
              <a:t>. </a:t>
            </a:r>
            <a:endParaRPr lang="en-GB" dirty="0"/>
          </a:p>
          <a:p>
            <a:endParaRPr lang="en-GB" dirty="0"/>
          </a:p>
          <a:p>
            <a:pPr>
              <a:buNone/>
            </a:pPr>
            <a:endParaRPr lang="nb-NO" dirty="0"/>
          </a:p>
        </p:txBody>
      </p:sp>
      <p:sp>
        <p:nvSpPr>
          <p:cNvPr id="4" name="Slide Number Placeholder 3"/>
          <p:cNvSpPr>
            <a:spLocks noGrp="1"/>
          </p:cNvSpPr>
          <p:nvPr>
            <p:ph type="sldNum" sz="quarter" idx="10"/>
          </p:nvPr>
        </p:nvSpPr>
        <p:spPr/>
        <p:txBody>
          <a:bodyPr/>
          <a:lstStyle/>
          <a:p>
            <a:fld id="{AAEB3B32-6F01-4FCF-8819-DD337FCFDDCF}" type="slidenum">
              <a:rPr lang="it-IT" smtClean="0"/>
              <a:t>2</a:t>
            </a:fld>
            <a:endParaRPr lang="it-IT"/>
          </a:p>
        </p:txBody>
      </p:sp>
    </p:spTree>
    <p:extLst>
      <p:ext uri="{BB962C8B-B14F-4D97-AF65-F5344CB8AC3E}">
        <p14:creationId xmlns:p14="http://schemas.microsoft.com/office/powerpoint/2010/main" val="40081721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141288" y="766763"/>
            <a:ext cx="6819900" cy="3836987"/>
          </a:xfrm>
        </p:spPr>
      </p:sp>
      <p:sp>
        <p:nvSpPr>
          <p:cNvPr id="3" name="Plassholder for notater 2"/>
          <p:cNvSpPr>
            <a:spLocks noGrp="1"/>
          </p:cNvSpPr>
          <p:nvPr>
            <p:ph type="body" idx="1"/>
          </p:nvPr>
        </p:nvSpPr>
        <p:spPr/>
        <p:txBody>
          <a:bodyPr/>
          <a:lstStyle/>
          <a:p>
            <a:pPr algn="just"/>
            <a:r>
              <a:rPr lang="nb-NO" dirty="0"/>
              <a:t>I</a:t>
            </a:r>
            <a:r>
              <a:rPr lang="en-GB" dirty="0"/>
              <a:t> graduated with a master in software engineering in 1988, the same time this mural was painted in Pisa. It was the first time I saw a computer depicted in a piece of art. Many of us had an intuition that computers and software were going to change everything. </a:t>
            </a:r>
          </a:p>
          <a:p>
            <a:pPr algn="just"/>
            <a:r>
              <a:rPr lang="en-GB" dirty="0"/>
              <a:t>Progress in software engineering has been remarkable over my professional lifetime. Our societies could not function without large, professional software systems. For building business systems, there are ecosystems of technologies that support the development and deployment of large enterprise applications. National utilities and infrastructure like energy, communications, and transport—all rely on complex computer systems. Software has allowed us to explore space and to create the World Wide Web, the most significant information system in the history of mankind. Humanity is now faced with a new set of challenges—climate change and extreme weather, declining natural resources, an increasing world population to be fed and housed, international terrorism, and the need to help elderly people lead satisfying and fulfilled lives. We need new technologies to help us address these problems and, for sure, software will play a central role in these technologies. Software engineering is, therefore, a critically important technology for the future of mankind. </a:t>
            </a:r>
          </a:p>
          <a:p>
            <a:pPr algn="just" defTabSz="990476">
              <a:defRPr/>
            </a:pPr>
            <a:r>
              <a:rPr lang="en-US" dirty="0"/>
              <a:t>Computer technology has never flop in the last 35 years since I started to study cs. The studies in computer science have never been as popular as now. </a:t>
            </a:r>
            <a:endParaRPr lang="it-IT" dirty="0"/>
          </a:p>
        </p:txBody>
      </p:sp>
      <p:sp>
        <p:nvSpPr>
          <p:cNvPr id="4" name="Plassholder for lysbildenummer 3"/>
          <p:cNvSpPr>
            <a:spLocks noGrp="1"/>
          </p:cNvSpPr>
          <p:nvPr>
            <p:ph type="sldNum" sz="quarter" idx="10"/>
          </p:nvPr>
        </p:nvSpPr>
        <p:spPr/>
        <p:txBody>
          <a:bodyPr/>
          <a:lstStyle/>
          <a:p>
            <a:fld id="{AAEB3B32-6F01-4FCF-8819-DD337FCFDDCF}" type="slidenum">
              <a:rPr lang="it-IT" smtClean="0"/>
              <a:t>3</a:t>
            </a:fld>
            <a:endParaRPr lang="it-IT"/>
          </a:p>
        </p:txBody>
      </p:sp>
    </p:spTree>
    <p:extLst>
      <p:ext uri="{BB962C8B-B14F-4D97-AF65-F5344CB8AC3E}">
        <p14:creationId xmlns:p14="http://schemas.microsoft.com/office/powerpoint/2010/main" val="10480221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141288" y="766763"/>
            <a:ext cx="6819900" cy="3836987"/>
          </a:xfrm>
        </p:spPr>
      </p:sp>
      <p:sp>
        <p:nvSpPr>
          <p:cNvPr id="3" name="Plassholder for notater 2"/>
          <p:cNvSpPr>
            <a:spLocks noGrp="1"/>
          </p:cNvSpPr>
          <p:nvPr>
            <p:ph type="body" idx="1"/>
          </p:nvPr>
        </p:nvSpPr>
        <p:spPr/>
        <p:txBody>
          <a:bodyPr/>
          <a:lstStyle/>
          <a:p>
            <a:r>
              <a:rPr lang="nb-NO" dirty="0" err="1"/>
              <a:t>When</a:t>
            </a:r>
            <a:r>
              <a:rPr lang="nb-NO" dirty="0"/>
              <a:t> I </a:t>
            </a:r>
            <a:r>
              <a:rPr lang="nb-NO" dirty="0" err="1"/>
              <a:t>look</a:t>
            </a:r>
            <a:r>
              <a:rPr lang="nb-NO" dirty="0"/>
              <a:t> back and </a:t>
            </a:r>
            <a:r>
              <a:rPr lang="nb-NO" dirty="0" err="1"/>
              <a:t>when</a:t>
            </a:r>
            <a:r>
              <a:rPr lang="nb-NO" dirty="0"/>
              <a:t> I </a:t>
            </a:r>
            <a:r>
              <a:rPr lang="nb-NO" dirty="0" err="1"/>
              <a:t>look</a:t>
            </a:r>
            <a:r>
              <a:rPr lang="nb-NO" dirty="0"/>
              <a:t> forward, I </a:t>
            </a:r>
            <a:r>
              <a:rPr lang="nb-NO" dirty="0" err="1"/>
              <a:t>see</a:t>
            </a:r>
            <a:r>
              <a:rPr lang="nb-NO" dirty="0"/>
              <a:t> </a:t>
            </a:r>
            <a:r>
              <a:rPr lang="nb-NO" dirty="0" err="1"/>
              <a:t>that</a:t>
            </a:r>
            <a:r>
              <a:rPr lang="nb-NO" dirty="0"/>
              <a:t> </a:t>
            </a:r>
            <a:r>
              <a:rPr lang="nb-NO" dirty="0" err="1"/>
              <a:t>the</a:t>
            </a:r>
            <a:r>
              <a:rPr lang="nb-NO" dirty="0"/>
              <a:t> goal </a:t>
            </a:r>
            <a:r>
              <a:rPr lang="nb-NO" dirty="0" err="1"/>
              <a:t>that</a:t>
            </a:r>
            <a:r>
              <a:rPr lang="nb-NO" dirty="0"/>
              <a:t> has </a:t>
            </a:r>
            <a:r>
              <a:rPr lang="nb-NO" dirty="0" err="1"/>
              <a:t>motivated</a:t>
            </a:r>
            <a:r>
              <a:rPr lang="nb-NO" dirty="0"/>
              <a:t> my </a:t>
            </a:r>
            <a:r>
              <a:rPr lang="nb-NO" dirty="0" err="1"/>
              <a:t>research</a:t>
            </a:r>
            <a:r>
              <a:rPr lang="nb-NO" dirty="0"/>
              <a:t> is </a:t>
            </a:r>
            <a:r>
              <a:rPr lang="nb-NO" dirty="0" err="1"/>
              <a:t>the</a:t>
            </a:r>
            <a:r>
              <a:rPr lang="nb-NO" dirty="0"/>
              <a:t> </a:t>
            </a:r>
            <a:r>
              <a:rPr lang="nb-NO" dirty="0" err="1"/>
              <a:t>will</a:t>
            </a:r>
            <a:r>
              <a:rPr lang="nb-NO" dirty="0"/>
              <a:t> to understand </a:t>
            </a:r>
            <a:r>
              <a:rPr lang="nb-NO" dirty="0" err="1"/>
              <a:t>the</a:t>
            </a:r>
            <a:r>
              <a:rPr lang="nb-NO" dirty="0"/>
              <a:t> </a:t>
            </a:r>
            <a:r>
              <a:rPr lang="nb-NO" dirty="0" err="1"/>
              <a:t>relation</a:t>
            </a:r>
            <a:r>
              <a:rPr lang="nb-NO" dirty="0"/>
              <a:t> </a:t>
            </a:r>
            <a:r>
              <a:rPr lang="nb-NO" dirty="0" err="1"/>
              <a:t>between</a:t>
            </a:r>
            <a:r>
              <a:rPr lang="nb-NO" dirty="0"/>
              <a:t> art and </a:t>
            </a:r>
            <a:r>
              <a:rPr lang="nb-NO" dirty="0" err="1"/>
              <a:t>software</a:t>
            </a:r>
            <a:r>
              <a:rPr lang="nb-NO" dirty="0"/>
              <a:t>. Art is </a:t>
            </a:r>
            <a:r>
              <a:rPr lang="nb-NO" dirty="0" err="1"/>
              <a:t>the</a:t>
            </a:r>
            <a:r>
              <a:rPr lang="nb-NO" dirty="0"/>
              <a:t> same as </a:t>
            </a:r>
            <a:r>
              <a:rPr lang="nb-NO" dirty="0" err="1"/>
              <a:t>life</a:t>
            </a:r>
            <a:r>
              <a:rPr lang="nb-NO" dirty="0"/>
              <a:t>, and </a:t>
            </a:r>
            <a:r>
              <a:rPr lang="nb-NO" dirty="0" err="1"/>
              <a:t>communication</a:t>
            </a:r>
            <a:r>
              <a:rPr lang="nb-NO" dirty="0"/>
              <a:t> </a:t>
            </a:r>
            <a:r>
              <a:rPr lang="nb-NO" dirty="0" err="1"/>
              <a:t>between</a:t>
            </a:r>
            <a:r>
              <a:rPr lang="nb-NO" dirty="0"/>
              <a:t> human </a:t>
            </a:r>
            <a:r>
              <a:rPr lang="nb-NO" dirty="0" err="1"/>
              <a:t>beings</a:t>
            </a:r>
            <a:r>
              <a:rPr lang="nb-NO" dirty="0"/>
              <a:t>. Software is </a:t>
            </a:r>
            <a:r>
              <a:rPr lang="nb-NO" dirty="0" err="1"/>
              <a:t>the</a:t>
            </a:r>
            <a:r>
              <a:rPr lang="nb-NO" dirty="0"/>
              <a:t> </a:t>
            </a:r>
            <a:r>
              <a:rPr lang="nb-NO" dirty="0" err="1"/>
              <a:t>language</a:t>
            </a:r>
            <a:r>
              <a:rPr lang="nb-NO" dirty="0"/>
              <a:t> to </a:t>
            </a:r>
            <a:r>
              <a:rPr lang="nb-NO" dirty="0" err="1"/>
              <a:t>communicate</a:t>
            </a:r>
            <a:r>
              <a:rPr lang="nb-NO" dirty="0"/>
              <a:t> </a:t>
            </a:r>
            <a:r>
              <a:rPr lang="nb-NO" dirty="0" err="1"/>
              <a:t>between</a:t>
            </a:r>
            <a:r>
              <a:rPr lang="nb-NO" dirty="0"/>
              <a:t> human </a:t>
            </a:r>
            <a:r>
              <a:rPr lang="nb-NO" dirty="0" err="1"/>
              <a:t>beings</a:t>
            </a:r>
            <a:r>
              <a:rPr lang="nb-NO" dirty="0"/>
              <a:t> and computers. </a:t>
            </a:r>
          </a:p>
          <a:p>
            <a:endParaRPr lang="nb-NO" dirty="0"/>
          </a:p>
          <a:p>
            <a:r>
              <a:rPr lang="nb-NO" dirty="0"/>
              <a:t>Art and science</a:t>
            </a:r>
            <a:r>
              <a:rPr lang="nb-NO" baseline="0" dirty="0"/>
              <a:t> have in </a:t>
            </a:r>
            <a:r>
              <a:rPr lang="nb-NO" baseline="0" dirty="0" err="1"/>
              <a:t>common</a:t>
            </a:r>
            <a:r>
              <a:rPr lang="nb-NO" baseline="0" dirty="0"/>
              <a:t> a goal </a:t>
            </a:r>
            <a:r>
              <a:rPr lang="nb-NO" baseline="0" dirty="0" err="1"/>
              <a:t>of</a:t>
            </a:r>
            <a:r>
              <a:rPr lang="nb-NO" baseline="0" dirty="0"/>
              <a:t> </a:t>
            </a:r>
            <a:r>
              <a:rPr lang="nb-NO" baseline="0" dirty="0" err="1"/>
              <a:t>trying</a:t>
            </a:r>
            <a:r>
              <a:rPr lang="nb-NO" baseline="0" dirty="0"/>
              <a:t> to do </a:t>
            </a:r>
            <a:r>
              <a:rPr lang="nb-NO" baseline="0" dirty="0" err="1"/>
              <a:t>something</a:t>
            </a:r>
            <a:r>
              <a:rPr lang="nb-NO" baseline="0" dirty="0"/>
              <a:t> </a:t>
            </a:r>
            <a:r>
              <a:rPr lang="nb-NO" baseline="0" dirty="0" err="1"/>
              <a:t>newer</a:t>
            </a:r>
            <a:r>
              <a:rPr lang="nb-NO" baseline="0" dirty="0"/>
              <a:t> and </a:t>
            </a:r>
            <a:r>
              <a:rPr lang="nb-NO" baseline="0" dirty="0" err="1"/>
              <a:t>unexplored</a:t>
            </a:r>
            <a:r>
              <a:rPr lang="nb-NO" baseline="0" dirty="0"/>
              <a:t> </a:t>
            </a:r>
            <a:r>
              <a:rPr lang="nb-NO" baseline="0" dirty="0" err="1"/>
              <a:t>with</a:t>
            </a:r>
            <a:r>
              <a:rPr lang="nb-NO" baseline="0" dirty="0"/>
              <a:t> </a:t>
            </a:r>
            <a:r>
              <a:rPr lang="nb-NO" baseline="0" dirty="0" err="1"/>
              <a:t>respect</a:t>
            </a:r>
            <a:r>
              <a:rPr lang="nb-NO" baseline="0" dirty="0"/>
              <a:t> </a:t>
            </a:r>
            <a:r>
              <a:rPr lang="nb-NO" baseline="0" dirty="0" err="1"/>
              <a:t>of</a:t>
            </a:r>
            <a:r>
              <a:rPr lang="nb-NO" baseline="0" dirty="0"/>
              <a:t> </a:t>
            </a:r>
            <a:r>
              <a:rPr lang="nb-NO" baseline="0" dirty="0" err="1"/>
              <a:t>what</a:t>
            </a:r>
            <a:r>
              <a:rPr lang="nb-NO" baseline="0" dirty="0"/>
              <a:t> </a:t>
            </a:r>
            <a:r>
              <a:rPr lang="nb-NO" baseline="0" dirty="0" err="1"/>
              <a:t>we</a:t>
            </a:r>
            <a:r>
              <a:rPr lang="nb-NO" baseline="0" dirty="0"/>
              <a:t> have done </a:t>
            </a:r>
            <a:r>
              <a:rPr lang="nb-NO" baseline="0" dirty="0" err="1"/>
              <a:t>before</a:t>
            </a:r>
            <a:r>
              <a:rPr lang="nb-NO" baseline="0" dirty="0"/>
              <a:t>. </a:t>
            </a:r>
          </a:p>
          <a:p>
            <a:r>
              <a:rPr lang="nb-NO" baseline="0" dirty="0"/>
              <a:t>Art and science </a:t>
            </a:r>
            <a:r>
              <a:rPr lang="nb-NO" baseline="0" dirty="0" err="1"/>
              <a:t>are</a:t>
            </a:r>
            <a:r>
              <a:rPr lang="nb-NO" baseline="0" dirty="0"/>
              <a:t> </a:t>
            </a:r>
            <a:r>
              <a:rPr lang="nb-NO" baseline="0" dirty="0" err="1"/>
              <a:t>very</a:t>
            </a:r>
            <a:r>
              <a:rPr lang="nb-NO" baseline="0" dirty="0"/>
              <a:t> different in </a:t>
            </a:r>
            <a:r>
              <a:rPr lang="nb-NO" baseline="0" dirty="0" err="1"/>
              <a:t>that</a:t>
            </a:r>
            <a:r>
              <a:rPr lang="nb-NO" baseline="0" dirty="0"/>
              <a:t> </a:t>
            </a:r>
            <a:r>
              <a:rPr lang="nb-NO" baseline="0" dirty="0" err="1"/>
              <a:t>the</a:t>
            </a:r>
            <a:r>
              <a:rPr lang="nb-NO" baseline="0" dirty="0"/>
              <a:t> </a:t>
            </a:r>
            <a:r>
              <a:rPr lang="nb-NO" baseline="0" dirty="0" err="1"/>
              <a:t>subject</a:t>
            </a:r>
            <a:r>
              <a:rPr lang="nb-NO" baseline="0" dirty="0"/>
              <a:t> in science </a:t>
            </a:r>
            <a:r>
              <a:rPr lang="nb-NO" baseline="0" dirty="0" err="1"/>
              <a:t>should</a:t>
            </a:r>
            <a:r>
              <a:rPr lang="nb-NO" baseline="0" dirty="0"/>
              <a:t> be as </a:t>
            </a:r>
            <a:r>
              <a:rPr lang="nb-NO" baseline="0" dirty="0" err="1"/>
              <a:t>distint</a:t>
            </a:r>
            <a:r>
              <a:rPr lang="nb-NO" baseline="0" dirty="0"/>
              <a:t> as </a:t>
            </a:r>
            <a:r>
              <a:rPr lang="nb-NO" baseline="0" dirty="0" err="1"/>
              <a:t>possible</a:t>
            </a:r>
            <a:r>
              <a:rPr lang="nb-NO" baseline="0" dirty="0"/>
              <a:t> from </a:t>
            </a:r>
            <a:r>
              <a:rPr lang="nb-NO" baseline="0" dirty="0" err="1"/>
              <a:t>the</a:t>
            </a:r>
            <a:r>
              <a:rPr lang="nb-NO" baseline="0" dirty="0"/>
              <a:t> </a:t>
            </a:r>
            <a:r>
              <a:rPr lang="nb-NO" baseline="0" dirty="0" err="1"/>
              <a:t>researcher</a:t>
            </a:r>
            <a:r>
              <a:rPr lang="nb-NO" baseline="0" dirty="0"/>
              <a:t> </a:t>
            </a:r>
            <a:r>
              <a:rPr lang="nb-NO" baseline="0" dirty="0" err="1"/>
              <a:t>while</a:t>
            </a:r>
            <a:r>
              <a:rPr lang="nb-NO" baseline="0" dirty="0"/>
              <a:t> </a:t>
            </a:r>
            <a:r>
              <a:rPr lang="nb-NO" baseline="0" dirty="0" err="1"/>
              <a:t>the</a:t>
            </a:r>
            <a:r>
              <a:rPr lang="nb-NO" baseline="0" dirty="0"/>
              <a:t> artist </a:t>
            </a:r>
            <a:r>
              <a:rPr lang="nb-NO" baseline="0" dirty="0" err="1"/>
              <a:t>uses</a:t>
            </a:r>
            <a:r>
              <a:rPr lang="nb-NO" baseline="0" dirty="0"/>
              <a:t> </a:t>
            </a:r>
            <a:r>
              <a:rPr lang="nb-NO" baseline="0" dirty="0" err="1"/>
              <a:t>herself</a:t>
            </a:r>
            <a:r>
              <a:rPr lang="nb-NO" baseline="0" dirty="0"/>
              <a:t> and her feelings as a medium and as a </a:t>
            </a:r>
            <a:r>
              <a:rPr lang="nb-NO" baseline="0" dirty="0" err="1"/>
              <a:t>message</a:t>
            </a:r>
            <a:r>
              <a:rPr lang="nb-NO" baseline="0" dirty="0"/>
              <a:t> </a:t>
            </a:r>
          </a:p>
          <a:p>
            <a:r>
              <a:rPr lang="nb-NO" baseline="0" dirty="0"/>
              <a:t>I am not sure </a:t>
            </a:r>
            <a:r>
              <a:rPr lang="nb-NO" baseline="0" dirty="0" err="1"/>
              <a:t>if</a:t>
            </a:r>
            <a:r>
              <a:rPr lang="nb-NO" baseline="0" dirty="0"/>
              <a:t> I am an artist or a scientist </a:t>
            </a:r>
            <a:r>
              <a:rPr lang="nb-NO" baseline="0" dirty="0" err="1"/>
              <a:t>but</a:t>
            </a:r>
            <a:r>
              <a:rPr lang="nb-NO" baseline="0" dirty="0"/>
              <a:t> I do not </a:t>
            </a:r>
            <a:r>
              <a:rPr lang="nb-NO" baseline="0" dirty="0" err="1"/>
              <a:t>care</a:t>
            </a:r>
            <a:r>
              <a:rPr lang="nb-NO" baseline="0" dirty="0"/>
              <a:t> to be </a:t>
            </a:r>
            <a:r>
              <a:rPr lang="nb-NO" baseline="0" dirty="0" err="1"/>
              <a:t>defined</a:t>
            </a:r>
            <a:r>
              <a:rPr lang="nb-NO" baseline="0" dirty="0"/>
              <a:t>.</a:t>
            </a:r>
          </a:p>
          <a:p>
            <a:r>
              <a:rPr lang="nb-NO" baseline="0" dirty="0"/>
              <a:t>During </a:t>
            </a:r>
            <a:r>
              <a:rPr lang="nb-NO" baseline="0" dirty="0" err="1"/>
              <a:t>the</a:t>
            </a:r>
            <a:r>
              <a:rPr lang="nb-NO" baseline="0" dirty="0"/>
              <a:t> </a:t>
            </a:r>
            <a:r>
              <a:rPr lang="nb-NO" baseline="0" dirty="0" err="1"/>
              <a:t>years</a:t>
            </a:r>
            <a:r>
              <a:rPr lang="nb-NO" baseline="0" dirty="0"/>
              <a:t> I have </a:t>
            </a:r>
            <a:r>
              <a:rPr lang="nb-NO" baseline="0" dirty="0" err="1"/>
              <a:t>being</a:t>
            </a:r>
            <a:r>
              <a:rPr lang="nb-NO" baseline="0" dirty="0"/>
              <a:t> </a:t>
            </a:r>
            <a:r>
              <a:rPr lang="nb-NO" baseline="0" dirty="0" err="1"/>
              <a:t>writing</a:t>
            </a:r>
            <a:r>
              <a:rPr lang="nb-NO" baseline="0" dirty="0"/>
              <a:t> </a:t>
            </a:r>
            <a:r>
              <a:rPr lang="nb-NO" baseline="0" dirty="0" err="1"/>
              <a:t>several</a:t>
            </a:r>
            <a:r>
              <a:rPr lang="nb-NO" baseline="0" dirty="0"/>
              <a:t> </a:t>
            </a:r>
            <a:r>
              <a:rPr lang="nb-NO" baseline="0" dirty="0" err="1"/>
              <a:t>scientific</a:t>
            </a:r>
            <a:r>
              <a:rPr lang="nb-NO" baseline="0" dirty="0"/>
              <a:t> </a:t>
            </a:r>
            <a:r>
              <a:rPr lang="nb-NO" baseline="0" dirty="0" err="1"/>
              <a:t>papers</a:t>
            </a:r>
            <a:r>
              <a:rPr lang="nb-NO" baseline="0" dirty="0"/>
              <a:t>, </a:t>
            </a:r>
            <a:r>
              <a:rPr lang="nb-NO" baseline="0" dirty="0" err="1"/>
              <a:t>teaching</a:t>
            </a:r>
            <a:r>
              <a:rPr lang="nb-NO" baseline="0" dirty="0"/>
              <a:t> </a:t>
            </a:r>
            <a:r>
              <a:rPr lang="nb-NO" baseline="0" dirty="0" err="1"/>
              <a:t>several</a:t>
            </a:r>
            <a:r>
              <a:rPr lang="nb-NO" baseline="0" dirty="0"/>
              <a:t> </a:t>
            </a:r>
            <a:r>
              <a:rPr lang="nb-NO" baseline="0" dirty="0" err="1"/>
              <a:t>courses</a:t>
            </a:r>
            <a:r>
              <a:rPr lang="nb-NO" baseline="0" dirty="0"/>
              <a:t>, supervising students. I </a:t>
            </a:r>
            <a:r>
              <a:rPr lang="nb-NO" baseline="0" dirty="0" err="1"/>
              <a:t>also</a:t>
            </a:r>
            <a:r>
              <a:rPr lang="nb-NO" baseline="0" dirty="0"/>
              <a:t> love to </a:t>
            </a:r>
            <a:r>
              <a:rPr lang="nb-NO" baseline="0" dirty="0" err="1"/>
              <a:t>write</a:t>
            </a:r>
            <a:r>
              <a:rPr lang="nb-NO" baseline="0" dirty="0"/>
              <a:t> for </a:t>
            </a:r>
            <a:r>
              <a:rPr lang="nb-NO" baseline="0" dirty="0" err="1"/>
              <a:t>the</a:t>
            </a:r>
            <a:r>
              <a:rPr lang="nb-NO" baseline="0" dirty="0"/>
              <a:t> </a:t>
            </a:r>
            <a:r>
              <a:rPr lang="nb-NO" baseline="0" dirty="0" err="1"/>
              <a:t>popular</a:t>
            </a:r>
            <a:r>
              <a:rPr lang="nb-NO" baseline="0" dirty="0"/>
              <a:t> </a:t>
            </a:r>
            <a:r>
              <a:rPr lang="nb-NO" baseline="0" dirty="0" err="1"/>
              <a:t>dissemination</a:t>
            </a:r>
            <a:r>
              <a:rPr lang="nb-NO" baseline="0" dirty="0"/>
              <a:t>, </a:t>
            </a:r>
            <a:r>
              <a:rPr lang="nb-NO" baseline="0" dirty="0" err="1"/>
              <a:t>expecially</a:t>
            </a:r>
            <a:r>
              <a:rPr lang="nb-NO" baseline="0" dirty="0"/>
              <a:t> for </a:t>
            </a:r>
            <a:r>
              <a:rPr lang="nb-NO" baseline="0" dirty="0" err="1"/>
              <a:t>children</a:t>
            </a:r>
            <a:r>
              <a:rPr lang="nb-NO" baseline="0" dirty="0"/>
              <a:t> and </a:t>
            </a:r>
            <a:r>
              <a:rPr lang="nb-NO" baseline="0" dirty="0" err="1"/>
              <a:t>young</a:t>
            </a:r>
            <a:r>
              <a:rPr lang="nb-NO" baseline="0" dirty="0"/>
              <a:t> </a:t>
            </a:r>
            <a:r>
              <a:rPr lang="nb-NO" baseline="0" dirty="0" err="1"/>
              <a:t>ones</a:t>
            </a:r>
            <a:r>
              <a:rPr lang="nb-NO" baseline="0" dirty="0"/>
              <a:t>. </a:t>
            </a:r>
            <a:r>
              <a:rPr lang="nb-NO" baseline="0" dirty="0" err="1"/>
              <a:t>You</a:t>
            </a:r>
            <a:r>
              <a:rPr lang="nb-NO" baseline="0" dirty="0"/>
              <a:t> </a:t>
            </a:r>
            <a:r>
              <a:rPr lang="nb-NO" baseline="0" dirty="0" err="1"/>
              <a:t>find</a:t>
            </a:r>
            <a:r>
              <a:rPr lang="nb-NO" baseline="0" dirty="0"/>
              <a:t> most </a:t>
            </a:r>
            <a:r>
              <a:rPr lang="nb-NO" baseline="0" dirty="0" err="1"/>
              <a:t>of</a:t>
            </a:r>
            <a:r>
              <a:rPr lang="nb-NO" baseline="0" dirty="0"/>
              <a:t> </a:t>
            </a:r>
            <a:r>
              <a:rPr lang="nb-NO" baseline="0" dirty="0" err="1"/>
              <a:t>what</a:t>
            </a:r>
            <a:r>
              <a:rPr lang="nb-NO" baseline="0" dirty="0"/>
              <a:t> I have </a:t>
            </a:r>
            <a:r>
              <a:rPr lang="nb-NO" baseline="0" dirty="0" err="1"/>
              <a:t>written</a:t>
            </a:r>
            <a:r>
              <a:rPr lang="nb-NO" baseline="0" dirty="0"/>
              <a:t> </a:t>
            </a:r>
            <a:r>
              <a:rPr lang="nb-NO" baseline="0" dirty="0" err="1"/>
              <a:t>on</a:t>
            </a:r>
            <a:r>
              <a:rPr lang="nb-NO" baseline="0" dirty="0"/>
              <a:t> my </a:t>
            </a:r>
            <a:r>
              <a:rPr lang="nb-NO" baseline="0" dirty="0" err="1"/>
              <a:t>blog</a:t>
            </a:r>
            <a:r>
              <a:rPr lang="nb-NO" baseline="0" dirty="0"/>
              <a:t>. Most </a:t>
            </a:r>
            <a:r>
              <a:rPr lang="nb-NO" baseline="0" dirty="0" err="1"/>
              <a:t>of</a:t>
            </a:r>
            <a:r>
              <a:rPr lang="nb-NO" baseline="0" dirty="0"/>
              <a:t> </a:t>
            </a:r>
            <a:r>
              <a:rPr lang="nb-NO" baseline="0" dirty="0" err="1"/>
              <a:t>the</a:t>
            </a:r>
            <a:r>
              <a:rPr lang="nb-NO" baseline="0" dirty="0"/>
              <a:t> </a:t>
            </a:r>
            <a:r>
              <a:rPr lang="nb-NO" baseline="0" dirty="0" err="1"/>
              <a:t>information</a:t>
            </a:r>
            <a:r>
              <a:rPr lang="nb-NO" baseline="0" dirty="0"/>
              <a:t> is in English, </a:t>
            </a:r>
            <a:r>
              <a:rPr lang="nb-NO" baseline="0" dirty="0" err="1"/>
              <a:t>something</a:t>
            </a:r>
            <a:r>
              <a:rPr lang="nb-NO" baseline="0" dirty="0"/>
              <a:t> in </a:t>
            </a:r>
            <a:r>
              <a:rPr lang="nb-NO" baseline="0" dirty="0" err="1"/>
              <a:t>Italian</a:t>
            </a:r>
            <a:r>
              <a:rPr lang="nb-NO" baseline="0" dirty="0"/>
              <a:t>, or Norwegian.  The </a:t>
            </a:r>
            <a:r>
              <a:rPr lang="nb-NO" baseline="0" dirty="0" err="1"/>
              <a:t>Doormaid</a:t>
            </a:r>
            <a:r>
              <a:rPr lang="nb-NO" baseline="0" dirty="0"/>
              <a:t> </a:t>
            </a:r>
            <a:r>
              <a:rPr lang="nb-NO" baseline="0" dirty="0" err="1"/>
              <a:t>books</a:t>
            </a:r>
            <a:r>
              <a:rPr lang="nb-NO" baseline="0" dirty="0"/>
              <a:t> is </a:t>
            </a:r>
            <a:r>
              <a:rPr lang="nb-NO" baseline="0" dirty="0" err="1"/>
              <a:t>also</a:t>
            </a:r>
            <a:r>
              <a:rPr lang="nb-NO" baseline="0" dirty="0"/>
              <a:t> </a:t>
            </a:r>
            <a:r>
              <a:rPr lang="nb-NO" baseline="0" dirty="0" err="1"/>
              <a:t>translated</a:t>
            </a:r>
            <a:r>
              <a:rPr lang="nb-NO" baseline="0" dirty="0"/>
              <a:t> to </a:t>
            </a:r>
            <a:r>
              <a:rPr lang="nb-NO" baseline="0" dirty="0" err="1"/>
              <a:t>other</a:t>
            </a:r>
            <a:r>
              <a:rPr lang="nb-NO" baseline="0" dirty="0"/>
              <a:t> </a:t>
            </a:r>
            <a:r>
              <a:rPr lang="nb-NO" baseline="0" dirty="0" err="1"/>
              <a:t>languages</a:t>
            </a:r>
            <a:r>
              <a:rPr lang="nb-NO" baseline="0" dirty="0"/>
              <a:t>, like </a:t>
            </a:r>
            <a:r>
              <a:rPr lang="nb-NO" baseline="0" dirty="0" err="1"/>
              <a:t>Chinese</a:t>
            </a:r>
            <a:r>
              <a:rPr lang="nb-NO" baseline="0" dirty="0"/>
              <a:t>, it is not </a:t>
            </a:r>
            <a:r>
              <a:rPr lang="nb-NO" baseline="0" dirty="0" err="1"/>
              <a:t>translated</a:t>
            </a:r>
            <a:r>
              <a:rPr lang="nb-NO" baseline="0" dirty="0"/>
              <a:t> </a:t>
            </a:r>
            <a:r>
              <a:rPr lang="nb-NO" baseline="0" dirty="0" err="1"/>
              <a:t>into</a:t>
            </a:r>
            <a:r>
              <a:rPr lang="nb-NO" baseline="0" dirty="0"/>
              <a:t> </a:t>
            </a:r>
            <a:r>
              <a:rPr lang="nb-NO" baseline="0" dirty="0" err="1"/>
              <a:t>German</a:t>
            </a:r>
            <a:r>
              <a:rPr lang="nb-NO" dirty="0"/>
              <a:t> nor  </a:t>
            </a:r>
            <a:r>
              <a:rPr lang="nb-NO" baseline="0" dirty="0"/>
              <a:t>French, </a:t>
            </a:r>
            <a:r>
              <a:rPr lang="nb-NO" baseline="0" dirty="0" err="1"/>
              <a:t>if</a:t>
            </a:r>
            <a:r>
              <a:rPr lang="nb-NO" baseline="0" dirty="0"/>
              <a:t> </a:t>
            </a:r>
            <a:r>
              <a:rPr lang="nb-NO" baseline="0" dirty="0" err="1"/>
              <a:t>anybody</a:t>
            </a:r>
            <a:r>
              <a:rPr lang="nb-NO" baseline="0" dirty="0"/>
              <a:t> is </a:t>
            </a:r>
            <a:r>
              <a:rPr lang="nb-NO" baseline="0" dirty="0" err="1"/>
              <a:t>interested</a:t>
            </a:r>
            <a:r>
              <a:rPr lang="nb-NO" baseline="0" dirty="0"/>
              <a:t>, </a:t>
            </a:r>
            <a:r>
              <a:rPr lang="nb-NO" baseline="0" dirty="0" err="1"/>
              <a:t>you</a:t>
            </a:r>
            <a:r>
              <a:rPr lang="nb-NO" baseline="0" dirty="0"/>
              <a:t> </a:t>
            </a:r>
            <a:r>
              <a:rPr lang="nb-NO" baseline="0" dirty="0" err="1"/>
              <a:t>should</a:t>
            </a:r>
            <a:r>
              <a:rPr lang="nb-NO" baseline="0" dirty="0"/>
              <a:t> </a:t>
            </a:r>
            <a:r>
              <a:rPr lang="nb-NO" baseline="0" dirty="0" err="1"/>
              <a:t>contact</a:t>
            </a:r>
            <a:r>
              <a:rPr lang="nb-NO" baseline="0" dirty="0"/>
              <a:t> </a:t>
            </a:r>
            <a:r>
              <a:rPr lang="nb-NO" baseline="0" dirty="0" err="1"/>
              <a:t>me</a:t>
            </a:r>
            <a:r>
              <a:rPr lang="nb-NO" baseline="0" dirty="0"/>
              <a:t>, it </a:t>
            </a:r>
            <a:r>
              <a:rPr lang="nb-NO" baseline="0" dirty="0" err="1"/>
              <a:t>would</a:t>
            </a:r>
            <a:r>
              <a:rPr lang="nb-NO" baseline="0" dirty="0"/>
              <a:t> be </a:t>
            </a:r>
            <a:r>
              <a:rPr lang="nb-NO" baseline="0" dirty="0" err="1"/>
              <a:t>fun</a:t>
            </a:r>
            <a:r>
              <a:rPr lang="nb-NO" baseline="0" dirty="0"/>
              <a:t>. </a:t>
            </a:r>
          </a:p>
        </p:txBody>
      </p:sp>
      <p:sp>
        <p:nvSpPr>
          <p:cNvPr id="4" name="Plassholder for lysbildenummer 3"/>
          <p:cNvSpPr>
            <a:spLocks noGrp="1"/>
          </p:cNvSpPr>
          <p:nvPr>
            <p:ph type="sldNum" sz="quarter" idx="10"/>
          </p:nvPr>
        </p:nvSpPr>
        <p:spPr/>
        <p:txBody>
          <a:bodyPr/>
          <a:lstStyle/>
          <a:p>
            <a:fld id="{AAEB3B32-6F01-4FCF-8819-DD337FCFDDCF}" type="slidenum">
              <a:rPr lang="it-IT" smtClean="0"/>
              <a:t>4</a:t>
            </a:fld>
            <a:endParaRPr lang="it-IT"/>
          </a:p>
        </p:txBody>
      </p:sp>
    </p:spTree>
    <p:extLst>
      <p:ext uri="{BB962C8B-B14F-4D97-AF65-F5344CB8AC3E}">
        <p14:creationId xmlns:p14="http://schemas.microsoft.com/office/powerpoint/2010/main" val="14120914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5"/>
          </p:nvPr>
        </p:nvSpPr>
        <p:spPr/>
        <p:txBody>
          <a:bodyPr/>
          <a:lstStyle/>
          <a:p>
            <a:fld id="{D8AF5861-CC5D-44E8-B33C-CD84562D017E}" type="slidenum">
              <a:rPr lang="en-GB" smtClean="0"/>
              <a:t>5</a:t>
            </a:fld>
            <a:endParaRPr lang="en-GB"/>
          </a:p>
        </p:txBody>
      </p:sp>
    </p:spTree>
    <p:extLst>
      <p:ext uri="{BB962C8B-B14F-4D97-AF65-F5344CB8AC3E}">
        <p14:creationId xmlns:p14="http://schemas.microsoft.com/office/powerpoint/2010/main" val="15286587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The </a:t>
            </a:r>
            <a:r>
              <a:rPr lang="nb-NO" dirty="0" err="1"/>
              <a:t>presentation</a:t>
            </a:r>
            <a:r>
              <a:rPr lang="nb-NO" dirty="0"/>
              <a:t> </a:t>
            </a:r>
            <a:r>
              <a:rPr lang="nb-NO" dirty="0" err="1"/>
              <a:t>will</a:t>
            </a:r>
            <a:r>
              <a:rPr lang="nb-NO" dirty="0"/>
              <a:t> be </a:t>
            </a:r>
            <a:r>
              <a:rPr lang="nb-NO" dirty="0" err="1"/>
              <a:t>organized</a:t>
            </a:r>
            <a:r>
              <a:rPr lang="nb-NO" dirty="0"/>
              <a:t> in 3 parts, </a:t>
            </a:r>
            <a:r>
              <a:rPr lang="nb-NO" dirty="0" err="1"/>
              <a:t>software</a:t>
            </a:r>
            <a:r>
              <a:rPr lang="nb-NO" dirty="0"/>
              <a:t>, art, </a:t>
            </a:r>
            <a:r>
              <a:rPr lang="nb-NO" dirty="0" err="1"/>
              <a:t>social</a:t>
            </a:r>
            <a:r>
              <a:rPr lang="nb-NO" dirty="0"/>
              <a:t> </a:t>
            </a:r>
            <a:r>
              <a:rPr lang="nb-NO" dirty="0" err="1"/>
              <a:t>good</a:t>
            </a:r>
            <a:endParaRPr lang="nb-NO" dirty="0"/>
          </a:p>
          <a:p>
            <a:r>
              <a:rPr lang="nb-NO" dirty="0"/>
              <a:t>I</a:t>
            </a:r>
            <a:r>
              <a:rPr lang="nb-NO" baseline="0" dirty="0"/>
              <a:t> do not </a:t>
            </a:r>
            <a:r>
              <a:rPr lang="nb-NO" baseline="0" dirty="0" err="1"/>
              <a:t>need</a:t>
            </a:r>
            <a:r>
              <a:rPr lang="nb-NO" baseline="0" dirty="0"/>
              <a:t> to </a:t>
            </a:r>
            <a:r>
              <a:rPr lang="nb-NO" baseline="0" dirty="0" err="1"/>
              <a:t>define</a:t>
            </a:r>
            <a:r>
              <a:rPr lang="nb-NO" baseline="0" dirty="0"/>
              <a:t> </a:t>
            </a:r>
            <a:r>
              <a:rPr lang="nb-NO" dirty="0"/>
              <a:t>Software for </a:t>
            </a:r>
            <a:r>
              <a:rPr lang="nb-NO" dirty="0" err="1"/>
              <a:t>this</a:t>
            </a:r>
            <a:r>
              <a:rPr lang="nb-NO" dirty="0"/>
              <a:t> </a:t>
            </a:r>
            <a:r>
              <a:rPr lang="nb-NO" dirty="0" err="1"/>
              <a:t>audience</a:t>
            </a:r>
            <a:r>
              <a:rPr lang="nb-NO" dirty="0"/>
              <a:t>. </a:t>
            </a:r>
            <a:r>
              <a:rPr lang="nb-NO" dirty="0" err="1"/>
              <a:t>You</a:t>
            </a:r>
            <a:r>
              <a:rPr lang="nb-NO" dirty="0"/>
              <a:t> in </a:t>
            </a:r>
            <a:r>
              <a:rPr lang="nb-NO" dirty="0" err="1"/>
              <a:t>this</a:t>
            </a:r>
            <a:r>
              <a:rPr lang="nb-NO" dirty="0"/>
              <a:t> </a:t>
            </a:r>
            <a:r>
              <a:rPr lang="nb-NO" dirty="0" err="1"/>
              <a:t>room</a:t>
            </a:r>
            <a:r>
              <a:rPr lang="nb-NO" dirty="0"/>
              <a:t> </a:t>
            </a:r>
            <a:r>
              <a:rPr lang="nb-NO" dirty="0" err="1"/>
              <a:t>are</a:t>
            </a:r>
            <a:r>
              <a:rPr lang="nb-NO" dirty="0"/>
              <a:t> </a:t>
            </a:r>
            <a:r>
              <a:rPr lang="nb-NO" dirty="0" err="1"/>
              <a:t>experts</a:t>
            </a:r>
            <a:r>
              <a:rPr lang="nb-NO" dirty="0"/>
              <a:t> in AI, </a:t>
            </a:r>
            <a:r>
              <a:rPr lang="nb-NO" dirty="0" err="1"/>
              <a:t>deep</a:t>
            </a:r>
            <a:r>
              <a:rPr lang="nb-NO" dirty="0"/>
              <a:t> </a:t>
            </a:r>
            <a:r>
              <a:rPr lang="nb-NO" dirty="0" err="1"/>
              <a:t>learning</a:t>
            </a:r>
            <a:r>
              <a:rPr lang="nb-NO" dirty="0"/>
              <a:t>, </a:t>
            </a:r>
            <a:r>
              <a:rPr lang="nb-NO" dirty="0" err="1"/>
              <a:t>machine</a:t>
            </a:r>
            <a:r>
              <a:rPr lang="nb-NO" dirty="0"/>
              <a:t> </a:t>
            </a:r>
            <a:r>
              <a:rPr lang="nb-NO" dirty="0" err="1"/>
              <a:t>learning</a:t>
            </a:r>
            <a:r>
              <a:rPr lang="nb-NO" dirty="0"/>
              <a:t>, web </a:t>
            </a:r>
            <a:r>
              <a:rPr lang="nb-NO" dirty="0" err="1"/>
              <a:t>intelligence</a:t>
            </a:r>
            <a:r>
              <a:rPr lang="nb-NO" dirty="0"/>
              <a:t>.</a:t>
            </a:r>
            <a:r>
              <a:rPr lang="nb-NO" baseline="0" dirty="0"/>
              <a:t> </a:t>
            </a:r>
            <a:r>
              <a:rPr lang="nb-NO" baseline="0" dirty="0" err="1"/>
              <a:t>You</a:t>
            </a:r>
            <a:r>
              <a:rPr lang="nb-NO" baseline="0" dirty="0"/>
              <a:t> </a:t>
            </a:r>
            <a:r>
              <a:rPr lang="nb-NO" baseline="0" dirty="0" err="1"/>
              <a:t>work</a:t>
            </a:r>
            <a:r>
              <a:rPr lang="nb-NO" baseline="0" dirty="0"/>
              <a:t> </a:t>
            </a:r>
            <a:r>
              <a:rPr lang="nb-NO" baseline="0" dirty="0" err="1"/>
              <a:t>with</a:t>
            </a:r>
            <a:r>
              <a:rPr lang="nb-NO" baseline="0" dirty="0"/>
              <a:t> fundamental questions in </a:t>
            </a:r>
            <a:r>
              <a:rPr lang="nb-NO" dirty="0"/>
              <a:t> Natural Language Systems: </a:t>
            </a:r>
            <a:r>
              <a:rPr lang="nb-NO" dirty="0" err="1"/>
              <a:t>tools</a:t>
            </a:r>
            <a:r>
              <a:rPr lang="nb-NO" dirty="0"/>
              <a:t>, </a:t>
            </a:r>
            <a:r>
              <a:rPr lang="nb-NO" dirty="0" err="1"/>
              <a:t>theories</a:t>
            </a:r>
            <a:r>
              <a:rPr lang="nb-NO" dirty="0"/>
              <a:t>, and case studies</a:t>
            </a:r>
          </a:p>
          <a:p>
            <a:r>
              <a:rPr lang="nb-NO" dirty="0"/>
              <a:t>Most</a:t>
            </a:r>
            <a:r>
              <a:rPr lang="nb-NO" baseline="0" dirty="0"/>
              <a:t> </a:t>
            </a:r>
            <a:r>
              <a:rPr lang="nb-NO" baseline="0" dirty="0" err="1"/>
              <a:t>of</a:t>
            </a:r>
            <a:r>
              <a:rPr lang="nb-NO" baseline="0" dirty="0"/>
              <a:t> </a:t>
            </a:r>
            <a:r>
              <a:rPr lang="nb-NO" baseline="0" dirty="0" err="1"/>
              <a:t>you</a:t>
            </a:r>
            <a:r>
              <a:rPr lang="nb-NO" baseline="0" dirty="0"/>
              <a:t> </a:t>
            </a:r>
            <a:r>
              <a:rPr lang="nb-NO" baseline="0" dirty="0" err="1"/>
              <a:t>are</a:t>
            </a:r>
            <a:r>
              <a:rPr lang="nb-NO" baseline="0" dirty="0"/>
              <a:t> </a:t>
            </a:r>
            <a:r>
              <a:rPr lang="nb-NO" baseline="0" dirty="0" err="1"/>
              <a:t>well</a:t>
            </a:r>
            <a:r>
              <a:rPr lang="nb-NO" baseline="0" dirty="0"/>
              <a:t> </a:t>
            </a:r>
            <a:r>
              <a:rPr lang="nb-NO" baseline="0" dirty="0" err="1"/>
              <a:t>acquainted</a:t>
            </a:r>
            <a:r>
              <a:rPr lang="nb-NO" baseline="0" dirty="0"/>
              <a:t> </a:t>
            </a:r>
            <a:r>
              <a:rPr lang="nb-NO" baseline="0" dirty="0" err="1"/>
              <a:t>with</a:t>
            </a:r>
            <a:r>
              <a:rPr lang="nb-NO" baseline="0" dirty="0"/>
              <a:t> </a:t>
            </a:r>
            <a:r>
              <a:rPr lang="nb-NO" dirty="0"/>
              <a:t>Software Engineering </a:t>
            </a:r>
            <a:r>
              <a:rPr lang="nb-NO" dirty="0" err="1"/>
              <a:t>principles</a:t>
            </a:r>
            <a:r>
              <a:rPr lang="nb-NO" dirty="0"/>
              <a:t>, </a:t>
            </a:r>
            <a:r>
              <a:rPr lang="nb-NO" dirty="0" err="1"/>
              <a:t>practices</a:t>
            </a:r>
            <a:r>
              <a:rPr lang="nb-NO" dirty="0"/>
              <a:t> and </a:t>
            </a:r>
            <a:r>
              <a:rPr lang="nb-NO" dirty="0" err="1"/>
              <a:t>applications</a:t>
            </a:r>
            <a:r>
              <a:rPr lang="nb-NO" dirty="0"/>
              <a:t>. </a:t>
            </a:r>
            <a:r>
              <a:rPr lang="nb-NO" dirty="0" err="1"/>
              <a:t>You</a:t>
            </a:r>
            <a:r>
              <a:rPr lang="nb-NO" dirty="0"/>
              <a:t> </a:t>
            </a:r>
            <a:r>
              <a:rPr lang="nb-NO" dirty="0" err="1"/>
              <a:t>work</a:t>
            </a:r>
            <a:r>
              <a:rPr lang="nb-NO" dirty="0"/>
              <a:t> </a:t>
            </a:r>
            <a:r>
              <a:rPr lang="nb-NO" dirty="0" err="1"/>
              <a:t>with</a:t>
            </a:r>
            <a:r>
              <a:rPr lang="nb-NO" baseline="0" dirty="0"/>
              <a:t> </a:t>
            </a:r>
            <a:r>
              <a:rPr lang="nb-NO" dirty="0"/>
              <a:t>Data Analysis: Big data </a:t>
            </a:r>
            <a:r>
              <a:rPr lang="nb-NO" dirty="0" err="1"/>
              <a:t>analytics</a:t>
            </a:r>
            <a:r>
              <a:rPr lang="nb-NO" dirty="0"/>
              <a:t>, </a:t>
            </a:r>
            <a:r>
              <a:rPr lang="nb-NO" dirty="0" err="1"/>
              <a:t>text</a:t>
            </a:r>
            <a:r>
              <a:rPr lang="nb-NO" dirty="0"/>
              <a:t> </a:t>
            </a:r>
            <a:r>
              <a:rPr lang="nb-NO" dirty="0" err="1"/>
              <a:t>analytics</a:t>
            </a:r>
            <a:r>
              <a:rPr lang="nb-NO" dirty="0"/>
              <a:t>, web </a:t>
            </a:r>
            <a:r>
              <a:rPr lang="nb-NO" dirty="0" err="1"/>
              <a:t>analytics</a:t>
            </a:r>
            <a:r>
              <a:rPr lang="nb-NO" dirty="0"/>
              <a:t>, data </a:t>
            </a:r>
            <a:r>
              <a:rPr lang="nb-NO" dirty="0" err="1"/>
              <a:t>mining</a:t>
            </a:r>
            <a:r>
              <a:rPr lang="nb-NO" dirty="0"/>
              <a:t>, business </a:t>
            </a:r>
            <a:r>
              <a:rPr lang="nb-NO" dirty="0" err="1"/>
              <a:t>intelligence</a:t>
            </a:r>
            <a:r>
              <a:rPr lang="nb-NO" dirty="0"/>
              <a:t>.</a:t>
            </a:r>
            <a:r>
              <a:rPr lang="nb-NO" baseline="0" dirty="0"/>
              <a:t> </a:t>
            </a:r>
            <a:r>
              <a:rPr lang="nb-NO" baseline="0" dirty="0" err="1"/>
              <a:t>Some</a:t>
            </a:r>
            <a:r>
              <a:rPr lang="nb-NO" baseline="0" dirty="0"/>
              <a:t> </a:t>
            </a:r>
            <a:r>
              <a:rPr lang="nb-NO" baseline="0" dirty="0" err="1"/>
              <a:t>of</a:t>
            </a:r>
            <a:r>
              <a:rPr lang="nb-NO" baseline="0" dirty="0"/>
              <a:t> </a:t>
            </a:r>
            <a:r>
              <a:rPr lang="nb-NO" baseline="0" dirty="0" err="1"/>
              <a:t>you</a:t>
            </a:r>
            <a:r>
              <a:rPr lang="nb-NO" baseline="0" dirty="0"/>
              <a:t> </a:t>
            </a:r>
            <a:r>
              <a:rPr lang="nb-NO" baseline="0" dirty="0" err="1"/>
              <a:t>are</a:t>
            </a:r>
            <a:r>
              <a:rPr lang="nb-NO" baseline="0" dirty="0"/>
              <a:t> </a:t>
            </a:r>
            <a:r>
              <a:rPr lang="nb-NO" baseline="0" dirty="0" err="1"/>
              <a:t>dealing</a:t>
            </a:r>
            <a:r>
              <a:rPr lang="nb-NO" baseline="0" dirty="0"/>
              <a:t> </a:t>
            </a:r>
            <a:r>
              <a:rPr lang="nb-NO" baseline="0" dirty="0" err="1"/>
              <a:t>with</a:t>
            </a:r>
            <a:r>
              <a:rPr lang="nb-NO" baseline="0" dirty="0"/>
              <a:t> </a:t>
            </a:r>
            <a:r>
              <a:rPr lang="nb-NO" dirty="0" err="1"/>
              <a:t>decision</a:t>
            </a:r>
            <a:r>
              <a:rPr lang="nb-NO" dirty="0"/>
              <a:t> Support Systems</a:t>
            </a:r>
            <a:r>
              <a:rPr lang="nb-NO" baseline="0" dirty="0"/>
              <a:t> in </a:t>
            </a:r>
            <a:r>
              <a:rPr lang="nb-NO" baseline="0" dirty="0" err="1"/>
              <a:t>various</a:t>
            </a:r>
            <a:r>
              <a:rPr lang="nb-NO" baseline="0" dirty="0"/>
              <a:t> </a:t>
            </a:r>
            <a:r>
              <a:rPr lang="nb-NO" baseline="0" dirty="0" err="1"/>
              <a:t>domains</a:t>
            </a:r>
            <a:r>
              <a:rPr lang="nb-NO" baseline="0" dirty="0"/>
              <a:t>, </a:t>
            </a:r>
            <a:r>
              <a:rPr lang="nb-NO" baseline="0" dirty="0" err="1"/>
              <a:t>such</a:t>
            </a:r>
            <a:r>
              <a:rPr lang="nb-NO" baseline="0" dirty="0"/>
              <a:t> as</a:t>
            </a:r>
            <a:r>
              <a:rPr lang="nb-NO" dirty="0"/>
              <a:t> Health systems, sales </a:t>
            </a:r>
            <a:r>
              <a:rPr lang="nb-NO" dirty="0" err="1"/>
              <a:t>optimization</a:t>
            </a:r>
            <a:r>
              <a:rPr lang="nb-NO" dirty="0"/>
              <a:t>, </a:t>
            </a:r>
            <a:r>
              <a:rPr lang="nb-NO" dirty="0" err="1"/>
              <a:t>agriculture</a:t>
            </a:r>
            <a:r>
              <a:rPr lang="nb-NO" dirty="0"/>
              <a:t> </a:t>
            </a:r>
            <a:r>
              <a:rPr lang="nb-NO" dirty="0" err="1"/>
              <a:t>estimation</a:t>
            </a:r>
            <a:r>
              <a:rPr lang="nb-NO" dirty="0"/>
              <a:t>.</a:t>
            </a:r>
            <a:r>
              <a:rPr lang="nb-NO" baseline="0" dirty="0"/>
              <a:t> </a:t>
            </a:r>
            <a:endParaRPr lang="nb-NO" dirty="0"/>
          </a:p>
          <a:p>
            <a:r>
              <a:rPr lang="nb-NO" dirty="0" err="1"/>
              <a:t>You</a:t>
            </a:r>
            <a:r>
              <a:rPr lang="nb-NO" baseline="0" dirty="0"/>
              <a:t> </a:t>
            </a:r>
            <a:r>
              <a:rPr lang="nb-NO" baseline="0" dirty="0" err="1"/>
              <a:t>are</a:t>
            </a:r>
            <a:r>
              <a:rPr lang="nb-NO" baseline="0" dirty="0"/>
              <a:t> </a:t>
            </a:r>
            <a:r>
              <a:rPr lang="nb-NO" baseline="0" dirty="0" err="1"/>
              <a:t>researching</a:t>
            </a:r>
            <a:r>
              <a:rPr lang="nb-NO" baseline="0" dirty="0"/>
              <a:t> </a:t>
            </a:r>
            <a:r>
              <a:rPr lang="nb-NO" dirty="0" err="1"/>
              <a:t>Social</a:t>
            </a:r>
            <a:r>
              <a:rPr lang="nb-NO" dirty="0"/>
              <a:t> Media Analytics: </a:t>
            </a:r>
            <a:r>
              <a:rPr lang="nb-NO" dirty="0" err="1"/>
              <a:t>Text</a:t>
            </a:r>
            <a:r>
              <a:rPr lang="nb-NO" dirty="0"/>
              <a:t> </a:t>
            </a:r>
            <a:r>
              <a:rPr lang="nb-NO" dirty="0" err="1"/>
              <a:t>mining</a:t>
            </a:r>
            <a:r>
              <a:rPr lang="nb-NO" dirty="0"/>
              <a:t>, opinion </a:t>
            </a:r>
            <a:r>
              <a:rPr lang="nb-NO" dirty="0" err="1"/>
              <a:t>mining</a:t>
            </a:r>
            <a:r>
              <a:rPr lang="nb-NO" dirty="0"/>
              <a:t>, sentiment </a:t>
            </a:r>
            <a:r>
              <a:rPr lang="nb-NO" dirty="0" err="1"/>
              <a:t>analysis</a:t>
            </a:r>
            <a:r>
              <a:rPr lang="nb-NO" dirty="0"/>
              <a:t>.</a:t>
            </a:r>
            <a:r>
              <a:rPr lang="nb-NO" baseline="0" dirty="0"/>
              <a:t> </a:t>
            </a:r>
            <a:endParaRPr lang="nb-NO" dirty="0"/>
          </a:p>
          <a:p>
            <a:r>
              <a:rPr lang="nb-NO" dirty="0"/>
              <a:t>Software is </a:t>
            </a:r>
            <a:r>
              <a:rPr lang="nb-NO" dirty="0" err="1"/>
              <a:t>the</a:t>
            </a:r>
            <a:r>
              <a:rPr lang="nb-NO" dirty="0"/>
              <a:t> </a:t>
            </a:r>
            <a:r>
              <a:rPr lang="nb-NO" dirty="0" err="1"/>
              <a:t>ground</a:t>
            </a:r>
            <a:r>
              <a:rPr lang="nb-NO" baseline="0" dirty="0"/>
              <a:t> for </a:t>
            </a:r>
            <a:r>
              <a:rPr lang="nb-NO" baseline="0" dirty="0" err="1"/>
              <a:t>your</a:t>
            </a:r>
            <a:r>
              <a:rPr lang="nb-NO" baseline="0" dirty="0"/>
              <a:t> and my </a:t>
            </a:r>
            <a:r>
              <a:rPr lang="nb-NO" baseline="0" dirty="0" err="1"/>
              <a:t>research</a:t>
            </a:r>
            <a:r>
              <a:rPr lang="nb-NO" baseline="0" dirty="0"/>
              <a:t>. </a:t>
            </a:r>
            <a:endParaRPr lang="nb-NO" dirty="0"/>
          </a:p>
          <a:p>
            <a:r>
              <a:rPr lang="nb-NO" dirty="0" err="1"/>
              <a:t>Each</a:t>
            </a:r>
            <a:r>
              <a:rPr lang="nb-NO" dirty="0"/>
              <a:t> </a:t>
            </a:r>
            <a:r>
              <a:rPr lang="nb-NO" dirty="0" err="1"/>
              <a:t>of</a:t>
            </a:r>
            <a:r>
              <a:rPr lang="nb-NO" dirty="0"/>
              <a:t> </a:t>
            </a:r>
            <a:r>
              <a:rPr lang="nb-NO" dirty="0" err="1"/>
              <a:t>you</a:t>
            </a:r>
            <a:r>
              <a:rPr lang="nb-NO" dirty="0"/>
              <a:t> has</a:t>
            </a:r>
            <a:r>
              <a:rPr lang="nb-NO" baseline="0" dirty="0"/>
              <a:t> </a:t>
            </a:r>
            <a:r>
              <a:rPr lang="nb-NO" baseline="0" dirty="0" err="1"/>
              <a:t>one</a:t>
            </a:r>
            <a:r>
              <a:rPr lang="nb-NO" baseline="0" dirty="0"/>
              <a:t> or </a:t>
            </a:r>
            <a:r>
              <a:rPr lang="nb-NO" baseline="0" dirty="0" err="1"/>
              <a:t>several</a:t>
            </a:r>
            <a:r>
              <a:rPr lang="nb-NO" baseline="0" dirty="0"/>
              <a:t> </a:t>
            </a:r>
            <a:r>
              <a:rPr lang="nb-NO" baseline="0" dirty="0" err="1"/>
              <a:t>definitions</a:t>
            </a:r>
            <a:r>
              <a:rPr lang="nb-NO" baseline="0" dirty="0"/>
              <a:t> </a:t>
            </a:r>
            <a:r>
              <a:rPr lang="nb-NO" baseline="0" dirty="0" err="1"/>
              <a:t>of</a:t>
            </a:r>
            <a:r>
              <a:rPr lang="nb-NO" baseline="0" dirty="0"/>
              <a:t> a</a:t>
            </a:r>
            <a:r>
              <a:rPr lang="nb-NO" dirty="0"/>
              <a:t>rt in</a:t>
            </a:r>
            <a:r>
              <a:rPr lang="nb-NO" baseline="0" dirty="0"/>
              <a:t> </a:t>
            </a:r>
            <a:r>
              <a:rPr lang="nb-NO" baseline="0" dirty="0" err="1"/>
              <a:t>your</a:t>
            </a:r>
            <a:r>
              <a:rPr lang="nb-NO" baseline="0" dirty="0"/>
              <a:t> </a:t>
            </a:r>
            <a:r>
              <a:rPr lang="nb-NO" baseline="0" dirty="0" err="1"/>
              <a:t>mind</a:t>
            </a:r>
            <a:r>
              <a:rPr lang="nb-NO" baseline="0" dirty="0"/>
              <a:t>. </a:t>
            </a:r>
            <a:r>
              <a:rPr lang="nb-NO" dirty="0"/>
              <a:t> For </a:t>
            </a:r>
            <a:r>
              <a:rPr lang="nb-NO" dirty="0" err="1"/>
              <a:t>me</a:t>
            </a:r>
            <a:r>
              <a:rPr lang="nb-NO" dirty="0"/>
              <a:t> art is </a:t>
            </a:r>
            <a:r>
              <a:rPr lang="nb-NO" dirty="0" err="1"/>
              <a:t>about</a:t>
            </a:r>
            <a:r>
              <a:rPr lang="nb-NO" dirty="0"/>
              <a:t> </a:t>
            </a:r>
            <a:r>
              <a:rPr lang="nb-NO" dirty="0" err="1"/>
              <a:t>life</a:t>
            </a:r>
            <a:r>
              <a:rPr lang="nb-NO" dirty="0"/>
              <a:t>, </a:t>
            </a:r>
            <a:r>
              <a:rPr lang="nb-NO" dirty="0" err="1"/>
              <a:t>communication</a:t>
            </a:r>
            <a:r>
              <a:rPr lang="nb-NO" baseline="0" dirty="0"/>
              <a:t> </a:t>
            </a:r>
            <a:r>
              <a:rPr lang="nb-NO" baseline="0" dirty="0" err="1"/>
              <a:t>between</a:t>
            </a:r>
            <a:r>
              <a:rPr lang="nb-NO" baseline="0" dirty="0"/>
              <a:t> human </a:t>
            </a:r>
            <a:r>
              <a:rPr lang="nb-NO" baseline="0" dirty="0" err="1"/>
              <a:t>beings</a:t>
            </a:r>
            <a:r>
              <a:rPr lang="nb-NO" baseline="0" dirty="0"/>
              <a:t>, it is like </a:t>
            </a:r>
            <a:r>
              <a:rPr lang="nb-NO" baseline="0" dirty="0" err="1"/>
              <a:t>research</a:t>
            </a:r>
            <a:r>
              <a:rPr lang="nb-NO" baseline="0" dirty="0"/>
              <a:t> an </a:t>
            </a:r>
            <a:r>
              <a:rPr lang="nb-NO" baseline="0" dirty="0" err="1"/>
              <a:t>attempt</a:t>
            </a:r>
            <a:r>
              <a:rPr lang="nb-NO" baseline="0" dirty="0"/>
              <a:t> to </a:t>
            </a:r>
            <a:r>
              <a:rPr lang="nb-NO" baseline="0" dirty="0" err="1"/>
              <a:t>achieve</a:t>
            </a:r>
            <a:r>
              <a:rPr lang="nb-NO" baseline="0" dirty="0"/>
              <a:t> </a:t>
            </a:r>
            <a:r>
              <a:rPr lang="nb-NO" baseline="0" dirty="0" err="1"/>
              <a:t>something</a:t>
            </a:r>
            <a:r>
              <a:rPr lang="nb-NO" baseline="0" dirty="0"/>
              <a:t> </a:t>
            </a:r>
            <a:r>
              <a:rPr lang="nb-NO" baseline="0" dirty="0" err="1"/>
              <a:t>higher</a:t>
            </a:r>
            <a:r>
              <a:rPr lang="nb-NO" baseline="0" dirty="0"/>
              <a:t> </a:t>
            </a:r>
            <a:r>
              <a:rPr lang="nb-NO" baseline="0" dirty="0" err="1"/>
              <a:t>than</a:t>
            </a:r>
            <a:r>
              <a:rPr lang="nb-NO" baseline="0" dirty="0"/>
              <a:t> </a:t>
            </a:r>
            <a:r>
              <a:rPr lang="nb-NO" baseline="0" dirty="0" err="1"/>
              <a:t>we</a:t>
            </a:r>
            <a:r>
              <a:rPr lang="nb-NO" baseline="0" dirty="0"/>
              <a:t> have </a:t>
            </a:r>
            <a:r>
              <a:rPr lang="nb-NO" baseline="0" dirty="0" err="1"/>
              <a:t>achieved</a:t>
            </a:r>
            <a:r>
              <a:rPr lang="nb-NO" baseline="0" dirty="0"/>
              <a:t> </a:t>
            </a:r>
            <a:r>
              <a:rPr lang="nb-NO" baseline="0" dirty="0" err="1"/>
              <a:t>before</a:t>
            </a:r>
            <a:r>
              <a:rPr lang="nb-NO" baseline="0" dirty="0"/>
              <a:t>. </a:t>
            </a:r>
          </a:p>
          <a:p>
            <a:r>
              <a:rPr lang="en-GB" dirty="0"/>
              <a:t>Social innovations are new ideas that meet social needs, create social relationships and form new collaborations. These innovations can be products, services or models addressing unmet needs more effectively.</a:t>
            </a:r>
          </a:p>
          <a:p>
            <a:endParaRPr lang="en-GB" dirty="0"/>
          </a:p>
        </p:txBody>
      </p:sp>
      <p:sp>
        <p:nvSpPr>
          <p:cNvPr id="4" name="Plassholder for lysbildenummer 3"/>
          <p:cNvSpPr>
            <a:spLocks noGrp="1"/>
          </p:cNvSpPr>
          <p:nvPr>
            <p:ph type="sldNum" sz="quarter" idx="10"/>
          </p:nvPr>
        </p:nvSpPr>
        <p:spPr/>
        <p:txBody>
          <a:bodyPr/>
          <a:lstStyle/>
          <a:p>
            <a:fld id="{D8AF5861-CC5D-44E8-B33C-CD84562D017E}" type="slidenum">
              <a:rPr lang="en-GB" smtClean="0"/>
              <a:t>6</a:t>
            </a:fld>
            <a:endParaRPr lang="en-GB"/>
          </a:p>
        </p:txBody>
      </p:sp>
    </p:spTree>
    <p:extLst>
      <p:ext uri="{BB962C8B-B14F-4D97-AF65-F5344CB8AC3E}">
        <p14:creationId xmlns:p14="http://schemas.microsoft.com/office/powerpoint/2010/main" val="24241635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err="1"/>
              <a:t>Before</a:t>
            </a:r>
            <a:r>
              <a:rPr lang="nb-NO" dirty="0"/>
              <a:t> </a:t>
            </a:r>
            <a:r>
              <a:rPr lang="nb-NO" dirty="0" err="1"/>
              <a:t>going</a:t>
            </a:r>
            <a:r>
              <a:rPr lang="nb-NO" dirty="0"/>
              <a:t> </a:t>
            </a:r>
            <a:r>
              <a:rPr lang="nb-NO" dirty="0" err="1"/>
              <a:t>inside</a:t>
            </a:r>
            <a:r>
              <a:rPr lang="nb-NO" dirty="0"/>
              <a:t> </a:t>
            </a:r>
            <a:r>
              <a:rPr lang="nb-NO" dirty="0" err="1"/>
              <a:t>the</a:t>
            </a:r>
            <a:r>
              <a:rPr lang="nb-NO" dirty="0"/>
              <a:t> </a:t>
            </a:r>
            <a:r>
              <a:rPr lang="nb-NO" dirty="0" err="1"/>
              <a:t>three</a:t>
            </a:r>
            <a:r>
              <a:rPr lang="nb-NO" dirty="0"/>
              <a:t> </a:t>
            </a:r>
            <a:r>
              <a:rPr lang="nb-NO" dirty="0" err="1"/>
              <a:t>subthemes</a:t>
            </a:r>
            <a:r>
              <a:rPr lang="nb-NO" dirty="0"/>
              <a:t> (software, art, </a:t>
            </a:r>
            <a:r>
              <a:rPr lang="nb-NO" dirty="0" err="1"/>
              <a:t>social</a:t>
            </a:r>
            <a:r>
              <a:rPr lang="nb-NO" dirty="0"/>
              <a:t>) I </a:t>
            </a:r>
            <a:r>
              <a:rPr lang="nb-NO" dirty="0" err="1"/>
              <a:t>would</a:t>
            </a:r>
            <a:r>
              <a:rPr lang="nb-NO" dirty="0"/>
              <a:t> like to stop for a </a:t>
            </a:r>
            <a:r>
              <a:rPr lang="nb-NO" dirty="0" err="1"/>
              <a:t>while</a:t>
            </a:r>
            <a:r>
              <a:rPr lang="nb-NO" dirty="0"/>
              <a:t> and </a:t>
            </a:r>
            <a:r>
              <a:rPr lang="nb-NO" dirty="0" err="1"/>
              <a:t>reflect</a:t>
            </a:r>
            <a:r>
              <a:rPr lang="nb-NO" dirty="0"/>
              <a:t> </a:t>
            </a:r>
            <a:r>
              <a:rPr lang="nb-NO" dirty="0" err="1"/>
              <a:t>about</a:t>
            </a:r>
            <a:r>
              <a:rPr lang="nb-NO" dirty="0"/>
              <a:t> </a:t>
            </a:r>
            <a:r>
              <a:rPr lang="nb-NO" dirty="0" err="1"/>
              <a:t>the</a:t>
            </a:r>
            <a:r>
              <a:rPr lang="nb-NO" dirty="0"/>
              <a:t> </a:t>
            </a:r>
            <a:r>
              <a:rPr lang="nb-NO" dirty="0" err="1"/>
              <a:t>importance</a:t>
            </a:r>
            <a:r>
              <a:rPr lang="nb-NO" dirty="0"/>
              <a:t> </a:t>
            </a:r>
            <a:r>
              <a:rPr lang="nb-NO" dirty="0" err="1"/>
              <a:t>of</a:t>
            </a:r>
            <a:r>
              <a:rPr lang="nb-NO" dirty="0"/>
              <a:t> </a:t>
            </a:r>
            <a:r>
              <a:rPr lang="nb-NO" dirty="0" err="1"/>
              <a:t>good</a:t>
            </a:r>
            <a:r>
              <a:rPr lang="nb-NO" dirty="0"/>
              <a:t> </a:t>
            </a:r>
            <a:r>
              <a:rPr lang="nb-NO" dirty="0" err="1"/>
              <a:t>research</a:t>
            </a:r>
            <a:r>
              <a:rPr lang="nb-NO" dirty="0"/>
              <a:t> and </a:t>
            </a:r>
            <a:r>
              <a:rPr lang="nb-NO" dirty="0" err="1"/>
              <a:t>good</a:t>
            </a:r>
            <a:r>
              <a:rPr lang="nb-NO" dirty="0"/>
              <a:t> </a:t>
            </a:r>
            <a:r>
              <a:rPr lang="nb-NO" dirty="0" err="1"/>
              <a:t>research</a:t>
            </a:r>
            <a:r>
              <a:rPr lang="nb-NO" dirty="0"/>
              <a:t> goals. </a:t>
            </a:r>
          </a:p>
          <a:p>
            <a:endParaRPr lang="nb-NO" dirty="0"/>
          </a:p>
          <a:p>
            <a:r>
              <a:rPr lang="nb-NO" dirty="0"/>
              <a:t>In 2014 </a:t>
            </a:r>
            <a:r>
              <a:rPr lang="nb-NO" dirty="0" err="1"/>
              <a:t>two</a:t>
            </a:r>
            <a:r>
              <a:rPr lang="nb-NO" dirty="0"/>
              <a:t> </a:t>
            </a:r>
            <a:r>
              <a:rPr lang="nb-NO" dirty="0" err="1"/>
              <a:t>researchers</a:t>
            </a:r>
            <a:r>
              <a:rPr lang="nb-NO" dirty="0"/>
              <a:t> at NTNU </a:t>
            </a:r>
            <a:r>
              <a:rPr lang="nb-NO" dirty="0" err="1"/>
              <a:t>get</a:t>
            </a:r>
            <a:r>
              <a:rPr lang="nb-NO" dirty="0"/>
              <a:t> </a:t>
            </a:r>
            <a:r>
              <a:rPr lang="nb-NO" dirty="0" err="1"/>
              <a:t>the</a:t>
            </a:r>
            <a:r>
              <a:rPr lang="nb-NO" dirty="0"/>
              <a:t> Nobel </a:t>
            </a:r>
            <a:r>
              <a:rPr lang="nb-NO" dirty="0" err="1"/>
              <a:t>prize</a:t>
            </a:r>
            <a:r>
              <a:rPr lang="nb-NO" dirty="0"/>
              <a:t> in </a:t>
            </a:r>
            <a:r>
              <a:rPr lang="nb-NO" dirty="0" err="1"/>
              <a:t>medicine</a:t>
            </a:r>
            <a:r>
              <a:rPr lang="nb-NO" dirty="0"/>
              <a:t>. </a:t>
            </a:r>
          </a:p>
          <a:p>
            <a:r>
              <a:rPr lang="nb-NO" dirty="0"/>
              <a:t>This is </a:t>
            </a:r>
            <a:r>
              <a:rPr lang="nb-NO" dirty="0" err="1"/>
              <a:t>how</a:t>
            </a:r>
            <a:r>
              <a:rPr lang="nb-NO" dirty="0"/>
              <a:t> </a:t>
            </a:r>
            <a:r>
              <a:rPr lang="nb-NO" dirty="0" err="1"/>
              <a:t>one</a:t>
            </a:r>
            <a:r>
              <a:rPr lang="nb-NO" dirty="0"/>
              <a:t> </a:t>
            </a:r>
            <a:r>
              <a:rPr lang="nb-NO" dirty="0" err="1"/>
              <a:t>of</a:t>
            </a:r>
            <a:r>
              <a:rPr lang="nb-NO" dirty="0"/>
              <a:t> </a:t>
            </a:r>
            <a:r>
              <a:rPr lang="nb-NO" dirty="0" err="1"/>
              <a:t>them</a:t>
            </a:r>
            <a:r>
              <a:rPr lang="nb-NO" dirty="0"/>
              <a:t> </a:t>
            </a:r>
            <a:r>
              <a:rPr lang="nb-NO" dirty="0" err="1"/>
              <a:t>describes</a:t>
            </a:r>
            <a:r>
              <a:rPr lang="nb-NO" dirty="0"/>
              <a:t> </a:t>
            </a:r>
            <a:r>
              <a:rPr lang="nb-NO" dirty="0" err="1"/>
              <a:t>one</a:t>
            </a:r>
            <a:r>
              <a:rPr lang="nb-NO" dirty="0"/>
              <a:t> </a:t>
            </a:r>
            <a:r>
              <a:rPr lang="nb-NO" dirty="0" err="1"/>
              <a:t>of</a:t>
            </a:r>
            <a:r>
              <a:rPr lang="nb-NO" dirty="0"/>
              <a:t> his </a:t>
            </a:r>
            <a:r>
              <a:rPr lang="nb-NO" dirty="0" err="1"/>
              <a:t>paper</a:t>
            </a:r>
            <a:r>
              <a:rPr lang="nb-NO" dirty="0"/>
              <a:t> </a:t>
            </a:r>
          </a:p>
          <a:p>
            <a:endParaRPr lang="nb-NO" dirty="0"/>
          </a:p>
          <a:p>
            <a:r>
              <a:rPr lang="nb-NO" dirty="0" err="1"/>
              <a:t>Studying</a:t>
            </a:r>
            <a:r>
              <a:rPr lang="nb-NO" dirty="0"/>
              <a:t> </a:t>
            </a:r>
            <a:r>
              <a:rPr lang="nb-NO" dirty="0" err="1"/>
              <a:t>artificial</a:t>
            </a:r>
            <a:r>
              <a:rPr lang="nb-NO" dirty="0"/>
              <a:t> </a:t>
            </a:r>
            <a:r>
              <a:rPr lang="nb-NO" dirty="0" err="1"/>
              <a:t>intelligence</a:t>
            </a:r>
            <a:r>
              <a:rPr lang="nb-NO" dirty="0"/>
              <a:t> for </a:t>
            </a:r>
            <a:r>
              <a:rPr lang="nb-NO" dirty="0" err="1"/>
              <a:t>understanding</a:t>
            </a:r>
            <a:r>
              <a:rPr lang="nb-NO" dirty="0"/>
              <a:t> </a:t>
            </a:r>
            <a:r>
              <a:rPr lang="nb-NO" dirty="0" err="1"/>
              <a:t>our</a:t>
            </a:r>
            <a:r>
              <a:rPr lang="nb-NO" dirty="0"/>
              <a:t> </a:t>
            </a:r>
            <a:r>
              <a:rPr lang="nb-NO" dirty="0" err="1"/>
              <a:t>own</a:t>
            </a:r>
            <a:r>
              <a:rPr lang="nb-NO" dirty="0"/>
              <a:t> </a:t>
            </a:r>
            <a:r>
              <a:rPr lang="nb-NO" dirty="0" err="1"/>
              <a:t>brains</a:t>
            </a:r>
            <a:r>
              <a:rPr lang="nb-NO" dirty="0"/>
              <a:t>. </a:t>
            </a:r>
          </a:p>
          <a:p>
            <a:endParaRPr lang="en-GB" dirty="0"/>
          </a:p>
        </p:txBody>
      </p:sp>
      <p:sp>
        <p:nvSpPr>
          <p:cNvPr id="4" name="Plassholder for lysbildenummer 3"/>
          <p:cNvSpPr>
            <a:spLocks noGrp="1"/>
          </p:cNvSpPr>
          <p:nvPr>
            <p:ph type="sldNum" sz="quarter" idx="10"/>
          </p:nvPr>
        </p:nvSpPr>
        <p:spPr/>
        <p:txBody>
          <a:bodyPr/>
          <a:lstStyle/>
          <a:p>
            <a:fld id="{D8AF5861-CC5D-44E8-B33C-CD84562D017E}" type="slidenum">
              <a:rPr lang="en-GB" smtClean="0"/>
              <a:t>7</a:t>
            </a:fld>
            <a:endParaRPr lang="en-GB"/>
          </a:p>
        </p:txBody>
      </p:sp>
    </p:spTree>
    <p:extLst>
      <p:ext uri="{BB962C8B-B14F-4D97-AF65-F5344CB8AC3E}">
        <p14:creationId xmlns:p14="http://schemas.microsoft.com/office/powerpoint/2010/main" val="3353897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err="1"/>
              <a:t>They</a:t>
            </a:r>
            <a:r>
              <a:rPr lang="nb-NO" dirty="0"/>
              <a:t> </a:t>
            </a:r>
            <a:r>
              <a:rPr lang="nb-NO" dirty="0" err="1"/>
              <a:t>soon</a:t>
            </a:r>
            <a:r>
              <a:rPr lang="nb-NO" dirty="0"/>
              <a:t> </a:t>
            </a:r>
            <a:r>
              <a:rPr lang="nb-NO" dirty="0" err="1"/>
              <a:t>became</a:t>
            </a:r>
            <a:r>
              <a:rPr lang="nb-NO" dirty="0"/>
              <a:t> </a:t>
            </a:r>
            <a:r>
              <a:rPr lang="nb-NO" dirty="0" err="1"/>
              <a:t>role</a:t>
            </a:r>
            <a:r>
              <a:rPr lang="nb-NO" dirty="0"/>
              <a:t> </a:t>
            </a:r>
            <a:r>
              <a:rPr lang="nb-NO" dirty="0" err="1"/>
              <a:t>models</a:t>
            </a:r>
            <a:r>
              <a:rPr lang="nb-NO" dirty="0"/>
              <a:t> for all </a:t>
            </a:r>
            <a:r>
              <a:rPr lang="nb-NO" dirty="0" err="1"/>
              <a:t>of</a:t>
            </a:r>
            <a:r>
              <a:rPr lang="nb-NO" dirty="0"/>
              <a:t> </a:t>
            </a:r>
            <a:r>
              <a:rPr lang="nb-NO" dirty="0" err="1"/>
              <a:t>us</a:t>
            </a:r>
            <a:r>
              <a:rPr lang="nb-NO" dirty="0"/>
              <a:t> at NTNU </a:t>
            </a:r>
            <a:r>
              <a:rPr lang="nb-NO" dirty="0" err="1"/>
              <a:t>who</a:t>
            </a:r>
            <a:r>
              <a:rPr lang="nb-NO" dirty="0"/>
              <a:t> </a:t>
            </a:r>
            <a:r>
              <a:rPr lang="nb-NO" dirty="0" err="1"/>
              <a:t>want</a:t>
            </a:r>
            <a:r>
              <a:rPr lang="nb-NO" dirty="0"/>
              <a:t> to </a:t>
            </a:r>
            <a:r>
              <a:rPr lang="nb-NO" dirty="0" err="1"/>
              <a:t>establish</a:t>
            </a:r>
            <a:r>
              <a:rPr lang="nb-NO" dirty="0"/>
              <a:t> </a:t>
            </a:r>
            <a:r>
              <a:rPr lang="nb-NO" dirty="0" err="1"/>
              <a:t>research</a:t>
            </a:r>
            <a:r>
              <a:rPr lang="nb-NO" dirty="0"/>
              <a:t> </a:t>
            </a:r>
            <a:r>
              <a:rPr lang="nb-NO" dirty="0" err="1"/>
              <a:t>projects</a:t>
            </a:r>
            <a:r>
              <a:rPr lang="nb-NO" dirty="0"/>
              <a:t> </a:t>
            </a:r>
            <a:r>
              <a:rPr lang="nb-NO" dirty="0" err="1"/>
              <a:t>guided</a:t>
            </a:r>
            <a:r>
              <a:rPr lang="nb-NO" dirty="0"/>
              <a:t> by </a:t>
            </a:r>
            <a:r>
              <a:rPr lang="nb-NO" dirty="0" err="1"/>
              <a:t>meaningful</a:t>
            </a:r>
            <a:r>
              <a:rPr lang="nb-NO" dirty="0"/>
              <a:t> and </a:t>
            </a:r>
            <a:r>
              <a:rPr lang="nb-NO" dirty="0" err="1"/>
              <a:t>powerful</a:t>
            </a:r>
            <a:r>
              <a:rPr lang="nb-NO" dirty="0"/>
              <a:t> </a:t>
            </a:r>
            <a:r>
              <a:rPr lang="nb-NO" dirty="0" err="1"/>
              <a:t>research</a:t>
            </a:r>
            <a:r>
              <a:rPr lang="nb-NO" dirty="0"/>
              <a:t> goals. </a:t>
            </a:r>
          </a:p>
          <a:p>
            <a:r>
              <a:rPr lang="nb-NO" dirty="0" err="1"/>
              <a:t>Before</a:t>
            </a:r>
            <a:r>
              <a:rPr lang="nb-NO" dirty="0"/>
              <a:t> I og </a:t>
            </a:r>
            <a:r>
              <a:rPr lang="nb-NO" dirty="0" err="1"/>
              <a:t>ahead</a:t>
            </a:r>
            <a:r>
              <a:rPr lang="nb-NO" dirty="0"/>
              <a:t> I </a:t>
            </a:r>
            <a:r>
              <a:rPr lang="nb-NO" dirty="0" err="1"/>
              <a:t>would</a:t>
            </a:r>
            <a:r>
              <a:rPr lang="nb-NO" dirty="0"/>
              <a:t> like to stop and ask </a:t>
            </a:r>
            <a:r>
              <a:rPr lang="nb-NO" dirty="0" err="1"/>
              <a:t>you</a:t>
            </a:r>
            <a:r>
              <a:rPr lang="nb-NO" dirty="0"/>
              <a:t> to </a:t>
            </a:r>
            <a:r>
              <a:rPr lang="nb-NO" dirty="0" err="1"/>
              <a:t>reflect</a:t>
            </a:r>
            <a:r>
              <a:rPr lang="nb-NO" dirty="0"/>
              <a:t> </a:t>
            </a:r>
            <a:r>
              <a:rPr lang="nb-NO" dirty="0" err="1"/>
              <a:t>one</a:t>
            </a:r>
            <a:r>
              <a:rPr lang="nb-NO" dirty="0"/>
              <a:t> </a:t>
            </a:r>
            <a:r>
              <a:rPr lang="nb-NO" dirty="0" err="1"/>
              <a:t>minute</a:t>
            </a:r>
            <a:r>
              <a:rPr lang="nb-NO" dirty="0"/>
              <a:t> </a:t>
            </a:r>
            <a:r>
              <a:rPr lang="nb-NO" dirty="0" err="1"/>
              <a:t>about</a:t>
            </a:r>
            <a:r>
              <a:rPr lang="nb-NO" dirty="0"/>
              <a:t> </a:t>
            </a:r>
            <a:r>
              <a:rPr lang="nb-NO" dirty="0" err="1"/>
              <a:t>what</a:t>
            </a:r>
            <a:r>
              <a:rPr lang="nb-NO" dirty="0"/>
              <a:t> I have </a:t>
            </a:r>
            <a:r>
              <a:rPr lang="nb-NO" dirty="0" err="1"/>
              <a:t>said</a:t>
            </a:r>
            <a:r>
              <a:rPr lang="nb-NO" dirty="0"/>
              <a:t> </a:t>
            </a:r>
            <a:r>
              <a:rPr lang="nb-NO" dirty="0" err="1"/>
              <a:t>until</a:t>
            </a:r>
            <a:r>
              <a:rPr lang="nb-NO" dirty="0"/>
              <a:t> </a:t>
            </a:r>
            <a:r>
              <a:rPr lang="nb-NO" dirty="0" err="1"/>
              <a:t>now</a:t>
            </a:r>
            <a:r>
              <a:rPr lang="nb-NO" dirty="0"/>
              <a:t>. My slides </a:t>
            </a:r>
            <a:r>
              <a:rPr lang="nb-NO" dirty="0" err="1"/>
              <a:t>are</a:t>
            </a:r>
            <a:r>
              <a:rPr lang="nb-NO" dirty="0"/>
              <a:t> </a:t>
            </a:r>
            <a:r>
              <a:rPr lang="nb-NO" dirty="0" err="1"/>
              <a:t>available</a:t>
            </a:r>
            <a:r>
              <a:rPr lang="nb-NO" dirty="0"/>
              <a:t>. Do </a:t>
            </a:r>
            <a:r>
              <a:rPr lang="nb-NO" dirty="0" err="1"/>
              <a:t>you</a:t>
            </a:r>
            <a:r>
              <a:rPr lang="nb-NO" dirty="0"/>
              <a:t> have questions? </a:t>
            </a:r>
          </a:p>
        </p:txBody>
      </p:sp>
      <p:sp>
        <p:nvSpPr>
          <p:cNvPr id="4" name="Plassholder for lysbildenummer 3"/>
          <p:cNvSpPr>
            <a:spLocks noGrp="1"/>
          </p:cNvSpPr>
          <p:nvPr>
            <p:ph type="sldNum" sz="quarter" idx="10"/>
          </p:nvPr>
        </p:nvSpPr>
        <p:spPr/>
        <p:txBody>
          <a:bodyPr/>
          <a:lstStyle/>
          <a:p>
            <a:fld id="{D8AF5861-CC5D-44E8-B33C-CD84562D017E}" type="slidenum">
              <a:rPr lang="en-GB" smtClean="0"/>
              <a:t>8</a:t>
            </a:fld>
            <a:endParaRPr lang="en-GB"/>
          </a:p>
        </p:txBody>
      </p:sp>
    </p:spTree>
    <p:extLst>
      <p:ext uri="{BB962C8B-B14F-4D97-AF65-F5344CB8AC3E}">
        <p14:creationId xmlns:p14="http://schemas.microsoft.com/office/powerpoint/2010/main" val="21613873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492125" y="1279525"/>
            <a:ext cx="6137275" cy="3452813"/>
          </a:xfrm>
        </p:spPr>
      </p:sp>
      <p:sp>
        <p:nvSpPr>
          <p:cNvPr id="3" name="Plassholder for notater 2"/>
          <p:cNvSpPr>
            <a:spLocks noGrp="1"/>
          </p:cNvSpPr>
          <p:nvPr>
            <p:ph type="body" idx="1"/>
          </p:nvPr>
        </p:nvSpPr>
        <p:spPr/>
        <p:txBody>
          <a:bodyPr/>
          <a:lstStyle/>
          <a:p>
            <a:pPr defTabSz="990476">
              <a:defRPr/>
            </a:pPr>
            <a:r>
              <a:rPr lang="en-US" dirty="0"/>
              <a:t>Recently NTNU has established an open AI Lab financed by the Norwegian industry. The notion of </a:t>
            </a:r>
            <a:r>
              <a:rPr lang="nb-NO" dirty="0" err="1"/>
              <a:t>Artificial</a:t>
            </a:r>
            <a:r>
              <a:rPr lang="nb-NO" dirty="0"/>
              <a:t> </a:t>
            </a:r>
            <a:r>
              <a:rPr lang="nb-NO" dirty="0" err="1"/>
              <a:t>Intelligence</a:t>
            </a:r>
            <a:r>
              <a:rPr lang="nb-NO" dirty="0"/>
              <a:t> </a:t>
            </a:r>
            <a:r>
              <a:rPr lang="nb-NO" dirty="0" err="1"/>
              <a:t>was</a:t>
            </a:r>
            <a:r>
              <a:rPr lang="nb-NO" dirty="0"/>
              <a:t> </a:t>
            </a:r>
            <a:r>
              <a:rPr lang="nb-NO" dirty="0" err="1"/>
              <a:t>invented</a:t>
            </a:r>
            <a:r>
              <a:rPr lang="nb-NO" dirty="0"/>
              <a:t> in 1956, </a:t>
            </a:r>
            <a:r>
              <a:rPr lang="nb-NO" dirty="0" err="1"/>
              <a:t>even</a:t>
            </a:r>
            <a:r>
              <a:rPr lang="nb-NO" dirty="0"/>
              <a:t> </a:t>
            </a:r>
            <a:r>
              <a:rPr lang="nb-NO" dirty="0" err="1"/>
              <a:t>before</a:t>
            </a:r>
            <a:r>
              <a:rPr lang="nb-NO" dirty="0"/>
              <a:t> software </a:t>
            </a:r>
            <a:r>
              <a:rPr lang="nb-NO" dirty="0" err="1"/>
              <a:t>engineering</a:t>
            </a:r>
            <a:r>
              <a:rPr lang="nb-NO" dirty="0"/>
              <a:t>. Deep </a:t>
            </a:r>
            <a:r>
              <a:rPr lang="nb-NO" dirty="0" err="1"/>
              <a:t>learning</a:t>
            </a:r>
            <a:r>
              <a:rPr lang="nb-NO" dirty="0"/>
              <a:t> </a:t>
            </a:r>
            <a:r>
              <a:rPr lang="nb-NO" dirty="0" err="1"/>
              <a:t>was</a:t>
            </a:r>
            <a:r>
              <a:rPr lang="nb-NO" dirty="0"/>
              <a:t> </a:t>
            </a:r>
            <a:r>
              <a:rPr lang="nb-NO" dirty="0" err="1"/>
              <a:t>introduced</a:t>
            </a:r>
            <a:r>
              <a:rPr lang="nb-NO" dirty="0"/>
              <a:t> as a </a:t>
            </a:r>
            <a:r>
              <a:rPr lang="nb-NO" dirty="0" err="1"/>
              <a:t>rebranding</a:t>
            </a:r>
            <a:r>
              <a:rPr lang="nb-NO" dirty="0"/>
              <a:t> </a:t>
            </a:r>
            <a:r>
              <a:rPr lang="nb-NO" dirty="0" err="1"/>
              <a:t>of</a:t>
            </a:r>
            <a:r>
              <a:rPr lang="nb-NO" dirty="0"/>
              <a:t> AI in 2006 and AI </a:t>
            </a:r>
            <a:r>
              <a:rPr lang="nb-NO" dirty="0" err="1"/>
              <a:t>started</a:t>
            </a:r>
            <a:r>
              <a:rPr lang="nb-NO" dirty="0"/>
              <a:t> </a:t>
            </a:r>
            <a:r>
              <a:rPr lang="nb-NO" dirty="0" err="1"/>
              <a:t>its</a:t>
            </a:r>
            <a:r>
              <a:rPr lang="nb-NO" dirty="0"/>
              <a:t> </a:t>
            </a:r>
            <a:r>
              <a:rPr lang="nb-NO" dirty="0" err="1"/>
              <a:t>new</a:t>
            </a:r>
            <a:r>
              <a:rPr lang="nb-NO" dirty="0"/>
              <a:t> </a:t>
            </a:r>
            <a:r>
              <a:rPr lang="nb-NO" dirty="0" err="1"/>
              <a:t>wave</a:t>
            </a:r>
            <a:r>
              <a:rPr lang="nb-NO" dirty="0"/>
              <a:t> </a:t>
            </a:r>
            <a:r>
              <a:rPr lang="nb-NO" dirty="0" err="1"/>
              <a:t>with</a:t>
            </a:r>
            <a:r>
              <a:rPr lang="nb-NO" dirty="0"/>
              <a:t> Big Data </a:t>
            </a:r>
            <a:r>
              <a:rPr lang="nb-NO" dirty="0" err="1"/>
              <a:t>Powerful</a:t>
            </a:r>
            <a:r>
              <a:rPr lang="nb-NO" dirty="0"/>
              <a:t> </a:t>
            </a:r>
            <a:r>
              <a:rPr lang="nb-NO" dirty="0" err="1"/>
              <a:t>computing</a:t>
            </a:r>
            <a:endParaRPr lang="nb-NO" dirty="0"/>
          </a:p>
          <a:p>
            <a:pPr defTabSz="990476">
              <a:defRPr/>
            </a:pPr>
            <a:endParaRPr lang="en-GB" u="sng" dirty="0">
              <a:hlinkClick r:id="rId3"/>
            </a:endParaRPr>
          </a:p>
          <a:p>
            <a:pPr defTabSz="990476">
              <a:defRPr/>
            </a:pPr>
            <a:endParaRPr lang="en-GB" u="sng" dirty="0">
              <a:hlinkClick r:id="rId3"/>
            </a:endParaRPr>
          </a:p>
          <a:p>
            <a:pPr defTabSz="990476">
              <a:defRPr/>
            </a:pPr>
            <a:r>
              <a:rPr lang="en-GB" u="sng" dirty="0">
                <a:hlinkClick r:id="rId3"/>
              </a:rPr>
              <a:t>https://vimeo.com/tydelig/review/290972766/392840506c</a:t>
            </a:r>
            <a:endParaRPr lang="en-GB" dirty="0"/>
          </a:p>
          <a:p>
            <a:pPr defTabSz="990476">
              <a:defRPr/>
            </a:pPr>
            <a:r>
              <a:rPr lang="nb-NO" dirty="0"/>
              <a:t>The </a:t>
            </a:r>
            <a:r>
              <a:rPr lang="en-GB" dirty="0"/>
              <a:t>Norwegian Open Ai Lab</a:t>
            </a:r>
          </a:p>
          <a:p>
            <a:r>
              <a:rPr lang="nb-NO" dirty="0"/>
              <a:t>In </a:t>
            </a:r>
            <a:r>
              <a:rPr lang="nb-NO" dirty="0" err="1"/>
              <a:t>our</a:t>
            </a:r>
            <a:r>
              <a:rPr lang="nb-NO" dirty="0"/>
              <a:t> AI lab at NTNU, </a:t>
            </a:r>
            <a:r>
              <a:rPr lang="nb-NO" dirty="0" err="1"/>
              <a:t>several</a:t>
            </a:r>
            <a:r>
              <a:rPr lang="nb-NO" dirty="0"/>
              <a:t> </a:t>
            </a:r>
            <a:r>
              <a:rPr lang="nb-NO" dirty="0" err="1"/>
              <a:t>social</a:t>
            </a:r>
            <a:r>
              <a:rPr lang="nb-NO" dirty="0"/>
              <a:t> </a:t>
            </a:r>
            <a:r>
              <a:rPr lang="nb-NO" dirty="0" err="1"/>
              <a:t>innovation</a:t>
            </a:r>
            <a:r>
              <a:rPr lang="nb-NO" dirty="0"/>
              <a:t> </a:t>
            </a:r>
            <a:r>
              <a:rPr lang="nb-NO" dirty="0" err="1"/>
              <a:t>projects</a:t>
            </a:r>
            <a:r>
              <a:rPr lang="nb-NO" dirty="0"/>
              <a:t> </a:t>
            </a:r>
            <a:r>
              <a:rPr lang="nb-NO" dirty="0" err="1"/>
              <a:t>are</a:t>
            </a:r>
            <a:r>
              <a:rPr lang="nb-NO" dirty="0"/>
              <a:t> </a:t>
            </a:r>
            <a:r>
              <a:rPr lang="nb-NO" dirty="0" err="1"/>
              <a:t>carried</a:t>
            </a:r>
            <a:r>
              <a:rPr lang="nb-NO" dirty="0"/>
              <a:t> </a:t>
            </a:r>
            <a:r>
              <a:rPr lang="nb-NO" dirty="0" err="1"/>
              <a:t>out</a:t>
            </a:r>
            <a:r>
              <a:rPr lang="nb-NO" dirty="0"/>
              <a:t>.</a:t>
            </a:r>
          </a:p>
          <a:p>
            <a:r>
              <a:rPr lang="en-GB" dirty="0"/>
              <a:t>Alexandra </a:t>
            </a:r>
            <a:r>
              <a:rPr lang="en-GB" dirty="0" err="1"/>
              <a:t>Bech</a:t>
            </a:r>
            <a:r>
              <a:rPr lang="en-GB" dirty="0"/>
              <a:t> </a:t>
            </a:r>
            <a:r>
              <a:rPr lang="en-GB" dirty="0" err="1"/>
              <a:t>Gjørv</a:t>
            </a:r>
            <a:r>
              <a:rPr lang="en-GB" dirty="0"/>
              <a:t>, Research Director, SINTEF</a:t>
            </a:r>
            <a:br>
              <a:rPr lang="en-GB" dirty="0"/>
            </a:br>
            <a:br>
              <a:rPr lang="en-GB" dirty="0"/>
            </a:br>
            <a:endParaRPr lang="en-GB" dirty="0"/>
          </a:p>
          <a:p>
            <a:r>
              <a:rPr lang="en-GB" dirty="0"/>
              <a:t>Norwegian Minister of Trade and Industry Monica </a:t>
            </a:r>
            <a:r>
              <a:rPr lang="en-GB" dirty="0" err="1"/>
              <a:t>Mæland</a:t>
            </a:r>
            <a:r>
              <a:rPr lang="en-GB" dirty="0"/>
              <a:t>, Norwegian Minister of Culture Linda Hofstad </a:t>
            </a:r>
            <a:r>
              <a:rPr lang="en-GB" dirty="0" err="1"/>
              <a:t>Helleland</a:t>
            </a:r>
            <a:r>
              <a:rPr lang="en-GB" dirty="0"/>
              <a:t>, SINTEF CEO Alexandra </a:t>
            </a:r>
            <a:r>
              <a:rPr lang="en-GB" dirty="0" err="1"/>
              <a:t>Bech</a:t>
            </a:r>
            <a:r>
              <a:rPr lang="en-GB" dirty="0"/>
              <a:t> </a:t>
            </a:r>
            <a:r>
              <a:rPr lang="en-GB" dirty="0" err="1"/>
              <a:t>Gjørv</a:t>
            </a:r>
            <a:r>
              <a:rPr lang="en-GB" dirty="0"/>
              <a:t>, and Telenor CEO </a:t>
            </a:r>
            <a:r>
              <a:rPr lang="en-GB" dirty="0" err="1"/>
              <a:t>Sigve</a:t>
            </a:r>
            <a:r>
              <a:rPr lang="en-GB" dirty="0"/>
              <a:t> Brekke, Hege </a:t>
            </a:r>
            <a:r>
              <a:rPr lang="en-GB" dirty="0" err="1"/>
              <a:t>Skryseth</a:t>
            </a:r>
            <a:r>
              <a:rPr lang="en-GB" dirty="0"/>
              <a:t>, Executive Vice President, KONGSBERG </a:t>
            </a:r>
          </a:p>
        </p:txBody>
      </p:sp>
      <p:sp>
        <p:nvSpPr>
          <p:cNvPr id="4" name="Plassholder for lysbildenummer 3"/>
          <p:cNvSpPr>
            <a:spLocks noGrp="1"/>
          </p:cNvSpPr>
          <p:nvPr>
            <p:ph type="sldNum" sz="quarter" idx="10"/>
          </p:nvPr>
        </p:nvSpPr>
        <p:spPr/>
        <p:txBody>
          <a:bodyPr/>
          <a:lstStyle/>
          <a:p>
            <a:fld id="{D8AF5861-CC5D-44E8-B33C-CD84562D017E}" type="slidenum">
              <a:rPr lang="en-GB" smtClean="0"/>
              <a:t>9</a:t>
            </a:fld>
            <a:endParaRPr lang="en-GB"/>
          </a:p>
        </p:txBody>
      </p:sp>
    </p:spTree>
    <p:extLst>
      <p:ext uri="{BB962C8B-B14F-4D97-AF65-F5344CB8AC3E}">
        <p14:creationId xmlns:p14="http://schemas.microsoft.com/office/powerpoint/2010/main" val="13680788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GB" dirty="0"/>
              <a:t>When I was developing this presentation, I realized that I have been working with software research for more than 30 years and that  software engineering is 49 years old. The name ‘software engineering’ was proposed in 1969 at a NATO conference to discuss software development problems—large software systems were late , did not deliver the functionality needed by their users, cost more than expected, and were unreliable. </a:t>
            </a:r>
          </a:p>
          <a:p>
            <a:r>
              <a:rPr lang="nb-NO" dirty="0"/>
              <a:t>S</a:t>
            </a:r>
            <a:r>
              <a:rPr lang="en-GB" dirty="0" err="1"/>
              <a:t>oftware</a:t>
            </a:r>
            <a:r>
              <a:rPr lang="en-GB" dirty="0"/>
              <a:t> engineering research has focused on understanding software and how humans can develop good software.</a:t>
            </a:r>
          </a:p>
        </p:txBody>
      </p:sp>
      <p:sp>
        <p:nvSpPr>
          <p:cNvPr id="4" name="Plassholder for lysbildenummer 3"/>
          <p:cNvSpPr>
            <a:spLocks noGrp="1"/>
          </p:cNvSpPr>
          <p:nvPr>
            <p:ph type="sldNum" sz="quarter" idx="10"/>
          </p:nvPr>
        </p:nvSpPr>
        <p:spPr/>
        <p:txBody>
          <a:bodyPr/>
          <a:lstStyle/>
          <a:p>
            <a:fld id="{6485314D-11D0-484F-95F7-2180B6D793BF}" type="slidenum">
              <a:rPr lang="en-US" smtClean="0"/>
              <a:t>10</a:t>
            </a:fld>
            <a:endParaRPr lang="en-US"/>
          </a:p>
        </p:txBody>
      </p:sp>
    </p:spTree>
    <p:extLst>
      <p:ext uri="{BB962C8B-B14F-4D97-AF65-F5344CB8AC3E}">
        <p14:creationId xmlns:p14="http://schemas.microsoft.com/office/powerpoint/2010/main" val="12020177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It </a:t>
            </a:r>
            <a:r>
              <a:rPr lang="nb-NO" dirty="0" err="1"/>
              <a:t>does</a:t>
            </a:r>
            <a:r>
              <a:rPr lang="nb-NO" dirty="0"/>
              <a:t> not make </a:t>
            </a:r>
            <a:r>
              <a:rPr lang="nb-NO" dirty="0" err="1"/>
              <a:t>sense</a:t>
            </a:r>
            <a:r>
              <a:rPr lang="nb-NO" dirty="0"/>
              <a:t> to talk </a:t>
            </a:r>
            <a:r>
              <a:rPr lang="nb-NO" dirty="0" err="1"/>
              <a:t>about</a:t>
            </a:r>
            <a:r>
              <a:rPr lang="nb-NO" dirty="0"/>
              <a:t> </a:t>
            </a:r>
            <a:r>
              <a:rPr lang="nb-NO" dirty="0" err="1"/>
              <a:t>software</a:t>
            </a:r>
            <a:r>
              <a:rPr lang="nb-NO" dirty="0"/>
              <a:t> </a:t>
            </a:r>
            <a:r>
              <a:rPr lang="nb-NO" dirty="0" err="1"/>
              <a:t>without</a:t>
            </a:r>
            <a:r>
              <a:rPr lang="nb-NO" dirty="0"/>
              <a:t> </a:t>
            </a:r>
            <a:r>
              <a:rPr lang="nb-NO" dirty="0" err="1"/>
              <a:t>talking</a:t>
            </a:r>
            <a:r>
              <a:rPr lang="nb-NO" dirty="0"/>
              <a:t> </a:t>
            </a:r>
            <a:r>
              <a:rPr lang="nb-NO" dirty="0" err="1"/>
              <a:t>about</a:t>
            </a:r>
            <a:r>
              <a:rPr lang="nb-NO" dirty="0"/>
              <a:t> data. In order to </a:t>
            </a:r>
            <a:r>
              <a:rPr lang="nb-NO" dirty="0" err="1"/>
              <a:t>say</a:t>
            </a:r>
            <a:r>
              <a:rPr lang="nb-NO" dirty="0"/>
              <a:t> </a:t>
            </a:r>
            <a:r>
              <a:rPr lang="nb-NO" dirty="0" err="1"/>
              <a:t>something</a:t>
            </a:r>
            <a:r>
              <a:rPr lang="nb-NO" dirty="0"/>
              <a:t> </a:t>
            </a:r>
            <a:r>
              <a:rPr lang="nb-NO" dirty="0" err="1"/>
              <a:t>about</a:t>
            </a:r>
            <a:r>
              <a:rPr lang="nb-NO" dirty="0"/>
              <a:t> </a:t>
            </a:r>
            <a:r>
              <a:rPr lang="nb-NO" dirty="0" err="1"/>
              <a:t>the</a:t>
            </a:r>
            <a:r>
              <a:rPr lang="nb-NO" dirty="0"/>
              <a:t> most </a:t>
            </a:r>
            <a:r>
              <a:rPr lang="nb-NO" dirty="0" err="1"/>
              <a:t>popular</a:t>
            </a:r>
            <a:r>
              <a:rPr lang="nb-NO" dirty="0"/>
              <a:t> </a:t>
            </a:r>
            <a:r>
              <a:rPr lang="nb-NO" dirty="0" err="1"/>
              <a:t>software</a:t>
            </a:r>
            <a:r>
              <a:rPr lang="nb-NO" dirty="0"/>
              <a:t> </a:t>
            </a:r>
            <a:r>
              <a:rPr lang="nb-NO" dirty="0" err="1"/>
              <a:t>applications</a:t>
            </a:r>
            <a:r>
              <a:rPr lang="nb-NO" dirty="0"/>
              <a:t> (</a:t>
            </a:r>
            <a:r>
              <a:rPr lang="nb-NO" dirty="0" err="1"/>
              <a:t>facebook</a:t>
            </a:r>
            <a:r>
              <a:rPr lang="nb-NO" dirty="0"/>
              <a:t>, google, </a:t>
            </a:r>
            <a:r>
              <a:rPr lang="nb-NO" dirty="0" err="1"/>
              <a:t>youtube</a:t>
            </a:r>
            <a:r>
              <a:rPr lang="nb-NO" dirty="0"/>
              <a:t>, </a:t>
            </a:r>
            <a:r>
              <a:rPr lang="nb-NO" dirty="0" err="1"/>
              <a:t>twitter</a:t>
            </a:r>
            <a:r>
              <a:rPr lang="nb-NO" dirty="0"/>
              <a:t>, </a:t>
            </a:r>
            <a:r>
              <a:rPr lang="nb-NO" dirty="0" err="1"/>
              <a:t>netflix</a:t>
            </a:r>
            <a:r>
              <a:rPr lang="nb-NO" dirty="0"/>
              <a:t>) </a:t>
            </a:r>
            <a:r>
              <a:rPr lang="nb-NO" dirty="0" err="1"/>
              <a:t>we</a:t>
            </a:r>
            <a:r>
              <a:rPr lang="nb-NO" dirty="0"/>
              <a:t> </a:t>
            </a:r>
            <a:r>
              <a:rPr lang="nb-NO" dirty="0" err="1"/>
              <a:t>can</a:t>
            </a:r>
            <a:r>
              <a:rPr lang="nb-NO" dirty="0"/>
              <a:t> </a:t>
            </a:r>
            <a:r>
              <a:rPr lang="nb-NO" dirty="0" err="1"/>
              <a:t>say</a:t>
            </a:r>
            <a:r>
              <a:rPr lang="nb-NO" dirty="0"/>
              <a:t> </a:t>
            </a:r>
            <a:r>
              <a:rPr lang="nb-NO" dirty="0" err="1"/>
              <a:t>something</a:t>
            </a:r>
            <a:r>
              <a:rPr lang="nb-NO" dirty="0"/>
              <a:t> </a:t>
            </a:r>
            <a:r>
              <a:rPr lang="nb-NO" dirty="0" err="1"/>
              <a:t>about</a:t>
            </a:r>
            <a:r>
              <a:rPr lang="nb-NO" dirty="0"/>
              <a:t> </a:t>
            </a:r>
            <a:r>
              <a:rPr lang="nb-NO" dirty="0" err="1"/>
              <a:t>the</a:t>
            </a:r>
            <a:r>
              <a:rPr lang="nb-NO" dirty="0"/>
              <a:t> data </a:t>
            </a:r>
            <a:r>
              <a:rPr lang="nb-NO" dirty="0" err="1"/>
              <a:t>they</a:t>
            </a:r>
            <a:r>
              <a:rPr lang="nb-NO" dirty="0"/>
              <a:t> </a:t>
            </a:r>
            <a:r>
              <a:rPr lang="nb-NO" dirty="0" err="1"/>
              <a:t>generate</a:t>
            </a:r>
            <a:r>
              <a:rPr lang="nb-NO" dirty="0"/>
              <a:t>. It has </a:t>
            </a:r>
            <a:r>
              <a:rPr lang="nb-NO" dirty="0" err="1"/>
              <a:t>been</a:t>
            </a:r>
            <a:r>
              <a:rPr lang="nb-NO" dirty="0"/>
              <a:t> </a:t>
            </a:r>
            <a:r>
              <a:rPr lang="nb-NO" dirty="0" err="1"/>
              <a:t>estimated</a:t>
            </a:r>
            <a:r>
              <a:rPr lang="nb-NO" dirty="0"/>
              <a:t> </a:t>
            </a:r>
            <a:r>
              <a:rPr lang="nb-NO" dirty="0" err="1"/>
              <a:t>that</a:t>
            </a:r>
            <a:r>
              <a:rPr lang="nb-NO" dirty="0"/>
              <a:t> for </a:t>
            </a:r>
            <a:r>
              <a:rPr lang="nb-NO" dirty="0" err="1"/>
              <a:t>each</a:t>
            </a:r>
            <a:r>
              <a:rPr lang="nb-NO" dirty="0"/>
              <a:t> </a:t>
            </a:r>
            <a:r>
              <a:rPr lang="nb-NO" dirty="0" err="1"/>
              <a:t>minute</a:t>
            </a:r>
            <a:r>
              <a:rPr lang="nb-NO" dirty="0"/>
              <a:t> 375.000 </a:t>
            </a:r>
            <a:r>
              <a:rPr lang="nb-NO" dirty="0" err="1"/>
              <a:t>apps</a:t>
            </a:r>
            <a:r>
              <a:rPr lang="nb-NO" dirty="0"/>
              <a:t> </a:t>
            </a:r>
            <a:r>
              <a:rPr lang="nb-NO" dirty="0" err="1"/>
              <a:t>are</a:t>
            </a:r>
            <a:r>
              <a:rPr lang="nb-NO" dirty="0"/>
              <a:t> </a:t>
            </a:r>
            <a:r>
              <a:rPr lang="nb-NO" dirty="0" err="1"/>
              <a:t>downloaded</a:t>
            </a:r>
            <a:r>
              <a:rPr lang="nb-NO" dirty="0"/>
              <a:t> from </a:t>
            </a:r>
            <a:r>
              <a:rPr lang="nb-NO" dirty="0" err="1"/>
              <a:t>app</a:t>
            </a:r>
            <a:r>
              <a:rPr lang="nb-NO" dirty="0"/>
              <a:t> store and google store, </a:t>
            </a:r>
            <a:r>
              <a:rPr lang="nb-NO" dirty="0" err="1"/>
              <a:t>that</a:t>
            </a:r>
            <a:r>
              <a:rPr lang="nb-NO" dirty="0"/>
              <a:t> </a:t>
            </a:r>
            <a:r>
              <a:rPr lang="nb-NO" dirty="0" err="1"/>
              <a:t>almost</a:t>
            </a:r>
            <a:r>
              <a:rPr lang="nb-NO" dirty="0"/>
              <a:t> half millions </a:t>
            </a:r>
            <a:r>
              <a:rPr lang="nb-NO" dirty="0" err="1"/>
              <a:t>twits</a:t>
            </a:r>
            <a:r>
              <a:rPr lang="nb-NO" dirty="0"/>
              <a:t> </a:t>
            </a:r>
            <a:r>
              <a:rPr lang="nb-NO" dirty="0" err="1"/>
              <a:t>are</a:t>
            </a:r>
            <a:r>
              <a:rPr lang="nb-NO" dirty="0"/>
              <a:t> sent, 36 millions </a:t>
            </a:r>
            <a:r>
              <a:rPr lang="nb-NO" dirty="0" err="1"/>
              <a:t>of</a:t>
            </a:r>
            <a:r>
              <a:rPr lang="nb-NO" dirty="0"/>
              <a:t> </a:t>
            </a:r>
            <a:r>
              <a:rPr lang="nb-NO" dirty="0" err="1"/>
              <a:t>whatsup</a:t>
            </a:r>
            <a:r>
              <a:rPr lang="nb-NO" dirty="0"/>
              <a:t> </a:t>
            </a:r>
            <a:r>
              <a:rPr lang="nb-NO" dirty="0" err="1"/>
              <a:t>messages</a:t>
            </a:r>
            <a:r>
              <a:rPr lang="nb-NO" dirty="0"/>
              <a:t>, a quarter </a:t>
            </a:r>
            <a:r>
              <a:rPr lang="nb-NO" dirty="0" err="1"/>
              <a:t>of</a:t>
            </a:r>
            <a:r>
              <a:rPr lang="nb-NO" dirty="0"/>
              <a:t> millions </a:t>
            </a:r>
            <a:r>
              <a:rPr lang="nb-NO" dirty="0" err="1"/>
              <a:t>of</a:t>
            </a:r>
            <a:r>
              <a:rPr lang="nb-NO" dirty="0"/>
              <a:t> </a:t>
            </a:r>
            <a:r>
              <a:rPr lang="nb-NO" dirty="0" err="1"/>
              <a:t>hours</a:t>
            </a:r>
            <a:r>
              <a:rPr lang="nb-NO" dirty="0"/>
              <a:t> </a:t>
            </a:r>
            <a:r>
              <a:rPr lang="nb-NO" dirty="0" err="1"/>
              <a:t>are</a:t>
            </a:r>
            <a:r>
              <a:rPr lang="nb-NO" dirty="0"/>
              <a:t> </a:t>
            </a:r>
            <a:r>
              <a:rPr lang="nb-NO" dirty="0" err="1"/>
              <a:t>watched</a:t>
            </a:r>
            <a:r>
              <a:rPr lang="nb-NO" dirty="0"/>
              <a:t>, and 3,7 millions </a:t>
            </a:r>
            <a:r>
              <a:rPr lang="nb-NO" dirty="0" err="1"/>
              <a:t>of</a:t>
            </a:r>
            <a:r>
              <a:rPr lang="nb-NO" dirty="0"/>
              <a:t> </a:t>
            </a:r>
            <a:r>
              <a:rPr lang="nb-NO" dirty="0" err="1"/>
              <a:t>queries</a:t>
            </a:r>
            <a:r>
              <a:rPr lang="nb-NO" dirty="0"/>
              <a:t> </a:t>
            </a:r>
            <a:r>
              <a:rPr lang="nb-NO" dirty="0" err="1"/>
              <a:t>are</a:t>
            </a:r>
            <a:r>
              <a:rPr lang="nb-NO" dirty="0"/>
              <a:t> run. </a:t>
            </a:r>
            <a:r>
              <a:rPr lang="nb-NO" dirty="0" err="1"/>
              <a:t>We</a:t>
            </a:r>
            <a:r>
              <a:rPr lang="nb-NO" dirty="0"/>
              <a:t> </a:t>
            </a:r>
            <a:r>
              <a:rPr lang="nb-NO" dirty="0" err="1"/>
              <a:t>also</a:t>
            </a:r>
            <a:r>
              <a:rPr lang="nb-NO" dirty="0"/>
              <a:t> note </a:t>
            </a:r>
            <a:r>
              <a:rPr lang="nb-NO" dirty="0" err="1"/>
              <a:t>that</a:t>
            </a:r>
            <a:r>
              <a:rPr lang="nb-NO" dirty="0"/>
              <a:t> all </a:t>
            </a:r>
            <a:r>
              <a:rPr lang="nb-NO" dirty="0" err="1"/>
              <a:t>the</a:t>
            </a:r>
            <a:r>
              <a:rPr lang="nb-NO" dirty="0"/>
              <a:t> </a:t>
            </a:r>
            <a:r>
              <a:rPr lang="nb-NO" dirty="0" err="1"/>
              <a:t>apps</a:t>
            </a:r>
            <a:r>
              <a:rPr lang="nb-NO" dirty="0"/>
              <a:t> in </a:t>
            </a:r>
            <a:r>
              <a:rPr lang="nb-NO" dirty="0" err="1"/>
              <a:t>this</a:t>
            </a:r>
            <a:r>
              <a:rPr lang="nb-NO" dirty="0"/>
              <a:t> </a:t>
            </a:r>
            <a:r>
              <a:rPr lang="nb-NO" dirty="0" err="1"/>
              <a:t>figure</a:t>
            </a:r>
            <a:r>
              <a:rPr lang="nb-NO" dirty="0"/>
              <a:t> </a:t>
            </a:r>
            <a:r>
              <a:rPr lang="nb-NO" dirty="0" err="1"/>
              <a:t>are</a:t>
            </a:r>
            <a:r>
              <a:rPr lang="nb-NO" dirty="0"/>
              <a:t> </a:t>
            </a:r>
            <a:r>
              <a:rPr lang="nb-NO" dirty="0" err="1"/>
              <a:t>made</a:t>
            </a:r>
            <a:r>
              <a:rPr lang="nb-NO" dirty="0"/>
              <a:t> in US. I </a:t>
            </a:r>
            <a:r>
              <a:rPr lang="nb-NO" dirty="0" err="1"/>
              <a:t>wonder</a:t>
            </a:r>
            <a:r>
              <a:rPr lang="nb-NO" dirty="0"/>
              <a:t> </a:t>
            </a:r>
            <a:r>
              <a:rPr lang="nb-NO" dirty="0" err="1"/>
              <a:t>which</a:t>
            </a:r>
            <a:r>
              <a:rPr lang="nb-NO" dirty="0"/>
              <a:t> </a:t>
            </a:r>
            <a:r>
              <a:rPr lang="nb-NO" dirty="0" err="1"/>
              <a:t>are</a:t>
            </a:r>
            <a:r>
              <a:rPr lang="nb-NO" dirty="0"/>
              <a:t> </a:t>
            </a:r>
            <a:r>
              <a:rPr lang="nb-NO" dirty="0" err="1"/>
              <a:t>the</a:t>
            </a:r>
            <a:r>
              <a:rPr lang="nb-NO" dirty="0"/>
              <a:t> most </a:t>
            </a:r>
            <a:r>
              <a:rPr lang="nb-NO" dirty="0" err="1"/>
              <a:t>popular</a:t>
            </a:r>
            <a:r>
              <a:rPr lang="nb-NO" dirty="0"/>
              <a:t> apps in </a:t>
            </a:r>
            <a:r>
              <a:rPr lang="nb-NO" dirty="0" err="1"/>
              <a:t>this</a:t>
            </a:r>
            <a:r>
              <a:rPr lang="nb-NO" dirty="0"/>
              <a:t> </a:t>
            </a:r>
            <a:r>
              <a:rPr lang="nb-NO" dirty="0" err="1"/>
              <a:t>Swtizerland</a:t>
            </a:r>
            <a:r>
              <a:rPr lang="nb-NO" dirty="0"/>
              <a:t> and in </a:t>
            </a:r>
            <a:r>
              <a:rPr lang="nb-NO" dirty="0" err="1"/>
              <a:t>this</a:t>
            </a:r>
            <a:r>
              <a:rPr lang="nb-NO" dirty="0"/>
              <a:t> </a:t>
            </a:r>
            <a:r>
              <a:rPr lang="nb-NO" dirty="0" err="1"/>
              <a:t>particular</a:t>
            </a:r>
            <a:r>
              <a:rPr lang="nb-NO" dirty="0"/>
              <a:t> part </a:t>
            </a:r>
            <a:r>
              <a:rPr lang="nb-NO" dirty="0" err="1"/>
              <a:t>of</a:t>
            </a:r>
            <a:r>
              <a:rPr lang="nb-NO" dirty="0"/>
              <a:t> S.. </a:t>
            </a:r>
          </a:p>
          <a:p>
            <a:endParaRPr lang="en-GB" dirty="0"/>
          </a:p>
        </p:txBody>
      </p:sp>
      <p:sp>
        <p:nvSpPr>
          <p:cNvPr id="4" name="Plassholder for lysbildenummer 3"/>
          <p:cNvSpPr>
            <a:spLocks noGrp="1"/>
          </p:cNvSpPr>
          <p:nvPr>
            <p:ph type="sldNum" sz="quarter" idx="10"/>
          </p:nvPr>
        </p:nvSpPr>
        <p:spPr/>
        <p:txBody>
          <a:bodyPr/>
          <a:lstStyle/>
          <a:p>
            <a:fld id="{6485314D-11D0-484F-95F7-2180B6D793BF}" type="slidenum">
              <a:rPr lang="en-US" smtClean="0"/>
              <a:t>11</a:t>
            </a:fld>
            <a:endParaRPr lang="en-US"/>
          </a:p>
        </p:txBody>
      </p:sp>
    </p:spTree>
    <p:extLst>
      <p:ext uri="{BB962C8B-B14F-4D97-AF65-F5344CB8AC3E}">
        <p14:creationId xmlns:p14="http://schemas.microsoft.com/office/powerpoint/2010/main" val="11962863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For </a:t>
            </a:r>
            <a:r>
              <a:rPr lang="nb-NO" dirty="0" err="1"/>
              <a:t>many</a:t>
            </a:r>
            <a:r>
              <a:rPr lang="nb-NO" dirty="0"/>
              <a:t> </a:t>
            </a:r>
            <a:r>
              <a:rPr lang="nb-NO" dirty="0" err="1"/>
              <a:t>years</a:t>
            </a:r>
            <a:r>
              <a:rPr lang="nb-NO" dirty="0"/>
              <a:t> </a:t>
            </a:r>
            <a:r>
              <a:rPr lang="nb-NO" dirty="0" err="1"/>
              <a:t>we</a:t>
            </a:r>
            <a:r>
              <a:rPr lang="nb-NO" dirty="0"/>
              <a:t> have </a:t>
            </a:r>
            <a:r>
              <a:rPr lang="nb-NO" dirty="0" err="1"/>
              <a:t>studied</a:t>
            </a:r>
            <a:r>
              <a:rPr lang="nb-NO" dirty="0"/>
              <a:t> </a:t>
            </a:r>
            <a:r>
              <a:rPr lang="nb-NO" dirty="0" err="1"/>
              <a:t>open</a:t>
            </a:r>
            <a:r>
              <a:rPr lang="nb-NO" dirty="0"/>
              <a:t> </a:t>
            </a:r>
            <a:r>
              <a:rPr lang="nb-NO" dirty="0" err="1"/>
              <a:t>source</a:t>
            </a:r>
            <a:r>
              <a:rPr lang="nb-NO" dirty="0"/>
              <a:t> </a:t>
            </a:r>
            <a:r>
              <a:rPr lang="nb-NO" dirty="0" err="1"/>
              <a:t>software</a:t>
            </a:r>
            <a:endParaRPr lang="nb-NO" dirty="0"/>
          </a:p>
          <a:p>
            <a:pPr defTabSz="990476">
              <a:defRPr/>
            </a:pPr>
            <a:r>
              <a:rPr lang="nb-NO" dirty="0"/>
              <a:t>and </a:t>
            </a:r>
            <a:r>
              <a:rPr lang="nb-NO" dirty="0" err="1"/>
              <a:t>its</a:t>
            </a:r>
            <a:r>
              <a:rPr lang="nb-NO" dirty="0"/>
              <a:t> </a:t>
            </a:r>
            <a:r>
              <a:rPr lang="nb-NO" dirty="0" err="1"/>
              <a:t>implication</a:t>
            </a:r>
            <a:r>
              <a:rPr lang="nb-NO" dirty="0"/>
              <a:t> for </a:t>
            </a:r>
            <a:r>
              <a:rPr lang="nb-NO" dirty="0" err="1"/>
              <a:t>education</a:t>
            </a:r>
            <a:r>
              <a:rPr lang="nb-NO" dirty="0"/>
              <a:t> and </a:t>
            </a:r>
            <a:r>
              <a:rPr lang="nb-NO" dirty="0" err="1"/>
              <a:t>innovation</a:t>
            </a:r>
            <a:r>
              <a:rPr lang="nb-NO" dirty="0"/>
              <a:t>. OSS is </a:t>
            </a:r>
            <a:r>
              <a:rPr lang="nb-NO" dirty="0" err="1"/>
              <a:t>central</a:t>
            </a:r>
            <a:r>
              <a:rPr lang="nb-NO" dirty="0"/>
              <a:t> to understand </a:t>
            </a:r>
            <a:r>
              <a:rPr lang="nb-NO" dirty="0" err="1"/>
              <a:t>software</a:t>
            </a:r>
            <a:r>
              <a:rPr lang="nb-NO" dirty="0"/>
              <a:t> </a:t>
            </a:r>
            <a:r>
              <a:rPr lang="nb-NO" dirty="0" err="1"/>
              <a:t>engineering</a:t>
            </a:r>
            <a:r>
              <a:rPr lang="nb-NO" dirty="0"/>
              <a:t>. </a:t>
            </a:r>
            <a:r>
              <a:rPr lang="en-GB" dirty="0"/>
              <a:t>Open source projects can be regarded as interesting sources for software engineering education and research. By participating in open source projects students can improve their programming and design capabilities. By reflecting on own participation by means of an established research method and plan, master’s students can in addition contribute to increase knowledge concerning research questions. In this work we report on a concrete study in the context of the </a:t>
            </a:r>
            <a:r>
              <a:rPr lang="en-GB" dirty="0" err="1"/>
              <a:t>Netbeans</a:t>
            </a:r>
            <a:r>
              <a:rPr lang="en-GB" dirty="0"/>
              <a:t> open source project. The research method used is a modification of action research.  </a:t>
            </a:r>
          </a:p>
          <a:p>
            <a:endParaRPr lang="en-GB" dirty="0"/>
          </a:p>
        </p:txBody>
      </p:sp>
      <p:sp>
        <p:nvSpPr>
          <p:cNvPr id="4" name="Plassholder for lysbildenummer 3"/>
          <p:cNvSpPr>
            <a:spLocks noGrp="1"/>
          </p:cNvSpPr>
          <p:nvPr>
            <p:ph type="sldNum" sz="quarter" idx="10"/>
          </p:nvPr>
        </p:nvSpPr>
        <p:spPr/>
        <p:txBody>
          <a:bodyPr/>
          <a:lstStyle/>
          <a:p>
            <a:fld id="{D8AF5861-CC5D-44E8-B33C-CD84562D017E}" type="slidenum">
              <a:rPr lang="en-GB" smtClean="0"/>
              <a:t>12</a:t>
            </a:fld>
            <a:endParaRPr lang="en-GB"/>
          </a:p>
        </p:txBody>
      </p:sp>
    </p:spTree>
    <p:extLst>
      <p:ext uri="{BB962C8B-B14F-4D97-AF65-F5344CB8AC3E}">
        <p14:creationId xmlns:p14="http://schemas.microsoft.com/office/powerpoint/2010/main" val="41057361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GB" dirty="0"/>
              <a:t>Our ongoing research in software engineering is on Software </a:t>
            </a:r>
            <a:r>
              <a:rPr lang="en-GB" dirty="0" err="1"/>
              <a:t>startups</a:t>
            </a:r>
            <a:r>
              <a:rPr lang="en-GB" dirty="0"/>
              <a:t>. Software </a:t>
            </a:r>
            <a:r>
              <a:rPr lang="en-GB" dirty="0" err="1"/>
              <a:t>startups</a:t>
            </a:r>
            <a:r>
              <a:rPr lang="en-GB" dirty="0"/>
              <a:t> are newly created companies producing cutting-edge software technology, they are an important source of software innovation even in academia. </a:t>
            </a:r>
          </a:p>
          <a:p>
            <a:r>
              <a:rPr lang="en-GB" dirty="0"/>
              <a:t>Software </a:t>
            </a:r>
            <a:r>
              <a:rPr lang="en-GB" dirty="0" err="1"/>
              <a:t>startups</a:t>
            </a:r>
            <a:r>
              <a:rPr lang="en-GB" dirty="0"/>
              <a:t> have long been a significant driver in economic growth and innovation. However, the on-going failure of the major number of </a:t>
            </a:r>
            <a:r>
              <a:rPr lang="en-GB" dirty="0" err="1"/>
              <a:t>startups</a:t>
            </a:r>
            <a:r>
              <a:rPr lang="en-GB" dirty="0"/>
              <a:t> calls for a better understanding of state-of-the-practice of </a:t>
            </a:r>
            <a:r>
              <a:rPr lang="en-GB" dirty="0" err="1"/>
              <a:t>startup</a:t>
            </a:r>
            <a:r>
              <a:rPr lang="en-GB" dirty="0"/>
              <a:t> activities. We have run a systematic mapping study on 74 primary papers from 1994 to 2017. </a:t>
            </a:r>
            <a:r>
              <a:rPr lang="nb-NO" dirty="0"/>
              <a:t>The </a:t>
            </a:r>
            <a:r>
              <a:rPr lang="nb-NO" dirty="0" err="1"/>
              <a:t>study</a:t>
            </a:r>
            <a:r>
              <a:rPr lang="nb-NO" dirty="0"/>
              <a:t> </a:t>
            </a:r>
            <a:r>
              <a:rPr lang="nb-NO" dirty="0" err="1"/>
              <a:t>answers</a:t>
            </a:r>
            <a:r>
              <a:rPr lang="nb-NO" dirty="0"/>
              <a:t> </a:t>
            </a:r>
            <a:r>
              <a:rPr lang="nb-NO" dirty="0" err="1"/>
              <a:t>the</a:t>
            </a:r>
            <a:r>
              <a:rPr lang="nb-NO" dirty="0"/>
              <a:t> </a:t>
            </a:r>
            <a:r>
              <a:rPr lang="nb-NO" dirty="0" err="1"/>
              <a:t>main</a:t>
            </a:r>
            <a:r>
              <a:rPr lang="nb-NO" dirty="0"/>
              <a:t> </a:t>
            </a:r>
            <a:r>
              <a:rPr lang="nb-NO" dirty="0" err="1"/>
              <a:t>question</a:t>
            </a:r>
            <a:r>
              <a:rPr lang="nb-NO" dirty="0"/>
              <a:t> «</a:t>
            </a:r>
            <a:r>
              <a:rPr lang="en-GB" dirty="0"/>
              <a:t>How has software </a:t>
            </a:r>
            <a:r>
              <a:rPr lang="en-GB" dirty="0" err="1"/>
              <a:t>startup</a:t>
            </a:r>
            <a:r>
              <a:rPr lang="en-GB" dirty="0"/>
              <a:t> research changed over time in terms of focused knowledge areas?”</a:t>
            </a:r>
            <a:endParaRPr lang="nb-NO" dirty="0"/>
          </a:p>
          <a:p>
            <a:r>
              <a:rPr lang="en-GB" dirty="0"/>
              <a:t>We have also identified how </a:t>
            </a:r>
            <a:r>
              <a:rPr lang="en-GB" dirty="0" err="1"/>
              <a:t>startups</a:t>
            </a:r>
            <a:r>
              <a:rPr lang="en-GB" dirty="0"/>
              <a:t> that develop products with both software and hardware parts can generate value from data analytics and what challenges they face towards this direction. To this end, we performed a multiple-case study with early-stage </a:t>
            </a:r>
            <a:r>
              <a:rPr lang="en-GB" dirty="0" err="1"/>
              <a:t>startups</a:t>
            </a:r>
            <a:r>
              <a:rPr lang="en-GB" dirty="0"/>
              <a:t> and employed qualitative analysis on a dataset from 13 </a:t>
            </a:r>
            <a:r>
              <a:rPr lang="en-GB" dirty="0" err="1"/>
              <a:t>startups</a:t>
            </a:r>
            <a:r>
              <a:rPr lang="en-GB" dirty="0"/>
              <a:t>. Through semi-structured interviews, we examine how these companies use data analytics. The findings show that although the benefits from data analytics are clear, multiple barriers and challenges exist for the </a:t>
            </a:r>
            <a:r>
              <a:rPr lang="en-GB" dirty="0" err="1"/>
              <a:t>startups</a:t>
            </a:r>
            <a:r>
              <a:rPr lang="en-GB" dirty="0"/>
              <a:t> to be able to create value from them. The major ones are about their resources, including human skills, economical resources, as well as time management and privacy issues.</a:t>
            </a:r>
          </a:p>
        </p:txBody>
      </p:sp>
      <p:sp>
        <p:nvSpPr>
          <p:cNvPr id="4" name="Plassholder for lysbildenummer 3"/>
          <p:cNvSpPr>
            <a:spLocks noGrp="1"/>
          </p:cNvSpPr>
          <p:nvPr>
            <p:ph type="sldNum" sz="quarter" idx="10"/>
          </p:nvPr>
        </p:nvSpPr>
        <p:spPr/>
        <p:txBody>
          <a:bodyPr/>
          <a:lstStyle/>
          <a:p>
            <a:fld id="{D8AF5861-CC5D-44E8-B33C-CD84562D017E}" type="slidenum">
              <a:rPr lang="en-GB" smtClean="0"/>
              <a:t>13</a:t>
            </a:fld>
            <a:endParaRPr lang="en-GB"/>
          </a:p>
        </p:txBody>
      </p:sp>
    </p:spTree>
    <p:extLst>
      <p:ext uri="{BB962C8B-B14F-4D97-AF65-F5344CB8AC3E}">
        <p14:creationId xmlns:p14="http://schemas.microsoft.com/office/powerpoint/2010/main" val="4681389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5"/>
          </p:nvPr>
        </p:nvSpPr>
        <p:spPr/>
        <p:txBody>
          <a:bodyPr/>
          <a:lstStyle/>
          <a:p>
            <a:fld id="{D8AF5861-CC5D-44E8-B33C-CD84562D017E}" type="slidenum">
              <a:rPr lang="en-GB" smtClean="0"/>
              <a:t>14</a:t>
            </a:fld>
            <a:endParaRPr lang="en-GB"/>
          </a:p>
        </p:txBody>
      </p:sp>
    </p:spTree>
    <p:extLst>
      <p:ext uri="{BB962C8B-B14F-4D97-AF65-F5344CB8AC3E}">
        <p14:creationId xmlns:p14="http://schemas.microsoft.com/office/powerpoint/2010/main" val="19763238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I </a:t>
            </a:r>
            <a:r>
              <a:rPr lang="nb-NO" dirty="0" err="1"/>
              <a:t>wonder</a:t>
            </a:r>
            <a:r>
              <a:rPr lang="nb-NO" dirty="0"/>
              <a:t> </a:t>
            </a:r>
            <a:r>
              <a:rPr lang="nb-NO" dirty="0" err="1"/>
              <a:t>now</a:t>
            </a:r>
            <a:r>
              <a:rPr lang="nb-NO" dirty="0"/>
              <a:t> </a:t>
            </a:r>
            <a:r>
              <a:rPr lang="nb-NO" dirty="0" err="1"/>
              <a:t>if</a:t>
            </a:r>
            <a:r>
              <a:rPr lang="nb-NO" dirty="0"/>
              <a:t> </a:t>
            </a:r>
            <a:r>
              <a:rPr lang="nb-NO" dirty="0" err="1"/>
              <a:t>you</a:t>
            </a:r>
            <a:r>
              <a:rPr lang="nb-NO" dirty="0"/>
              <a:t> have </a:t>
            </a:r>
            <a:r>
              <a:rPr lang="nb-NO" dirty="0" err="1"/>
              <a:t>any</a:t>
            </a:r>
            <a:r>
              <a:rPr lang="nb-NO" dirty="0"/>
              <a:t> questions </a:t>
            </a:r>
            <a:r>
              <a:rPr lang="nb-NO" dirty="0" err="1"/>
              <a:t>about</a:t>
            </a:r>
            <a:r>
              <a:rPr lang="nb-NO" dirty="0"/>
              <a:t> </a:t>
            </a:r>
            <a:r>
              <a:rPr lang="nb-NO" dirty="0" err="1"/>
              <a:t>the</a:t>
            </a:r>
            <a:r>
              <a:rPr lang="nb-NO" dirty="0"/>
              <a:t> </a:t>
            </a:r>
            <a:r>
              <a:rPr lang="nb-NO" dirty="0" err="1"/>
              <a:t>software</a:t>
            </a:r>
            <a:r>
              <a:rPr lang="nb-NO" dirty="0"/>
              <a:t> part </a:t>
            </a:r>
            <a:r>
              <a:rPr lang="nb-NO" dirty="0" err="1"/>
              <a:t>of</a:t>
            </a:r>
            <a:r>
              <a:rPr lang="nb-NO" dirty="0"/>
              <a:t> my </a:t>
            </a:r>
            <a:r>
              <a:rPr lang="nb-NO" dirty="0" err="1"/>
              <a:t>presentation</a:t>
            </a:r>
            <a:r>
              <a:rPr lang="nb-NO" dirty="0"/>
              <a:t>. </a:t>
            </a:r>
            <a:endParaRPr lang="en-GB" dirty="0"/>
          </a:p>
        </p:txBody>
      </p:sp>
      <p:sp>
        <p:nvSpPr>
          <p:cNvPr id="4" name="Plassholder for lysbildenummer 3"/>
          <p:cNvSpPr>
            <a:spLocks noGrp="1"/>
          </p:cNvSpPr>
          <p:nvPr>
            <p:ph type="sldNum" sz="quarter" idx="10"/>
          </p:nvPr>
        </p:nvSpPr>
        <p:spPr/>
        <p:txBody>
          <a:bodyPr/>
          <a:lstStyle/>
          <a:p>
            <a:fld id="{D8AF5861-CC5D-44E8-B33C-CD84562D017E}" type="slidenum">
              <a:rPr lang="en-GB" smtClean="0"/>
              <a:t>15</a:t>
            </a:fld>
            <a:endParaRPr lang="en-GB"/>
          </a:p>
        </p:txBody>
      </p:sp>
    </p:spTree>
    <p:extLst>
      <p:ext uri="{BB962C8B-B14F-4D97-AF65-F5344CB8AC3E}">
        <p14:creationId xmlns:p14="http://schemas.microsoft.com/office/powerpoint/2010/main" val="1404731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US" dirty="0"/>
              <a:t>Technological progress and evolution in art, has always gone hand in hand. Between 1800 and 1900 humanity assisted to  inventions like camera, film, and telephone</a:t>
            </a:r>
            <a:r>
              <a:rPr lang="en-GB" dirty="0"/>
              <a:t> and </a:t>
            </a:r>
            <a:r>
              <a:rPr lang="en-US" dirty="0"/>
              <a:t>artist movements like </a:t>
            </a:r>
            <a:r>
              <a:rPr lang="en-US" i="1" dirty="0"/>
              <a:t>Romanticism</a:t>
            </a:r>
            <a:r>
              <a:rPr lang="en-US" dirty="0"/>
              <a:t> (with artists such as Goethe and Beethoven) focused on feelings and targeted middle-class audiences rather than kings and patrons.</a:t>
            </a:r>
            <a:endParaRPr lang="en-GB" dirty="0"/>
          </a:p>
          <a:p>
            <a:r>
              <a:rPr lang="en-GB" dirty="0"/>
              <a:t>After 1900 </a:t>
            </a:r>
            <a:r>
              <a:rPr lang="en-US" i="1" dirty="0"/>
              <a:t>Modernist</a:t>
            </a:r>
            <a:r>
              <a:rPr lang="en-US" dirty="0"/>
              <a:t> art brought the author and the audience more closer to each other by letting the artwork represent everyday life, including technology. The Italian writer Filippo Tommaso Marinetti launched the </a:t>
            </a:r>
            <a:r>
              <a:rPr lang="en-US" i="1" dirty="0"/>
              <a:t>Futurist</a:t>
            </a:r>
            <a:r>
              <a:rPr lang="en-US" dirty="0"/>
              <a:t> movement, an art movement inspired by technological inventions such as film, air planes, and fast trains. Duchamp explored the role of the audience’s interaction with works of art. Artists became free to express them self on any issue, through any medium.</a:t>
            </a:r>
            <a:endParaRPr lang="en-GB" dirty="0"/>
          </a:p>
          <a:p>
            <a:endParaRPr lang="en-GB" dirty="0"/>
          </a:p>
        </p:txBody>
      </p:sp>
      <p:sp>
        <p:nvSpPr>
          <p:cNvPr id="4" name="Plassholder for lysbildenummer 3"/>
          <p:cNvSpPr>
            <a:spLocks noGrp="1"/>
          </p:cNvSpPr>
          <p:nvPr>
            <p:ph type="sldNum" sz="quarter" idx="10"/>
          </p:nvPr>
        </p:nvSpPr>
        <p:spPr/>
        <p:txBody>
          <a:bodyPr/>
          <a:lstStyle/>
          <a:p>
            <a:fld id="{D8AF5861-CC5D-44E8-B33C-CD84562D017E}" type="slidenum">
              <a:rPr lang="en-GB" smtClean="0"/>
              <a:t>16</a:t>
            </a:fld>
            <a:endParaRPr lang="en-GB"/>
          </a:p>
        </p:txBody>
      </p:sp>
    </p:spTree>
    <p:extLst>
      <p:ext uri="{BB962C8B-B14F-4D97-AF65-F5344CB8AC3E}">
        <p14:creationId xmlns:p14="http://schemas.microsoft.com/office/powerpoint/2010/main" val="9822285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US" dirty="0"/>
              <a:t>ENIAC (Electronic Numerical Integrator and Computer) was introduced at the University of Pennsylvania in 1946. In 1951 the first UNIVAC became commercially available. </a:t>
            </a:r>
            <a:r>
              <a:rPr lang="en-GB" dirty="0"/>
              <a:t>In </a:t>
            </a:r>
            <a:r>
              <a:rPr lang="en-US" dirty="0"/>
              <a:t>1965 American A. Michael Noll and German </a:t>
            </a:r>
            <a:r>
              <a:rPr lang="en-GB" dirty="0">
                <a:hlinkClick r:id="rId3" tooltip="Frieder Nake"/>
              </a:rPr>
              <a:t>Frieder </a:t>
            </a:r>
            <a:r>
              <a:rPr lang="en-GB" dirty="0" err="1">
                <a:hlinkClick r:id="rId3" tooltip="Frieder Nake"/>
              </a:rPr>
              <a:t>Nake</a:t>
            </a:r>
            <a:r>
              <a:rPr lang="en-GB" dirty="0"/>
              <a:t> </a:t>
            </a:r>
            <a:r>
              <a:rPr lang="en-US" dirty="0"/>
              <a:t>experiment with </a:t>
            </a:r>
            <a:r>
              <a:rPr lang="en-US" i="1" dirty="0"/>
              <a:t>computer art</a:t>
            </a:r>
            <a:r>
              <a:rPr lang="en-US" dirty="0"/>
              <a:t> and in the same year the first computer art exhibition is held.  </a:t>
            </a:r>
            <a:endParaRPr lang="en-GB" dirty="0"/>
          </a:p>
          <a:p>
            <a:r>
              <a:rPr lang="en-US" dirty="0"/>
              <a:t>In 1974 Vinton G. Cerf developed the TCP/ Internet Protocol. The Free Software Foundation published a single license usable for all software in 1989, called the GNU General Public License (GPL). This formalized the concept of copy left as opposite to copy right. Artists began to exploit the new technology offered by the web (Internet art) from the very beginning, developing new forms of interaction with the audience and shared authorship. </a:t>
            </a:r>
            <a:endParaRPr lang="en-GB" dirty="0"/>
          </a:p>
          <a:p>
            <a:r>
              <a:rPr lang="en-US" dirty="0"/>
              <a:t>Photoshop 1.0 was released in 1990 as a tool for digital photography. In the following years, digital cameras appeared on the market. Pictures could now be uploaded to computers and then manipulated. The first multimedia PC was released in 1991, its defining components being the CD-ROM drive and the sound card. The performance of micro processor-based computers reached the point that real-time generation of computer music using more general programs and algorithms became possible. In 1991, the first Web server was installed at the Stanford Linear Accelerator Center in California. In 1992, the portable browser was released by CERN as freeware, and the world had approximately 50 Web servers. </a:t>
            </a:r>
            <a:endParaRPr lang="en-GB" dirty="0"/>
          </a:p>
        </p:txBody>
      </p:sp>
      <p:sp>
        <p:nvSpPr>
          <p:cNvPr id="4" name="Plassholder for lysbildenummer 3"/>
          <p:cNvSpPr>
            <a:spLocks noGrp="1"/>
          </p:cNvSpPr>
          <p:nvPr>
            <p:ph type="sldNum" sz="quarter" idx="10"/>
          </p:nvPr>
        </p:nvSpPr>
        <p:spPr/>
        <p:txBody>
          <a:bodyPr/>
          <a:lstStyle/>
          <a:p>
            <a:fld id="{D8AF5861-CC5D-44E8-B33C-CD84562D017E}" type="slidenum">
              <a:rPr lang="en-GB" smtClean="0"/>
              <a:t>17</a:t>
            </a:fld>
            <a:endParaRPr lang="en-GB"/>
          </a:p>
        </p:txBody>
      </p:sp>
    </p:spTree>
    <p:extLst>
      <p:ext uri="{BB962C8B-B14F-4D97-AF65-F5344CB8AC3E}">
        <p14:creationId xmlns:p14="http://schemas.microsoft.com/office/powerpoint/2010/main" val="33564338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Shape 58"/>
          <p:cNvSpPr>
            <a:spLocks noGrp="1" noRot="1" noChangeAspect="1"/>
          </p:cNvSpPr>
          <p:nvPr>
            <p:ph type="sldImg" idx="2"/>
          </p:nvPr>
        </p:nvSpPr>
        <p:spPr>
          <a:xfrm>
            <a:off x="141288" y="766763"/>
            <a:ext cx="6819900" cy="3836987"/>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9" name="Shape 59"/>
          <p:cNvSpPr txBox="1">
            <a:spLocks noGrp="1"/>
          </p:cNvSpPr>
          <p:nvPr>
            <p:ph type="body" idx="1"/>
          </p:nvPr>
        </p:nvSpPr>
        <p:spPr>
          <a:xfrm>
            <a:off x="710248" y="4860687"/>
            <a:ext cx="5681980" cy="4604861"/>
          </a:xfrm>
          <a:prstGeom prst="rect">
            <a:avLst/>
          </a:prstGeom>
        </p:spPr>
        <p:txBody>
          <a:bodyPr wrap="square" lIns="99031" tIns="99031" rIns="99031" bIns="99031" anchor="t" anchorCtr="0">
            <a:noAutofit/>
          </a:bodyPr>
          <a:lstStyle/>
          <a:p>
            <a:pPr>
              <a:buNone/>
            </a:pPr>
            <a:r>
              <a:rPr lang="en-US" dirty="0"/>
              <a:t>In this project that we carried out in Trondheim from 2007 to 2011, the research questions explore the interplay between artwork, technology, artist, and audience</a:t>
            </a:r>
          </a:p>
          <a:p>
            <a:pPr marL="309523" indent="-309523"/>
            <a:r>
              <a:rPr lang="en-US" dirty="0"/>
              <a:t>How can we improve the development process of software dependent artworks and projects, in terms of software development, maintenance, upgrade and usability of the artwork? This permanent installation in the school yard of a school in Trondheim, enables the pupils to play with technology and music, while being outside and together. </a:t>
            </a:r>
            <a:endParaRPr lang="nb-NO" dirty="0"/>
          </a:p>
          <a:p>
            <a:endParaRPr dirty="0"/>
          </a:p>
        </p:txBody>
      </p:sp>
    </p:spTree>
    <p:extLst>
      <p:ext uri="{BB962C8B-B14F-4D97-AF65-F5344CB8AC3E}">
        <p14:creationId xmlns:p14="http://schemas.microsoft.com/office/powerpoint/2010/main" val="28613085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US" dirty="0"/>
              <a:t>The Linux operating system (developed by Linus Thorvald in 1991) received an art prize at Ars Electronica in 1994. Google is established as a company in 1998.</a:t>
            </a:r>
            <a:endParaRPr lang="en-GB" dirty="0"/>
          </a:p>
          <a:p>
            <a:r>
              <a:rPr lang="nb-NO" dirty="0"/>
              <a:t>In my group </a:t>
            </a:r>
            <a:r>
              <a:rPr lang="nb-NO" dirty="0" err="1"/>
              <a:t>we</a:t>
            </a:r>
            <a:r>
              <a:rPr lang="nb-NO" dirty="0"/>
              <a:t> have studies </a:t>
            </a:r>
            <a:r>
              <a:rPr lang="nb-NO" dirty="0" err="1"/>
              <a:t>specifically</a:t>
            </a:r>
            <a:r>
              <a:rPr lang="nb-NO" dirty="0"/>
              <a:t> </a:t>
            </a:r>
            <a:r>
              <a:rPr lang="nb-NO" dirty="0" err="1"/>
              <a:t>interactive</a:t>
            </a:r>
            <a:r>
              <a:rPr lang="nb-NO" dirty="0"/>
              <a:t> </a:t>
            </a:r>
            <a:r>
              <a:rPr lang="nb-NO" dirty="0" err="1"/>
              <a:t>installations</a:t>
            </a:r>
            <a:r>
              <a:rPr lang="nb-NO" dirty="0"/>
              <a:t> for </a:t>
            </a:r>
            <a:r>
              <a:rPr lang="nb-NO" dirty="0" err="1"/>
              <a:t>which</a:t>
            </a:r>
            <a:r>
              <a:rPr lang="nb-NO" dirty="0"/>
              <a:t> </a:t>
            </a:r>
            <a:r>
              <a:rPr lang="nb-NO" dirty="0" err="1"/>
              <a:t>software</a:t>
            </a:r>
            <a:r>
              <a:rPr lang="nb-NO" dirty="0"/>
              <a:t> play a </a:t>
            </a:r>
            <a:r>
              <a:rPr lang="nb-NO" dirty="0" err="1"/>
              <a:t>special</a:t>
            </a:r>
            <a:r>
              <a:rPr lang="nb-NO" dirty="0"/>
              <a:t> </a:t>
            </a:r>
            <a:r>
              <a:rPr lang="nb-NO" dirty="0" err="1"/>
              <a:t>role</a:t>
            </a:r>
            <a:r>
              <a:rPr lang="nb-NO" dirty="0"/>
              <a:t>. </a:t>
            </a:r>
            <a:endParaRPr lang="en-GB" dirty="0"/>
          </a:p>
          <a:p>
            <a:r>
              <a:rPr lang="en-US" dirty="0"/>
              <a:t>Around 2010, the new Ars Electronica Center opens in Linz. The core of the center is a 1,000 m2 space in which artists and scientists, school kids and college students, parents and children can experiment, work and play. The question artists and </a:t>
            </a:r>
            <a:r>
              <a:rPr lang="en-US" dirty="0" err="1"/>
              <a:t>spectactors</a:t>
            </a:r>
            <a:r>
              <a:rPr lang="en-US" dirty="0"/>
              <a:t> are all invited to address is this: “what is the impact of the technological development on me and my life?”</a:t>
            </a:r>
            <a:endParaRPr lang="en-GB" dirty="0"/>
          </a:p>
          <a:p>
            <a:r>
              <a:rPr lang="en-US" dirty="0"/>
              <a:t>In the second generation web, called Web 2.0, the users themselves become the producers. In 2010, there were 150 millions users on Facebook sharing their pictures and videos, 100 millions pictures on Flickr, and 130 million works with a Creative Commons license. 1.574 billion people were using the Internet. Around year 2010 there were around six billion people in this world, and more than three billion mobile phones. Even very cheap mobile phones since 10 years ago come with a camera able to capture both pictures and video, giving everyone the possibility to become artists. </a:t>
            </a:r>
            <a:endParaRPr lang="en-GB" dirty="0"/>
          </a:p>
          <a:p>
            <a:r>
              <a:rPr lang="en-GB" dirty="0"/>
              <a:t>In this decade, Artificial intelligence, machine learning, and increased computational power has opened up to a new wave of discoveries and innovations, like for example cryptocurrency, e-health, smart energy. Artists, are developing projects like harvest, which connects art to energy and cryptocurrency and makes us reflect on the impact of blockchain on the environment.   </a:t>
            </a:r>
          </a:p>
        </p:txBody>
      </p:sp>
      <p:sp>
        <p:nvSpPr>
          <p:cNvPr id="4" name="Plassholder for lysbildenummer 3"/>
          <p:cNvSpPr>
            <a:spLocks noGrp="1"/>
          </p:cNvSpPr>
          <p:nvPr>
            <p:ph type="sldNum" sz="quarter" idx="10"/>
          </p:nvPr>
        </p:nvSpPr>
        <p:spPr/>
        <p:txBody>
          <a:bodyPr/>
          <a:lstStyle/>
          <a:p>
            <a:fld id="{D8AF5861-CC5D-44E8-B33C-CD84562D017E}" type="slidenum">
              <a:rPr lang="en-GB" smtClean="0"/>
              <a:t>19</a:t>
            </a:fld>
            <a:endParaRPr lang="en-GB"/>
          </a:p>
        </p:txBody>
      </p:sp>
    </p:spTree>
    <p:extLst>
      <p:ext uri="{BB962C8B-B14F-4D97-AF65-F5344CB8AC3E}">
        <p14:creationId xmlns:p14="http://schemas.microsoft.com/office/powerpoint/2010/main" val="30167736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5"/>
          </p:nvPr>
        </p:nvSpPr>
        <p:spPr/>
        <p:txBody>
          <a:bodyPr/>
          <a:lstStyle/>
          <a:p>
            <a:fld id="{D8AF5861-CC5D-44E8-B33C-CD84562D017E}" type="slidenum">
              <a:rPr lang="en-GB" smtClean="0"/>
              <a:t>20</a:t>
            </a:fld>
            <a:endParaRPr lang="en-GB"/>
          </a:p>
        </p:txBody>
      </p:sp>
    </p:spTree>
    <p:extLst>
      <p:ext uri="{BB962C8B-B14F-4D97-AF65-F5344CB8AC3E}">
        <p14:creationId xmlns:p14="http://schemas.microsoft.com/office/powerpoint/2010/main" val="75045544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GB" dirty="0"/>
          </a:p>
        </p:txBody>
      </p:sp>
      <p:sp>
        <p:nvSpPr>
          <p:cNvPr id="4" name="Plassholder for lysbildenummer 3"/>
          <p:cNvSpPr>
            <a:spLocks noGrp="1"/>
          </p:cNvSpPr>
          <p:nvPr>
            <p:ph type="sldNum" sz="quarter" idx="10"/>
          </p:nvPr>
        </p:nvSpPr>
        <p:spPr/>
        <p:txBody>
          <a:bodyPr/>
          <a:lstStyle/>
          <a:p>
            <a:fld id="{D8AF5861-CC5D-44E8-B33C-CD84562D017E}" type="slidenum">
              <a:rPr lang="en-GB" smtClean="0"/>
              <a:t>21</a:t>
            </a:fld>
            <a:endParaRPr lang="en-GB"/>
          </a:p>
        </p:txBody>
      </p:sp>
    </p:spTree>
    <p:extLst>
      <p:ext uri="{BB962C8B-B14F-4D97-AF65-F5344CB8AC3E}">
        <p14:creationId xmlns:p14="http://schemas.microsoft.com/office/powerpoint/2010/main" val="123188959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501650" y="1279525"/>
            <a:ext cx="6137275" cy="3452813"/>
          </a:xfrm>
        </p:spPr>
      </p:sp>
      <p:sp>
        <p:nvSpPr>
          <p:cNvPr id="3" name="Plassholder for notater 2"/>
          <p:cNvSpPr>
            <a:spLocks noGrp="1"/>
          </p:cNvSpPr>
          <p:nvPr>
            <p:ph type="body" idx="1"/>
          </p:nvPr>
        </p:nvSpPr>
        <p:spPr/>
        <p:txBody>
          <a:bodyPr/>
          <a:lstStyle/>
          <a:p>
            <a:r>
              <a:rPr lang="nb-NO" baseline="0" dirty="0"/>
              <a:t>I </a:t>
            </a:r>
            <a:r>
              <a:rPr lang="nb-NO" baseline="0" dirty="0" err="1"/>
              <a:t>started</a:t>
            </a:r>
            <a:r>
              <a:rPr lang="nb-NO" baseline="0" dirty="0"/>
              <a:t> </a:t>
            </a:r>
            <a:r>
              <a:rPr lang="nb-NO" baseline="0" dirty="0" err="1"/>
              <a:t>with</a:t>
            </a:r>
            <a:r>
              <a:rPr lang="nb-NO" baseline="0" dirty="0"/>
              <a:t> EiT in 2002 and </a:t>
            </a:r>
            <a:r>
              <a:rPr lang="nb-NO" baseline="0" dirty="0" err="1"/>
              <a:t>had</a:t>
            </a:r>
            <a:r>
              <a:rPr lang="nb-NO" baseline="0" dirty="0"/>
              <a:t> </a:t>
            </a:r>
            <a:r>
              <a:rPr lang="nb-NO" baseline="0" dirty="0" err="1"/>
              <a:t>customers</a:t>
            </a:r>
            <a:r>
              <a:rPr lang="nb-NO" baseline="0" dirty="0"/>
              <a:t> like museums in </a:t>
            </a:r>
            <a:r>
              <a:rPr lang="nb-NO" baseline="0" dirty="0" err="1"/>
              <a:t>town</a:t>
            </a:r>
            <a:r>
              <a:rPr lang="nb-NO" baseline="0" dirty="0"/>
              <a:t>, </a:t>
            </a:r>
            <a:r>
              <a:rPr lang="nb-NO" baseline="0" dirty="0" err="1"/>
              <a:t>software</a:t>
            </a:r>
            <a:r>
              <a:rPr lang="nb-NO" baseline="0" dirty="0"/>
              <a:t> </a:t>
            </a:r>
            <a:r>
              <a:rPr lang="nb-NO" baseline="0" dirty="0" err="1"/>
              <a:t>companies</a:t>
            </a:r>
            <a:r>
              <a:rPr lang="nb-NO" baseline="0" dirty="0"/>
              <a:t> and </a:t>
            </a:r>
            <a:r>
              <a:rPr lang="nb-NO" baseline="0" dirty="0" err="1"/>
              <a:t>social</a:t>
            </a:r>
            <a:r>
              <a:rPr lang="nb-NO" baseline="0" dirty="0"/>
              <a:t> </a:t>
            </a:r>
            <a:r>
              <a:rPr lang="nb-NO" baseline="0" dirty="0" err="1"/>
              <a:t>innovators</a:t>
            </a:r>
            <a:r>
              <a:rPr lang="nb-NO" baseline="0" dirty="0"/>
              <a:t> like Liv Arnesen. </a:t>
            </a:r>
            <a:endParaRPr lang="en-US" dirty="0">
              <a:solidFill>
                <a:schemeClr val="tx1">
                  <a:lumMod val="65000"/>
                  <a:lumOff val="35000"/>
                </a:schemeClr>
              </a:solidFill>
            </a:endParaRPr>
          </a:p>
          <a:p>
            <a:r>
              <a:rPr lang="en-US" dirty="0">
                <a:solidFill>
                  <a:schemeClr val="tx1">
                    <a:lumMod val="65000"/>
                    <a:lumOff val="35000"/>
                  </a:schemeClr>
                </a:solidFill>
              </a:rPr>
              <a:t>Liv Arnesen has been the  first woman in the world to ski solo and unsupported to the </a:t>
            </a:r>
            <a:r>
              <a:rPr lang="en-US" dirty="0">
                <a:solidFill>
                  <a:schemeClr val="tx1">
                    <a:lumMod val="65000"/>
                    <a:lumOff val="35000"/>
                  </a:schemeClr>
                </a:solidFill>
                <a:hlinkClick r:id="rId3" tooltip="South pole"/>
              </a:rPr>
              <a:t>South pole</a:t>
            </a:r>
            <a:r>
              <a:rPr lang="en-US" dirty="0">
                <a:solidFill>
                  <a:schemeClr val="tx1">
                    <a:lumMod val="65000"/>
                    <a:lumOff val="35000"/>
                  </a:schemeClr>
                </a:solidFill>
              </a:rPr>
              <a:t> in 1994</a:t>
            </a:r>
          </a:p>
          <a:p>
            <a:endParaRPr lang="nb-NO" baseline="0" dirty="0"/>
          </a:p>
          <a:p>
            <a:r>
              <a:rPr lang="nb-NO" baseline="0" dirty="0"/>
              <a:t>A team </a:t>
            </a:r>
            <a:r>
              <a:rPr lang="nb-NO" baseline="0" dirty="0" err="1"/>
              <a:t>created</a:t>
            </a:r>
            <a:r>
              <a:rPr lang="nb-NO" baseline="0" dirty="0"/>
              <a:t> an Art </a:t>
            </a:r>
            <a:r>
              <a:rPr lang="nb-NO" baseline="0" dirty="0" err="1"/>
              <a:t>instalaltion</a:t>
            </a:r>
            <a:r>
              <a:rPr lang="nb-NO" baseline="0" dirty="0"/>
              <a:t> to </a:t>
            </a:r>
            <a:r>
              <a:rPr lang="nb-NO" baseline="0" dirty="0" err="1"/>
              <a:t>increase</a:t>
            </a:r>
            <a:r>
              <a:rPr lang="nb-NO" baseline="0" dirty="0"/>
              <a:t> </a:t>
            </a:r>
            <a:r>
              <a:rPr lang="nb-NO" baseline="0" dirty="0" err="1"/>
              <a:t>awareness</a:t>
            </a:r>
            <a:r>
              <a:rPr lang="nb-NO" baseline="0" dirty="0"/>
              <a:t> </a:t>
            </a:r>
            <a:r>
              <a:rPr lang="nb-NO" baseline="0" dirty="0" err="1"/>
              <a:t>of</a:t>
            </a:r>
            <a:r>
              <a:rPr lang="nb-NO" baseline="0" dirty="0"/>
              <a:t> </a:t>
            </a:r>
            <a:r>
              <a:rPr lang="nb-NO" baseline="0" dirty="0" err="1"/>
              <a:t>the</a:t>
            </a:r>
            <a:r>
              <a:rPr lang="nb-NO" baseline="0" dirty="0"/>
              <a:t> water </a:t>
            </a:r>
            <a:r>
              <a:rPr lang="nb-NO" baseline="0" dirty="0" err="1"/>
              <a:t>cycle</a:t>
            </a:r>
            <a:r>
              <a:rPr lang="nb-NO" baseline="0" dirty="0"/>
              <a:t> in nature </a:t>
            </a:r>
            <a:r>
              <a:rPr lang="nb-NO" baseline="0" dirty="0" err="1"/>
              <a:t>among</a:t>
            </a:r>
            <a:r>
              <a:rPr lang="nb-NO" baseline="0" dirty="0"/>
              <a:t> </a:t>
            </a:r>
            <a:r>
              <a:rPr lang="nb-NO" baseline="0" dirty="0" err="1"/>
              <a:t>children</a:t>
            </a:r>
            <a:r>
              <a:rPr lang="nb-NO" baseline="0" dirty="0"/>
              <a:t>. </a:t>
            </a:r>
            <a:r>
              <a:rPr lang="nb-NO" dirty="0"/>
              <a:t>Make </a:t>
            </a:r>
            <a:r>
              <a:rPr lang="nb-NO" dirty="0" err="1"/>
              <a:t>them</a:t>
            </a:r>
            <a:r>
              <a:rPr lang="nb-NO" dirty="0"/>
              <a:t> </a:t>
            </a:r>
            <a:r>
              <a:rPr lang="nb-NO" dirty="0" err="1"/>
              <a:t>aware</a:t>
            </a:r>
            <a:r>
              <a:rPr lang="nb-NO" dirty="0"/>
              <a:t> </a:t>
            </a:r>
            <a:r>
              <a:rPr lang="nb-NO" dirty="0" err="1"/>
              <a:t>of</a:t>
            </a:r>
            <a:r>
              <a:rPr lang="nb-NO" dirty="0"/>
              <a:t> </a:t>
            </a:r>
            <a:r>
              <a:rPr lang="nb-NO" dirty="0" err="1"/>
              <a:t>the</a:t>
            </a:r>
            <a:r>
              <a:rPr lang="nb-NO" dirty="0"/>
              <a:t> </a:t>
            </a:r>
            <a:r>
              <a:rPr lang="nb-NO" dirty="0" err="1"/>
              <a:t>balance</a:t>
            </a:r>
            <a:r>
              <a:rPr lang="nb-NO" dirty="0"/>
              <a:t> </a:t>
            </a:r>
            <a:r>
              <a:rPr lang="nb-NO" dirty="0" err="1"/>
              <a:t>of</a:t>
            </a:r>
            <a:r>
              <a:rPr lang="nb-NO" dirty="0"/>
              <a:t> water in nature </a:t>
            </a:r>
          </a:p>
          <a:p>
            <a:pPr defTabSz="990476">
              <a:defRPr/>
            </a:pPr>
            <a:r>
              <a:rPr lang="nb-NO" dirty="0"/>
              <a:t>-</a:t>
            </a:r>
            <a:r>
              <a:rPr lang="nb-NO" dirty="0" err="1"/>
              <a:t>Its</a:t>
            </a:r>
            <a:r>
              <a:rPr lang="nb-NO" dirty="0"/>
              <a:t> </a:t>
            </a:r>
            <a:r>
              <a:rPr lang="nb-NO" dirty="0" err="1"/>
              <a:t>interesting</a:t>
            </a:r>
            <a:r>
              <a:rPr lang="nb-NO" dirty="0"/>
              <a:t> </a:t>
            </a:r>
            <a:r>
              <a:rPr lang="nb-NO" dirty="0" err="1"/>
              <a:t>that</a:t>
            </a:r>
            <a:r>
              <a:rPr lang="nb-NO" dirty="0"/>
              <a:t> </a:t>
            </a:r>
            <a:r>
              <a:rPr lang="nb-NO" dirty="0" err="1"/>
              <a:t>the</a:t>
            </a:r>
            <a:r>
              <a:rPr lang="nb-NO" dirty="0"/>
              <a:t> students </a:t>
            </a:r>
            <a:r>
              <a:rPr lang="nb-NO" dirty="0" err="1"/>
              <a:t>did</a:t>
            </a:r>
            <a:r>
              <a:rPr lang="nb-NO" dirty="0"/>
              <a:t> </a:t>
            </a:r>
            <a:r>
              <a:rPr lang="nb-NO" dirty="0" err="1"/>
              <a:t>social</a:t>
            </a:r>
            <a:r>
              <a:rPr lang="nb-NO" dirty="0"/>
              <a:t> </a:t>
            </a:r>
            <a:r>
              <a:rPr lang="nb-NO" dirty="0" err="1"/>
              <a:t>innovation</a:t>
            </a:r>
            <a:r>
              <a:rPr lang="nb-NO" dirty="0"/>
              <a:t> </a:t>
            </a:r>
            <a:r>
              <a:rPr lang="nb-NO" dirty="0" err="1"/>
              <a:t>without</a:t>
            </a:r>
            <a:r>
              <a:rPr lang="nb-NO" dirty="0"/>
              <a:t> </a:t>
            </a:r>
            <a:r>
              <a:rPr lang="nb-NO" dirty="0" err="1"/>
              <a:t>knowing</a:t>
            </a:r>
            <a:r>
              <a:rPr lang="nb-NO" dirty="0"/>
              <a:t> it, as most </a:t>
            </a:r>
            <a:r>
              <a:rPr lang="nb-NO" dirty="0" err="1"/>
              <a:t>did</a:t>
            </a:r>
            <a:r>
              <a:rPr lang="nb-NO" dirty="0"/>
              <a:t> not </a:t>
            </a:r>
            <a:r>
              <a:rPr lang="nb-NO" dirty="0" err="1"/>
              <a:t>know</a:t>
            </a:r>
            <a:r>
              <a:rPr lang="nb-NO" dirty="0"/>
              <a:t> </a:t>
            </a:r>
            <a:r>
              <a:rPr lang="nb-NO" dirty="0" err="1"/>
              <a:t>about</a:t>
            </a:r>
            <a:r>
              <a:rPr lang="nb-NO" dirty="0"/>
              <a:t> it </a:t>
            </a:r>
            <a:r>
              <a:rPr lang="nb-NO" dirty="0" err="1"/>
              <a:t>since</a:t>
            </a:r>
            <a:r>
              <a:rPr lang="nb-NO" dirty="0"/>
              <a:t> it is not as </a:t>
            </a:r>
            <a:r>
              <a:rPr lang="nb-NO" dirty="0" err="1"/>
              <a:t>popular</a:t>
            </a:r>
            <a:r>
              <a:rPr lang="nb-NO" dirty="0"/>
              <a:t> as it is </a:t>
            </a:r>
            <a:r>
              <a:rPr lang="nb-NO" dirty="0" err="1"/>
              <a:t>today</a:t>
            </a:r>
            <a:r>
              <a:rPr lang="nb-NO" dirty="0"/>
              <a:t>. And </a:t>
            </a:r>
            <a:r>
              <a:rPr lang="nb-NO" dirty="0" err="1"/>
              <a:t>they</a:t>
            </a:r>
            <a:r>
              <a:rPr lang="nb-NO" dirty="0"/>
              <a:t> </a:t>
            </a:r>
            <a:r>
              <a:rPr lang="nb-NO" dirty="0" err="1"/>
              <a:t>did</a:t>
            </a:r>
            <a:r>
              <a:rPr lang="nb-NO" dirty="0"/>
              <a:t> it </a:t>
            </a:r>
            <a:r>
              <a:rPr lang="nb-NO" dirty="0" err="1"/>
              <a:t>succesfully</a:t>
            </a:r>
            <a:r>
              <a:rPr lang="nb-NO" dirty="0"/>
              <a:t> </a:t>
            </a:r>
            <a:r>
              <a:rPr lang="nb-NO" dirty="0" err="1"/>
              <a:t>without</a:t>
            </a:r>
            <a:r>
              <a:rPr lang="nb-NO" dirty="0"/>
              <a:t> a </a:t>
            </a:r>
            <a:r>
              <a:rPr lang="nb-NO" dirty="0" err="1"/>
              <a:t>specific</a:t>
            </a:r>
            <a:r>
              <a:rPr lang="nb-NO" dirty="0"/>
              <a:t> SI </a:t>
            </a:r>
            <a:r>
              <a:rPr lang="nb-NO" dirty="0" err="1"/>
              <a:t>process</a:t>
            </a:r>
            <a:r>
              <a:rPr lang="nb-NO" dirty="0"/>
              <a:t> or </a:t>
            </a:r>
            <a:r>
              <a:rPr lang="nb-NO" dirty="0" err="1"/>
              <a:t>without</a:t>
            </a:r>
            <a:r>
              <a:rPr lang="nb-NO" dirty="0"/>
              <a:t> </a:t>
            </a:r>
            <a:r>
              <a:rPr lang="nb-NO" dirty="0" err="1"/>
              <a:t>tools</a:t>
            </a:r>
            <a:r>
              <a:rPr lang="nb-NO" dirty="0"/>
              <a:t> </a:t>
            </a:r>
            <a:r>
              <a:rPr lang="nb-NO" dirty="0" err="1"/>
              <a:t>designed</a:t>
            </a:r>
            <a:r>
              <a:rPr lang="nb-NO" dirty="0"/>
              <a:t> for SI.</a:t>
            </a:r>
          </a:p>
          <a:p>
            <a:pPr defTabSz="990476">
              <a:defRPr/>
            </a:pPr>
            <a:r>
              <a:rPr lang="nb-NO" dirty="0"/>
              <a:t>-</a:t>
            </a:r>
            <a:r>
              <a:rPr lang="nb-NO" dirty="0" err="1"/>
              <a:t>Now</a:t>
            </a:r>
            <a:r>
              <a:rPr lang="nb-NO" dirty="0"/>
              <a:t> </a:t>
            </a:r>
            <a:r>
              <a:rPr lang="nb-NO" dirty="0" err="1"/>
              <a:t>we</a:t>
            </a:r>
            <a:r>
              <a:rPr lang="nb-NO" dirty="0"/>
              <a:t> have </a:t>
            </a:r>
            <a:r>
              <a:rPr lang="nb-NO" dirty="0" err="1"/>
              <a:t>defined</a:t>
            </a:r>
            <a:r>
              <a:rPr lang="nb-NO" dirty="0"/>
              <a:t> </a:t>
            </a:r>
            <a:r>
              <a:rPr lang="nb-NO" dirty="0" err="1"/>
              <a:t>the</a:t>
            </a:r>
            <a:r>
              <a:rPr lang="nb-NO" dirty="0"/>
              <a:t> </a:t>
            </a:r>
            <a:r>
              <a:rPr lang="nb-NO" dirty="0" err="1"/>
              <a:t>Social</a:t>
            </a:r>
            <a:r>
              <a:rPr lang="nb-NO" dirty="0"/>
              <a:t> </a:t>
            </a:r>
            <a:r>
              <a:rPr lang="nb-NO" dirty="0" err="1"/>
              <a:t>Innovation</a:t>
            </a:r>
            <a:r>
              <a:rPr lang="nb-NO" dirty="0"/>
              <a:t> </a:t>
            </a:r>
            <a:r>
              <a:rPr lang="nb-NO" dirty="0" err="1"/>
              <a:t>process</a:t>
            </a:r>
            <a:r>
              <a:rPr lang="nb-NO" dirty="0"/>
              <a:t>, </a:t>
            </a:r>
            <a:r>
              <a:rPr lang="nb-NO" dirty="0" err="1"/>
              <a:t>we</a:t>
            </a:r>
            <a:r>
              <a:rPr lang="nb-NO" dirty="0"/>
              <a:t> have </a:t>
            </a:r>
            <a:r>
              <a:rPr lang="nb-NO" dirty="0" err="1"/>
              <a:t>experience</a:t>
            </a:r>
            <a:r>
              <a:rPr lang="nb-NO" dirty="0"/>
              <a:t> and </a:t>
            </a:r>
            <a:r>
              <a:rPr lang="nb-NO" dirty="0" err="1"/>
              <a:t>we</a:t>
            </a:r>
            <a:r>
              <a:rPr lang="nb-NO" dirty="0"/>
              <a:t> have </a:t>
            </a:r>
            <a:r>
              <a:rPr lang="nb-NO" dirty="0" err="1"/>
              <a:t>tools</a:t>
            </a:r>
            <a:r>
              <a:rPr lang="nb-NO" dirty="0"/>
              <a:t> </a:t>
            </a:r>
            <a:r>
              <a:rPr lang="nb-NO" dirty="0" err="1"/>
              <a:t>that</a:t>
            </a:r>
            <a:r>
              <a:rPr lang="nb-NO" dirty="0"/>
              <a:t> </a:t>
            </a:r>
            <a:r>
              <a:rPr lang="nb-NO" dirty="0" err="1"/>
              <a:t>can</a:t>
            </a:r>
            <a:r>
              <a:rPr lang="nb-NO" dirty="0"/>
              <a:t> </a:t>
            </a:r>
            <a:r>
              <a:rPr lang="nb-NO" dirty="0" err="1"/>
              <a:t>help</a:t>
            </a:r>
            <a:r>
              <a:rPr lang="nb-NO" dirty="0"/>
              <a:t> </a:t>
            </a:r>
            <a:r>
              <a:rPr lang="nb-NO" dirty="0" err="1"/>
              <a:t>us</a:t>
            </a:r>
            <a:r>
              <a:rPr lang="nb-NO" dirty="0"/>
              <a:t> to </a:t>
            </a:r>
            <a:r>
              <a:rPr lang="nb-NO" dirty="0" err="1"/>
              <a:t>fulfil</a:t>
            </a:r>
            <a:r>
              <a:rPr lang="nb-NO" dirty="0"/>
              <a:t> </a:t>
            </a:r>
            <a:r>
              <a:rPr lang="nb-NO" dirty="0" err="1"/>
              <a:t>our</a:t>
            </a:r>
            <a:r>
              <a:rPr lang="nb-NO" dirty="0"/>
              <a:t> goals. </a:t>
            </a:r>
          </a:p>
          <a:p>
            <a:endParaRPr lang="en-US" dirty="0"/>
          </a:p>
          <a:p>
            <a:r>
              <a:rPr lang="en-US" dirty="0"/>
              <a:t>It was thanks to these processes that we understood that we were approaching social innovation </a:t>
            </a:r>
          </a:p>
        </p:txBody>
      </p:sp>
      <p:sp>
        <p:nvSpPr>
          <p:cNvPr id="4" name="Plassholder for lysbildenummer 3"/>
          <p:cNvSpPr>
            <a:spLocks noGrp="1"/>
          </p:cNvSpPr>
          <p:nvPr>
            <p:ph type="sldNum" sz="quarter" idx="10"/>
          </p:nvPr>
        </p:nvSpPr>
        <p:spPr/>
        <p:txBody>
          <a:bodyPr/>
          <a:lstStyle/>
          <a:p>
            <a:fld id="{6485314D-11D0-484F-95F7-2180B6D793BF}" type="slidenum">
              <a:rPr lang="en-US" smtClean="0"/>
              <a:t>22</a:t>
            </a:fld>
            <a:endParaRPr lang="en-US"/>
          </a:p>
        </p:txBody>
      </p:sp>
    </p:spTree>
    <p:extLst>
      <p:ext uri="{BB962C8B-B14F-4D97-AF65-F5344CB8AC3E}">
        <p14:creationId xmlns:p14="http://schemas.microsoft.com/office/powerpoint/2010/main" val="28614476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The master </a:t>
            </a:r>
            <a:r>
              <a:rPr lang="nb-NO" dirty="0" err="1"/>
              <a:t>thesis</a:t>
            </a:r>
            <a:r>
              <a:rPr lang="nb-NO" dirty="0"/>
              <a:t> has </a:t>
            </a:r>
            <a:r>
              <a:rPr lang="nb-NO" dirty="0" err="1"/>
              <a:t>resulted</a:t>
            </a:r>
            <a:r>
              <a:rPr lang="nb-NO" dirty="0"/>
              <a:t> in a </a:t>
            </a:r>
            <a:r>
              <a:rPr lang="nb-NO" dirty="0" err="1"/>
              <a:t>company</a:t>
            </a:r>
            <a:r>
              <a:rPr lang="nb-NO" dirty="0"/>
              <a:t> </a:t>
            </a:r>
            <a:r>
              <a:rPr lang="nb-NO" dirty="0" err="1"/>
              <a:t>cofounded</a:t>
            </a:r>
            <a:r>
              <a:rPr lang="nb-NO" dirty="0"/>
              <a:t> by </a:t>
            </a:r>
            <a:r>
              <a:rPr lang="nb-NO" dirty="0" err="1"/>
              <a:t>one</a:t>
            </a:r>
            <a:r>
              <a:rPr lang="nb-NO" dirty="0"/>
              <a:t> </a:t>
            </a:r>
            <a:r>
              <a:rPr lang="nb-NO" dirty="0" err="1"/>
              <a:t>of</a:t>
            </a:r>
            <a:r>
              <a:rPr lang="nb-NO" dirty="0"/>
              <a:t> </a:t>
            </a:r>
            <a:r>
              <a:rPr lang="nb-NO" dirty="0" err="1"/>
              <a:t>the</a:t>
            </a:r>
            <a:r>
              <a:rPr lang="nb-NO" dirty="0"/>
              <a:t> students and professor Alf Inge Wang. The </a:t>
            </a:r>
            <a:r>
              <a:rPr lang="nb-NO" dirty="0" err="1"/>
              <a:t>bikes</a:t>
            </a:r>
            <a:r>
              <a:rPr lang="nb-NO" dirty="0"/>
              <a:t> </a:t>
            </a:r>
            <a:r>
              <a:rPr lang="nb-NO" dirty="0" err="1"/>
              <a:t>are</a:t>
            </a:r>
            <a:r>
              <a:rPr lang="nb-NO" dirty="0"/>
              <a:t> </a:t>
            </a:r>
            <a:r>
              <a:rPr lang="nb-NO" dirty="0" err="1"/>
              <a:t>now</a:t>
            </a:r>
            <a:r>
              <a:rPr lang="nb-NO" dirty="0"/>
              <a:t> </a:t>
            </a:r>
            <a:r>
              <a:rPr lang="nb-NO" dirty="0" err="1"/>
              <a:t>installed</a:t>
            </a:r>
            <a:r>
              <a:rPr lang="nb-NO" dirty="0"/>
              <a:t> in </a:t>
            </a:r>
            <a:r>
              <a:rPr lang="nb-NO" dirty="0" err="1"/>
              <a:t>several</a:t>
            </a:r>
            <a:r>
              <a:rPr lang="nb-NO" dirty="0"/>
              <a:t> </a:t>
            </a:r>
            <a:r>
              <a:rPr lang="nb-NO" dirty="0" err="1"/>
              <a:t>centers</a:t>
            </a:r>
            <a:r>
              <a:rPr lang="nb-NO" dirty="0"/>
              <a:t> in Norway and in </a:t>
            </a:r>
            <a:r>
              <a:rPr lang="nb-NO" dirty="0" err="1"/>
              <a:t>this</a:t>
            </a:r>
            <a:r>
              <a:rPr lang="nb-NO" dirty="0"/>
              <a:t> </a:t>
            </a:r>
            <a:r>
              <a:rPr lang="nb-NO" dirty="0" err="1"/>
              <a:t>picture</a:t>
            </a:r>
            <a:r>
              <a:rPr lang="nb-NO" dirty="0"/>
              <a:t> </a:t>
            </a:r>
            <a:r>
              <a:rPr lang="nb-NO" dirty="0" err="1"/>
              <a:t>we</a:t>
            </a:r>
            <a:r>
              <a:rPr lang="nb-NO" dirty="0"/>
              <a:t> </a:t>
            </a:r>
            <a:r>
              <a:rPr lang="nb-NO" dirty="0" err="1"/>
              <a:t>see</a:t>
            </a:r>
            <a:r>
              <a:rPr lang="nb-NO" dirty="0"/>
              <a:t> </a:t>
            </a:r>
            <a:r>
              <a:rPr lang="nb-NO" dirty="0" err="1"/>
              <a:t>the</a:t>
            </a:r>
            <a:r>
              <a:rPr lang="nb-NO" dirty="0"/>
              <a:t> prime minister </a:t>
            </a:r>
            <a:r>
              <a:rPr lang="nb-NO" dirty="0" err="1"/>
              <a:t>of</a:t>
            </a:r>
            <a:r>
              <a:rPr lang="nb-NO" dirty="0"/>
              <a:t> Norway, Erna </a:t>
            </a:r>
            <a:r>
              <a:rPr lang="nb-NO" dirty="0" err="1"/>
              <a:t>Solvberg</a:t>
            </a:r>
            <a:r>
              <a:rPr lang="nb-NO" dirty="0"/>
              <a:t>, </a:t>
            </a:r>
            <a:r>
              <a:rPr lang="nb-NO" dirty="0" err="1"/>
              <a:t>trying</a:t>
            </a:r>
            <a:r>
              <a:rPr lang="nb-NO" dirty="0"/>
              <a:t> </a:t>
            </a:r>
            <a:r>
              <a:rPr lang="nb-NO" dirty="0" err="1"/>
              <a:t>one</a:t>
            </a:r>
            <a:r>
              <a:rPr lang="nb-NO" dirty="0"/>
              <a:t> </a:t>
            </a:r>
            <a:r>
              <a:rPr lang="nb-NO" dirty="0" err="1"/>
              <a:t>of</a:t>
            </a:r>
            <a:r>
              <a:rPr lang="nb-NO" dirty="0"/>
              <a:t> </a:t>
            </a:r>
            <a:r>
              <a:rPr lang="nb-NO" dirty="0" err="1"/>
              <a:t>these</a:t>
            </a:r>
            <a:r>
              <a:rPr lang="nb-NO" dirty="0"/>
              <a:t> </a:t>
            </a:r>
            <a:r>
              <a:rPr lang="nb-NO" dirty="0" err="1"/>
              <a:t>bikes</a:t>
            </a:r>
            <a:r>
              <a:rPr lang="nb-NO" dirty="0"/>
              <a:t>, in her last </a:t>
            </a:r>
            <a:r>
              <a:rPr lang="nb-NO" dirty="0" err="1"/>
              <a:t>visit</a:t>
            </a:r>
            <a:r>
              <a:rPr lang="nb-NO" dirty="0"/>
              <a:t> to </a:t>
            </a:r>
            <a:r>
              <a:rPr lang="nb-NO" dirty="0" err="1"/>
              <a:t>our</a:t>
            </a:r>
            <a:r>
              <a:rPr lang="nb-NO" dirty="0"/>
              <a:t> </a:t>
            </a:r>
            <a:r>
              <a:rPr lang="nb-NO" dirty="0" err="1"/>
              <a:t>university</a:t>
            </a:r>
            <a:r>
              <a:rPr lang="nb-NO" dirty="0"/>
              <a:t>. </a:t>
            </a:r>
            <a:endParaRPr lang="en-GB" dirty="0"/>
          </a:p>
        </p:txBody>
      </p:sp>
      <p:sp>
        <p:nvSpPr>
          <p:cNvPr id="4" name="Plassholder for lysbildenummer 3"/>
          <p:cNvSpPr>
            <a:spLocks noGrp="1"/>
          </p:cNvSpPr>
          <p:nvPr>
            <p:ph type="sldNum" sz="quarter" idx="10"/>
          </p:nvPr>
        </p:nvSpPr>
        <p:spPr/>
        <p:txBody>
          <a:bodyPr/>
          <a:lstStyle/>
          <a:p>
            <a:fld id="{D8AF5861-CC5D-44E8-B33C-CD84562D017E}" type="slidenum">
              <a:rPr lang="en-GB" smtClean="0"/>
              <a:t>23</a:t>
            </a:fld>
            <a:endParaRPr lang="en-GB"/>
          </a:p>
        </p:txBody>
      </p:sp>
    </p:spTree>
    <p:extLst>
      <p:ext uri="{BB962C8B-B14F-4D97-AF65-F5344CB8AC3E}">
        <p14:creationId xmlns:p14="http://schemas.microsoft.com/office/powerpoint/2010/main" val="253273258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90476">
              <a:defRPr/>
            </a:pPr>
            <a:r>
              <a:rPr lang="en-US" dirty="0"/>
              <a:t>In the Socratic Horizon 2020 project, we learned how to shape projects driven by the challenges posed by United Nations.</a:t>
            </a:r>
          </a:p>
          <a:p>
            <a:endParaRPr lang="en-US" dirty="0"/>
          </a:p>
          <a:p>
            <a:pPr defTabSz="990476">
              <a:defRPr/>
            </a:pPr>
            <a:r>
              <a:rPr lang="en-US" dirty="0"/>
              <a:t>We established an experts in village with 30 students who aimed to identify and propose specific innovative solutions for achieving GOOD HEALTH AND WELL BEING, also is directly related with NTNU 2011-2020 strategic goals regarding health and sustainability.</a:t>
            </a:r>
          </a:p>
          <a:p>
            <a:endParaRPr lang="en-US" dirty="0"/>
          </a:p>
          <a:p>
            <a:r>
              <a:rPr lang="en-US" dirty="0"/>
              <a:t>We used the Socratic Platform and social innovation process to </a:t>
            </a:r>
            <a:r>
              <a:rPr lang="en-US" baseline="0" dirty="0"/>
              <a:t>help </a:t>
            </a:r>
            <a:r>
              <a:rPr lang="en-US" dirty="0"/>
              <a:t>users to: propose new challenges oriented to solve specific sustainability issues; invite individuals and organizations to participate with innovative ideas that solve these issues; collectively select and implement the most promising ideas. We work concretely with the Autism association. </a:t>
            </a:r>
          </a:p>
          <a:p>
            <a:endParaRPr lang="en-US" dirty="0"/>
          </a:p>
        </p:txBody>
      </p:sp>
      <p:sp>
        <p:nvSpPr>
          <p:cNvPr id="4" name="Slide Number Placeholder 3"/>
          <p:cNvSpPr>
            <a:spLocks noGrp="1"/>
          </p:cNvSpPr>
          <p:nvPr>
            <p:ph type="sldNum" sz="quarter" idx="10"/>
          </p:nvPr>
        </p:nvSpPr>
        <p:spPr/>
        <p:txBody>
          <a:bodyPr/>
          <a:lstStyle/>
          <a:p>
            <a:fld id="{6485314D-11D0-484F-95F7-2180B6D793BF}" type="slidenum">
              <a:rPr lang="en-US" smtClean="0"/>
              <a:t>24</a:t>
            </a:fld>
            <a:endParaRPr lang="en-US"/>
          </a:p>
        </p:txBody>
      </p:sp>
    </p:spTree>
    <p:extLst>
      <p:ext uri="{BB962C8B-B14F-4D97-AF65-F5344CB8AC3E}">
        <p14:creationId xmlns:p14="http://schemas.microsoft.com/office/powerpoint/2010/main" val="70935650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Shape 86"/>
          <p:cNvSpPr>
            <a:spLocks noGrp="1" noRot="1" noChangeAspect="1"/>
          </p:cNvSpPr>
          <p:nvPr>
            <p:ph type="sldImg" idx="2"/>
          </p:nvPr>
        </p:nvSpPr>
        <p:spPr>
          <a:xfrm>
            <a:off x="141288" y="766763"/>
            <a:ext cx="6819900" cy="3836987"/>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7" name="Shape 87"/>
          <p:cNvSpPr txBox="1">
            <a:spLocks noGrp="1"/>
          </p:cNvSpPr>
          <p:nvPr>
            <p:ph type="body" idx="1"/>
          </p:nvPr>
        </p:nvSpPr>
        <p:spPr>
          <a:xfrm>
            <a:off x="710248" y="4860687"/>
            <a:ext cx="5681980" cy="4604861"/>
          </a:xfrm>
          <a:prstGeom prst="rect">
            <a:avLst/>
          </a:prstGeom>
        </p:spPr>
        <p:txBody>
          <a:bodyPr wrap="square" lIns="99031" tIns="99031" rIns="99031" bIns="99031" anchor="t" anchorCtr="0">
            <a:noAutofit/>
          </a:bodyPr>
          <a:lstStyle/>
          <a:p>
            <a:r>
              <a:rPr lang="nb-NO" dirty="0" err="1"/>
              <a:t>Kodeløypa</a:t>
            </a:r>
            <a:r>
              <a:rPr lang="nb-NO" dirty="0"/>
              <a:t> is a </a:t>
            </a:r>
            <a:r>
              <a:rPr lang="nb-NO" dirty="0" err="1"/>
              <a:t>project</a:t>
            </a:r>
            <a:r>
              <a:rPr lang="nb-NO" dirty="0"/>
              <a:t> </a:t>
            </a:r>
            <a:r>
              <a:rPr lang="nb-NO" dirty="0" err="1"/>
              <a:t>that</a:t>
            </a:r>
            <a:r>
              <a:rPr lang="nb-NO" dirty="0"/>
              <a:t> </a:t>
            </a:r>
            <a:r>
              <a:rPr lang="nb-NO" dirty="0" err="1"/>
              <a:t>we</a:t>
            </a:r>
            <a:r>
              <a:rPr lang="nb-NO" dirty="0"/>
              <a:t> </a:t>
            </a:r>
            <a:r>
              <a:rPr lang="nb-NO" dirty="0" err="1"/>
              <a:t>started</a:t>
            </a:r>
            <a:r>
              <a:rPr lang="nb-NO" dirty="0"/>
              <a:t> in 2014 </a:t>
            </a:r>
            <a:r>
              <a:rPr lang="nb-NO" dirty="0" err="1"/>
              <a:t>that</a:t>
            </a:r>
            <a:r>
              <a:rPr lang="nb-NO" dirty="0"/>
              <a:t> </a:t>
            </a:r>
            <a:r>
              <a:rPr lang="nb-NO" dirty="0" err="1"/>
              <a:t>build</a:t>
            </a:r>
            <a:r>
              <a:rPr lang="nb-NO" dirty="0"/>
              <a:t> </a:t>
            </a:r>
            <a:r>
              <a:rPr lang="nb-NO" dirty="0" err="1"/>
              <a:t>on</a:t>
            </a:r>
            <a:r>
              <a:rPr lang="nb-NO" dirty="0"/>
              <a:t> </a:t>
            </a:r>
            <a:r>
              <a:rPr lang="nb-NO" dirty="0" err="1"/>
              <a:t>computing</a:t>
            </a:r>
            <a:r>
              <a:rPr lang="nb-NO" dirty="0"/>
              <a:t> and art to </a:t>
            </a:r>
            <a:r>
              <a:rPr lang="nb-NO" dirty="0" err="1"/>
              <a:t>address</a:t>
            </a:r>
            <a:r>
              <a:rPr lang="nb-NO" dirty="0"/>
              <a:t> </a:t>
            </a:r>
            <a:r>
              <a:rPr lang="nb-NO" dirty="0" err="1"/>
              <a:t>the</a:t>
            </a:r>
            <a:r>
              <a:rPr lang="nb-NO" dirty="0"/>
              <a:t> goal 4 and 5. </a:t>
            </a:r>
            <a:r>
              <a:rPr lang="nb-NO" dirty="0" err="1"/>
              <a:t>We</a:t>
            </a:r>
            <a:r>
              <a:rPr lang="nb-NO" dirty="0"/>
              <a:t> </a:t>
            </a:r>
            <a:r>
              <a:rPr lang="nb-NO" dirty="0" err="1"/>
              <a:t>invite</a:t>
            </a:r>
            <a:r>
              <a:rPr lang="nb-NO" dirty="0"/>
              <a:t> </a:t>
            </a:r>
            <a:r>
              <a:rPr lang="nb-NO" dirty="0" err="1"/>
              <a:t>each</a:t>
            </a:r>
            <a:r>
              <a:rPr lang="nb-NO" dirty="0"/>
              <a:t> Friday to </a:t>
            </a:r>
            <a:r>
              <a:rPr lang="nb-NO" dirty="0" err="1"/>
              <a:t>our</a:t>
            </a:r>
            <a:r>
              <a:rPr lang="nb-NO" dirty="0"/>
              <a:t> </a:t>
            </a:r>
            <a:r>
              <a:rPr lang="nb-NO" dirty="0" err="1"/>
              <a:t>department</a:t>
            </a:r>
            <a:r>
              <a:rPr lang="nb-NO" dirty="0"/>
              <a:t> a </a:t>
            </a:r>
            <a:r>
              <a:rPr lang="nb-NO" dirty="0" err="1"/>
              <a:t>new</a:t>
            </a:r>
            <a:r>
              <a:rPr lang="nb-NO" dirty="0"/>
              <a:t> </a:t>
            </a:r>
            <a:r>
              <a:rPr lang="nb-NO" dirty="0" err="1"/>
              <a:t>class</a:t>
            </a:r>
            <a:r>
              <a:rPr lang="nb-NO" dirty="0"/>
              <a:t> from </a:t>
            </a:r>
            <a:r>
              <a:rPr lang="nb-NO" dirty="0" err="1"/>
              <a:t>the</a:t>
            </a:r>
            <a:r>
              <a:rPr lang="nb-NO" dirty="0"/>
              <a:t> </a:t>
            </a:r>
            <a:r>
              <a:rPr lang="nb-NO" dirty="0" err="1"/>
              <a:t>ground</a:t>
            </a:r>
            <a:r>
              <a:rPr lang="nb-NO" dirty="0"/>
              <a:t> </a:t>
            </a:r>
            <a:r>
              <a:rPr lang="nb-NO" dirty="0" err="1"/>
              <a:t>school</a:t>
            </a:r>
            <a:r>
              <a:rPr lang="nb-NO" dirty="0"/>
              <a:t>. </a:t>
            </a:r>
            <a:r>
              <a:rPr lang="nb-NO" dirty="0" err="1"/>
              <a:t>Children</a:t>
            </a:r>
            <a:r>
              <a:rPr lang="nb-NO" dirty="0"/>
              <a:t> </a:t>
            </a:r>
            <a:r>
              <a:rPr lang="nb-NO" dirty="0" err="1"/>
              <a:t>come</a:t>
            </a:r>
            <a:r>
              <a:rPr lang="nb-NO" dirty="0"/>
              <a:t> to </a:t>
            </a:r>
            <a:r>
              <a:rPr lang="nb-NO" dirty="0" err="1"/>
              <a:t>experience</a:t>
            </a:r>
            <a:r>
              <a:rPr lang="nb-NO" dirty="0"/>
              <a:t> </a:t>
            </a:r>
            <a:r>
              <a:rPr lang="nb-NO" dirty="0" err="1"/>
              <a:t>artistic</a:t>
            </a:r>
            <a:r>
              <a:rPr lang="nb-NO" dirty="0"/>
              <a:t> robot </a:t>
            </a:r>
            <a:r>
              <a:rPr lang="nb-NO" dirty="0" err="1"/>
              <a:t>programming</a:t>
            </a:r>
            <a:r>
              <a:rPr lang="nb-NO" dirty="0"/>
              <a:t>. </a:t>
            </a:r>
            <a:r>
              <a:rPr lang="nb-NO" dirty="0" err="1"/>
              <a:t>We</a:t>
            </a:r>
            <a:r>
              <a:rPr lang="nb-NO" dirty="0"/>
              <a:t> </a:t>
            </a:r>
            <a:r>
              <a:rPr lang="nb-NO" dirty="0" err="1"/>
              <a:t>collect</a:t>
            </a:r>
            <a:r>
              <a:rPr lang="nb-NO" dirty="0"/>
              <a:t> </a:t>
            </a:r>
            <a:r>
              <a:rPr lang="nb-NO" dirty="0" err="1"/>
              <a:t>rich</a:t>
            </a:r>
            <a:r>
              <a:rPr lang="nb-NO" dirty="0"/>
              <a:t> data to be </a:t>
            </a:r>
            <a:r>
              <a:rPr lang="nb-NO" dirty="0" err="1"/>
              <a:t>able</a:t>
            </a:r>
            <a:r>
              <a:rPr lang="nb-NO" dirty="0"/>
              <a:t> to </a:t>
            </a:r>
            <a:r>
              <a:rPr lang="nb-NO" dirty="0" err="1"/>
              <a:t>improve</a:t>
            </a:r>
            <a:r>
              <a:rPr lang="nb-NO" dirty="0"/>
              <a:t> </a:t>
            </a:r>
            <a:r>
              <a:rPr lang="nb-NO" dirty="0" err="1"/>
              <a:t>knowledge</a:t>
            </a:r>
            <a:r>
              <a:rPr lang="nb-NO" dirty="0"/>
              <a:t> and </a:t>
            </a:r>
            <a:r>
              <a:rPr lang="nb-NO" dirty="0" err="1"/>
              <a:t>tools</a:t>
            </a:r>
            <a:r>
              <a:rPr lang="nb-NO" dirty="0"/>
              <a:t> for </a:t>
            </a:r>
            <a:r>
              <a:rPr lang="nb-NO" dirty="0" err="1"/>
              <a:t>programming</a:t>
            </a:r>
            <a:r>
              <a:rPr lang="nb-NO" dirty="0"/>
              <a:t> for </a:t>
            </a:r>
            <a:r>
              <a:rPr lang="nb-NO" dirty="0" err="1"/>
              <a:t>children</a:t>
            </a:r>
            <a:r>
              <a:rPr lang="nb-NO" dirty="0"/>
              <a:t>. In </a:t>
            </a:r>
            <a:r>
              <a:rPr lang="nb-NO" dirty="0" err="1"/>
              <a:t>this</a:t>
            </a:r>
            <a:r>
              <a:rPr lang="nb-NO" dirty="0"/>
              <a:t> </a:t>
            </a:r>
            <a:r>
              <a:rPr lang="nb-NO" dirty="0" err="1"/>
              <a:t>specific</a:t>
            </a:r>
            <a:r>
              <a:rPr lang="nb-NO" dirty="0"/>
              <a:t> </a:t>
            </a:r>
            <a:r>
              <a:rPr lang="nb-NO" dirty="0" err="1"/>
              <a:t>investigation</a:t>
            </a:r>
            <a:r>
              <a:rPr lang="nb-NO" dirty="0"/>
              <a:t>, </a:t>
            </a:r>
            <a:r>
              <a:rPr lang="nb-NO" dirty="0" err="1"/>
              <a:t>we</a:t>
            </a:r>
            <a:r>
              <a:rPr lang="nb-NO" dirty="0"/>
              <a:t> have </a:t>
            </a:r>
            <a:r>
              <a:rPr lang="nb-NO" dirty="0" err="1"/>
              <a:t>collected</a:t>
            </a:r>
            <a:r>
              <a:rPr lang="nb-NO" dirty="0"/>
              <a:t> data by </a:t>
            </a:r>
            <a:r>
              <a:rPr lang="nb-NO" dirty="0" err="1"/>
              <a:t>eye</a:t>
            </a:r>
            <a:r>
              <a:rPr lang="nb-NO" dirty="0"/>
              <a:t> </a:t>
            </a:r>
            <a:r>
              <a:rPr lang="nb-NO" dirty="0" err="1"/>
              <a:t>tracking</a:t>
            </a:r>
            <a:r>
              <a:rPr lang="nb-NO" dirty="0"/>
              <a:t> and </a:t>
            </a:r>
            <a:r>
              <a:rPr lang="nb-NO" dirty="0" err="1"/>
              <a:t>analyzed</a:t>
            </a:r>
            <a:r>
              <a:rPr lang="nb-NO" dirty="0"/>
              <a:t> it </a:t>
            </a:r>
            <a:r>
              <a:rPr lang="nb-NO" dirty="0" err="1"/>
              <a:t>using</a:t>
            </a:r>
            <a:r>
              <a:rPr lang="nb-NO" dirty="0"/>
              <a:t> ML. </a:t>
            </a:r>
            <a:endParaRPr dirty="0"/>
          </a:p>
        </p:txBody>
      </p:sp>
    </p:spTree>
    <p:extLst>
      <p:ext uri="{BB962C8B-B14F-4D97-AF65-F5344CB8AC3E}">
        <p14:creationId xmlns:p14="http://schemas.microsoft.com/office/powerpoint/2010/main" val="55813602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5"/>
        <p:cNvGrpSpPr/>
        <p:nvPr/>
      </p:nvGrpSpPr>
      <p:grpSpPr>
        <a:xfrm>
          <a:off x="0" y="0"/>
          <a:ext cx="0" cy="0"/>
          <a:chOff x="0" y="0"/>
          <a:chExt cx="0" cy="0"/>
        </a:xfrm>
      </p:grpSpPr>
      <p:sp>
        <p:nvSpPr>
          <p:cNvPr id="546" name="Google Shape;546;g4357ae9855_1_0:notes"/>
          <p:cNvSpPr txBox="1">
            <a:spLocks noGrp="1"/>
          </p:cNvSpPr>
          <p:nvPr>
            <p:ph type="body" idx="1"/>
          </p:nvPr>
        </p:nvSpPr>
        <p:spPr>
          <a:xfrm>
            <a:off x="710248" y="4924644"/>
            <a:ext cx="5681980" cy="4029421"/>
          </a:xfrm>
          <a:prstGeom prst="rect">
            <a:avLst/>
          </a:prstGeom>
          <a:noFill/>
          <a:ln>
            <a:noFill/>
          </a:ln>
        </p:spPr>
        <p:txBody>
          <a:bodyPr spcFirstLastPara="1" wrap="square" lIns="99031" tIns="99031" rIns="99031" bIns="99031" anchor="ctr" anchorCtr="0">
            <a:noAutofit/>
          </a:bodyPr>
          <a:lstStyle/>
          <a:p>
            <a:pPr>
              <a:buClr>
                <a:schemeClr val="dk1"/>
              </a:buClr>
              <a:buSzPts val="1100"/>
            </a:pPr>
            <a:r>
              <a:rPr lang="en-US" dirty="0"/>
              <a:t>Tappetina is a story about algorithms and social innovation. One of her friends has developed an precise description of a set of steps to be performed by machines, an  algorithm that is capable of eliminating all of the garbage from Earth.</a:t>
            </a:r>
          </a:p>
          <a:p>
            <a:pPr>
              <a:buClr>
                <a:schemeClr val="dk1"/>
              </a:buClr>
              <a:buSzPts val="1100"/>
            </a:pPr>
            <a:r>
              <a:rPr lang="en-US" dirty="0" err="1"/>
              <a:t>Sissi</a:t>
            </a:r>
            <a:r>
              <a:rPr lang="en-US" dirty="0"/>
              <a:t>, the friend, caring mother, great intelligence and also great doormat woman is not aware of the geniality of her invention, so </a:t>
            </a:r>
            <a:r>
              <a:rPr lang="en-US" dirty="0" err="1"/>
              <a:t>Doory</a:t>
            </a:r>
            <a:r>
              <a:rPr lang="en-US" dirty="0"/>
              <a:t> Mentor has to arrive in time to save her friend and the algorithm before someone steals it and invades the world with garbage.</a:t>
            </a:r>
          </a:p>
          <a:p>
            <a:endParaRPr lang="en-US" dirty="0"/>
          </a:p>
          <a:p>
            <a:r>
              <a:rPr lang="nb-NO" dirty="0"/>
              <a:t>This is </a:t>
            </a:r>
            <a:r>
              <a:rPr lang="nb-NO" dirty="0" err="1"/>
              <a:t>ongoing</a:t>
            </a:r>
            <a:r>
              <a:rPr lang="nb-NO" dirty="0"/>
              <a:t> </a:t>
            </a:r>
            <a:r>
              <a:rPr lang="nb-NO" dirty="0" err="1"/>
              <a:t>work</a:t>
            </a:r>
            <a:r>
              <a:rPr lang="nb-NO" dirty="0"/>
              <a:t> </a:t>
            </a:r>
            <a:r>
              <a:rPr lang="nb-NO" dirty="0" err="1"/>
              <a:t>about</a:t>
            </a:r>
            <a:r>
              <a:rPr lang="nb-NO" dirty="0"/>
              <a:t> </a:t>
            </a:r>
            <a:r>
              <a:rPr lang="nb-NO" dirty="0" err="1"/>
              <a:t>how</a:t>
            </a:r>
            <a:r>
              <a:rPr lang="nb-NO" dirty="0"/>
              <a:t> to </a:t>
            </a:r>
            <a:r>
              <a:rPr lang="nb-NO" dirty="0" err="1"/>
              <a:t>facilitate</a:t>
            </a:r>
            <a:r>
              <a:rPr lang="nb-NO" dirty="0"/>
              <a:t> story telling, and </a:t>
            </a:r>
            <a:r>
              <a:rPr lang="nb-NO" dirty="0" err="1"/>
              <a:t>analyze</a:t>
            </a:r>
            <a:r>
              <a:rPr lang="nb-NO" dirty="0"/>
              <a:t> </a:t>
            </a:r>
            <a:r>
              <a:rPr lang="nb-NO" dirty="0" err="1"/>
              <a:t>stories</a:t>
            </a:r>
            <a:r>
              <a:rPr lang="nb-NO" dirty="0"/>
              <a:t>, like </a:t>
            </a:r>
            <a:r>
              <a:rPr lang="nb-NO" dirty="0" err="1"/>
              <a:t>capture</a:t>
            </a:r>
            <a:r>
              <a:rPr lang="nb-NO" dirty="0"/>
              <a:t> sentiments from </a:t>
            </a:r>
            <a:r>
              <a:rPr lang="nb-NO" dirty="0" err="1"/>
              <a:t>the</a:t>
            </a:r>
            <a:r>
              <a:rPr lang="nb-NO" dirty="0"/>
              <a:t> </a:t>
            </a:r>
            <a:r>
              <a:rPr lang="nb-NO" dirty="0" err="1"/>
              <a:t>texts</a:t>
            </a:r>
            <a:r>
              <a:rPr lang="nb-NO" dirty="0"/>
              <a:t> and </a:t>
            </a:r>
            <a:r>
              <a:rPr lang="nb-NO" dirty="0" err="1"/>
              <a:t>the</a:t>
            </a:r>
            <a:r>
              <a:rPr lang="nb-NO" dirty="0"/>
              <a:t> sounds. </a:t>
            </a:r>
            <a:endParaRPr dirty="0"/>
          </a:p>
        </p:txBody>
      </p:sp>
      <p:sp>
        <p:nvSpPr>
          <p:cNvPr id="547" name="Google Shape;547;g4357ae9855_1_0:notes"/>
          <p:cNvSpPr>
            <a:spLocks noGrp="1" noRot="1" noChangeAspect="1"/>
          </p:cNvSpPr>
          <p:nvPr>
            <p:ph type="sldImg" idx="2"/>
          </p:nvPr>
        </p:nvSpPr>
        <p:spPr>
          <a:xfrm>
            <a:off x="482600"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9645730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5"/>
          </p:nvPr>
        </p:nvSpPr>
        <p:spPr/>
        <p:txBody>
          <a:bodyPr/>
          <a:lstStyle/>
          <a:p>
            <a:fld id="{D8AF5861-CC5D-44E8-B33C-CD84562D017E}" type="slidenum">
              <a:rPr lang="en-GB" smtClean="0"/>
              <a:t>27</a:t>
            </a:fld>
            <a:endParaRPr lang="en-GB"/>
          </a:p>
        </p:txBody>
      </p:sp>
    </p:spTree>
    <p:extLst>
      <p:ext uri="{BB962C8B-B14F-4D97-AF65-F5344CB8AC3E}">
        <p14:creationId xmlns:p14="http://schemas.microsoft.com/office/powerpoint/2010/main" val="429118882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I </a:t>
            </a:r>
            <a:r>
              <a:rPr lang="nb-NO" dirty="0" err="1"/>
              <a:t>want</a:t>
            </a:r>
            <a:r>
              <a:rPr lang="nb-NO" dirty="0"/>
              <a:t> to </a:t>
            </a:r>
            <a:r>
              <a:rPr lang="nb-NO" dirty="0" err="1"/>
              <a:t>conclude</a:t>
            </a:r>
            <a:r>
              <a:rPr lang="nb-NO" dirty="0"/>
              <a:t> by giving pointers to </a:t>
            </a:r>
            <a:r>
              <a:rPr lang="nb-NO" dirty="0" err="1"/>
              <a:t>the</a:t>
            </a:r>
            <a:r>
              <a:rPr lang="nb-NO" dirty="0"/>
              <a:t> </a:t>
            </a:r>
            <a:r>
              <a:rPr lang="nb-NO" dirty="0" err="1"/>
              <a:t>projects</a:t>
            </a:r>
            <a:r>
              <a:rPr lang="nb-NO" dirty="0"/>
              <a:t> I am </a:t>
            </a:r>
            <a:r>
              <a:rPr lang="nb-NO" dirty="0" err="1"/>
              <a:t>involved</a:t>
            </a:r>
            <a:r>
              <a:rPr lang="nb-NO" dirty="0"/>
              <a:t>. I </a:t>
            </a:r>
            <a:r>
              <a:rPr lang="nb-NO" dirty="0" err="1"/>
              <a:t>would</a:t>
            </a:r>
            <a:r>
              <a:rPr lang="nb-NO" dirty="0"/>
              <a:t> like to </a:t>
            </a:r>
            <a:r>
              <a:rPr lang="nb-NO" dirty="0" err="1"/>
              <a:t>Thank</a:t>
            </a:r>
            <a:r>
              <a:rPr lang="nb-NO" dirty="0"/>
              <a:t> my </a:t>
            </a:r>
            <a:r>
              <a:rPr lang="nb-NO" dirty="0" err="1"/>
              <a:t>university</a:t>
            </a:r>
            <a:r>
              <a:rPr lang="nb-NO" dirty="0"/>
              <a:t>, </a:t>
            </a:r>
            <a:r>
              <a:rPr lang="nb-NO" dirty="0" err="1"/>
              <a:t>the</a:t>
            </a:r>
            <a:r>
              <a:rPr lang="nb-NO" dirty="0"/>
              <a:t> Research Council </a:t>
            </a:r>
            <a:r>
              <a:rPr lang="nb-NO" dirty="0" err="1"/>
              <a:t>of</a:t>
            </a:r>
            <a:r>
              <a:rPr lang="nb-NO" dirty="0"/>
              <a:t> Norway and </a:t>
            </a:r>
            <a:r>
              <a:rPr lang="nb-NO" dirty="0" err="1"/>
              <a:t>the</a:t>
            </a:r>
            <a:r>
              <a:rPr lang="nb-NO" dirty="0"/>
              <a:t> </a:t>
            </a:r>
            <a:r>
              <a:rPr lang="nb-NO" dirty="0" err="1"/>
              <a:t>Horizon</a:t>
            </a:r>
            <a:r>
              <a:rPr lang="nb-NO" dirty="0"/>
              <a:t> program </a:t>
            </a:r>
            <a:r>
              <a:rPr lang="nb-NO" dirty="0" err="1"/>
              <a:t>of</a:t>
            </a:r>
            <a:r>
              <a:rPr lang="nb-NO" dirty="0"/>
              <a:t> </a:t>
            </a:r>
            <a:r>
              <a:rPr lang="nb-NO" dirty="0" err="1"/>
              <a:t>the</a:t>
            </a:r>
            <a:r>
              <a:rPr lang="nb-NO" dirty="0"/>
              <a:t> European Commission. I </a:t>
            </a:r>
            <a:r>
              <a:rPr lang="nb-NO" dirty="0" err="1"/>
              <a:t>would</a:t>
            </a:r>
            <a:r>
              <a:rPr lang="nb-NO" dirty="0"/>
              <a:t> like to </a:t>
            </a:r>
            <a:r>
              <a:rPr lang="nb-NO" dirty="0" err="1"/>
              <a:t>thank</a:t>
            </a:r>
            <a:r>
              <a:rPr lang="nb-NO" dirty="0"/>
              <a:t> all my students, </a:t>
            </a:r>
            <a:r>
              <a:rPr lang="nb-NO" dirty="0" err="1"/>
              <a:t>without</a:t>
            </a:r>
            <a:r>
              <a:rPr lang="nb-NO" dirty="0"/>
              <a:t> </a:t>
            </a:r>
            <a:r>
              <a:rPr lang="nb-NO" dirty="0" err="1"/>
              <a:t>them</a:t>
            </a:r>
            <a:r>
              <a:rPr lang="nb-NO" dirty="0"/>
              <a:t> I </a:t>
            </a:r>
            <a:r>
              <a:rPr lang="nb-NO" dirty="0" err="1"/>
              <a:t>would</a:t>
            </a:r>
            <a:r>
              <a:rPr lang="nb-NO" dirty="0"/>
              <a:t> not </a:t>
            </a:r>
            <a:r>
              <a:rPr lang="nb-NO" dirty="0" err="1"/>
              <a:t>not</a:t>
            </a:r>
            <a:r>
              <a:rPr lang="nb-NO" dirty="0"/>
              <a:t> </a:t>
            </a:r>
            <a:r>
              <a:rPr lang="nb-NO" dirty="0" err="1"/>
              <a:t>learn</a:t>
            </a:r>
            <a:r>
              <a:rPr lang="nb-NO" dirty="0"/>
              <a:t> </a:t>
            </a:r>
            <a:r>
              <a:rPr lang="nb-NO" dirty="0" err="1"/>
              <a:t>anything</a:t>
            </a:r>
            <a:r>
              <a:rPr lang="nb-NO" dirty="0"/>
              <a:t>. I </a:t>
            </a:r>
            <a:r>
              <a:rPr lang="nb-NO" dirty="0" err="1"/>
              <a:t>thank</a:t>
            </a:r>
            <a:r>
              <a:rPr lang="nb-NO" dirty="0"/>
              <a:t> my </a:t>
            </a:r>
            <a:r>
              <a:rPr lang="nb-NO" dirty="0" err="1"/>
              <a:t>colleagues</a:t>
            </a:r>
            <a:r>
              <a:rPr lang="nb-NO" dirty="0"/>
              <a:t>, </a:t>
            </a:r>
            <a:r>
              <a:rPr lang="nb-NO" dirty="0" err="1"/>
              <a:t>those</a:t>
            </a:r>
            <a:r>
              <a:rPr lang="nb-NO" dirty="0"/>
              <a:t> </a:t>
            </a:r>
            <a:r>
              <a:rPr lang="nb-NO" dirty="0" err="1"/>
              <a:t>whom</a:t>
            </a:r>
            <a:r>
              <a:rPr lang="nb-NO" dirty="0"/>
              <a:t> I </a:t>
            </a:r>
            <a:r>
              <a:rPr lang="nb-NO" dirty="0" err="1"/>
              <a:t>mention</a:t>
            </a:r>
            <a:r>
              <a:rPr lang="nb-NO" dirty="0"/>
              <a:t> </a:t>
            </a:r>
            <a:r>
              <a:rPr lang="nb-NO" dirty="0" err="1"/>
              <a:t>here</a:t>
            </a:r>
            <a:r>
              <a:rPr lang="nb-NO" dirty="0"/>
              <a:t> and </a:t>
            </a:r>
            <a:r>
              <a:rPr lang="nb-NO" dirty="0" err="1"/>
              <a:t>the</a:t>
            </a:r>
            <a:r>
              <a:rPr lang="nb-NO" dirty="0"/>
              <a:t> </a:t>
            </a:r>
            <a:r>
              <a:rPr lang="nb-NO" dirty="0" err="1"/>
              <a:t>other</a:t>
            </a:r>
            <a:r>
              <a:rPr lang="nb-NO" dirty="0"/>
              <a:t> </a:t>
            </a:r>
            <a:r>
              <a:rPr lang="nb-NO" dirty="0" err="1"/>
              <a:t>ones</a:t>
            </a:r>
            <a:r>
              <a:rPr lang="nb-NO" dirty="0"/>
              <a:t>, I </a:t>
            </a:r>
            <a:r>
              <a:rPr lang="nb-NO" dirty="0" err="1"/>
              <a:t>thank</a:t>
            </a:r>
            <a:r>
              <a:rPr lang="nb-NO" dirty="0"/>
              <a:t> </a:t>
            </a:r>
            <a:r>
              <a:rPr lang="nb-NO" dirty="0" err="1"/>
              <a:t>expecially</a:t>
            </a:r>
            <a:r>
              <a:rPr lang="nb-NO" dirty="0"/>
              <a:t> Ilias Pappas </a:t>
            </a:r>
            <a:r>
              <a:rPr lang="nb-NO" dirty="0" err="1"/>
              <a:t>who</a:t>
            </a:r>
            <a:r>
              <a:rPr lang="nb-NO" dirty="0"/>
              <a:t> is </a:t>
            </a:r>
            <a:r>
              <a:rPr lang="nb-NO" dirty="0" err="1"/>
              <a:t>here</a:t>
            </a:r>
            <a:r>
              <a:rPr lang="nb-NO" dirty="0"/>
              <a:t> in </a:t>
            </a:r>
            <a:r>
              <a:rPr lang="nb-NO" dirty="0" err="1"/>
              <a:t>the</a:t>
            </a:r>
            <a:r>
              <a:rPr lang="nb-NO" dirty="0"/>
              <a:t> </a:t>
            </a:r>
            <a:r>
              <a:rPr lang="nb-NO" dirty="0" err="1"/>
              <a:t>conference</a:t>
            </a:r>
            <a:r>
              <a:rPr lang="nb-NO" dirty="0"/>
              <a:t>, </a:t>
            </a:r>
            <a:r>
              <a:rPr lang="nb-NO" dirty="0" err="1"/>
              <a:t>with</a:t>
            </a:r>
            <a:r>
              <a:rPr lang="nb-NO" dirty="0"/>
              <a:t> him </a:t>
            </a:r>
            <a:r>
              <a:rPr lang="nb-NO" dirty="0" err="1"/>
              <a:t>we</a:t>
            </a:r>
            <a:r>
              <a:rPr lang="nb-NO" dirty="0"/>
              <a:t> </a:t>
            </a:r>
            <a:r>
              <a:rPr lang="nb-NO" dirty="0" err="1"/>
              <a:t>work</a:t>
            </a:r>
            <a:r>
              <a:rPr lang="nb-NO" dirty="0"/>
              <a:t> </a:t>
            </a:r>
            <a:r>
              <a:rPr lang="nb-NO" dirty="0" err="1"/>
              <a:t>on</a:t>
            </a:r>
            <a:r>
              <a:rPr lang="nb-NO" dirty="0"/>
              <a:t> </a:t>
            </a:r>
            <a:r>
              <a:rPr lang="nb-NO" dirty="0" err="1"/>
              <a:t>social</a:t>
            </a:r>
            <a:r>
              <a:rPr lang="nb-NO" dirty="0"/>
              <a:t> </a:t>
            </a:r>
            <a:r>
              <a:rPr lang="nb-NO" dirty="0" err="1"/>
              <a:t>innovation</a:t>
            </a:r>
            <a:r>
              <a:rPr lang="nb-NO" dirty="0"/>
              <a:t> and </a:t>
            </a:r>
            <a:r>
              <a:rPr lang="nb-NO" dirty="0" err="1"/>
              <a:t>big</a:t>
            </a:r>
            <a:r>
              <a:rPr lang="nb-NO" dirty="0"/>
              <a:t> data </a:t>
            </a:r>
            <a:r>
              <a:rPr lang="nb-NO" dirty="0" err="1"/>
              <a:t>project</a:t>
            </a:r>
            <a:r>
              <a:rPr lang="nb-NO" dirty="0"/>
              <a:t>. </a:t>
            </a:r>
          </a:p>
          <a:p>
            <a:r>
              <a:rPr lang="nb-NO" dirty="0"/>
              <a:t>I hope </a:t>
            </a:r>
            <a:r>
              <a:rPr lang="nb-NO" dirty="0" err="1"/>
              <a:t>you</a:t>
            </a:r>
            <a:r>
              <a:rPr lang="nb-NO" dirty="0"/>
              <a:t> have </a:t>
            </a:r>
            <a:r>
              <a:rPr lang="nb-NO" dirty="0" err="1"/>
              <a:t>enjoyed</a:t>
            </a:r>
            <a:r>
              <a:rPr lang="nb-NO" dirty="0"/>
              <a:t> </a:t>
            </a:r>
            <a:r>
              <a:rPr lang="nb-NO" dirty="0" err="1"/>
              <a:t>the</a:t>
            </a:r>
            <a:r>
              <a:rPr lang="nb-NO" dirty="0"/>
              <a:t> </a:t>
            </a:r>
            <a:r>
              <a:rPr lang="nb-NO" dirty="0" err="1"/>
              <a:t>interaction</a:t>
            </a:r>
            <a:r>
              <a:rPr lang="nb-NO" dirty="0"/>
              <a:t> and </a:t>
            </a:r>
            <a:r>
              <a:rPr lang="nb-NO" dirty="0" err="1"/>
              <a:t>you</a:t>
            </a:r>
            <a:r>
              <a:rPr lang="nb-NO" dirty="0"/>
              <a:t> </a:t>
            </a:r>
            <a:r>
              <a:rPr lang="nb-NO" dirty="0" err="1"/>
              <a:t>want</a:t>
            </a:r>
            <a:r>
              <a:rPr lang="nb-NO" dirty="0"/>
              <a:t> to ask </a:t>
            </a:r>
            <a:r>
              <a:rPr lang="nb-NO" dirty="0" err="1"/>
              <a:t>me</a:t>
            </a:r>
            <a:r>
              <a:rPr lang="nb-NO" dirty="0"/>
              <a:t> questions or just </a:t>
            </a:r>
            <a:r>
              <a:rPr lang="nb-NO" dirty="0" err="1"/>
              <a:t>give</a:t>
            </a:r>
            <a:r>
              <a:rPr lang="nb-NO" dirty="0"/>
              <a:t> </a:t>
            </a:r>
            <a:r>
              <a:rPr lang="nb-NO" dirty="0" err="1"/>
              <a:t>me</a:t>
            </a:r>
            <a:r>
              <a:rPr lang="nb-NO" dirty="0"/>
              <a:t> feedback. </a:t>
            </a:r>
            <a:r>
              <a:rPr lang="nb-NO" dirty="0" err="1"/>
              <a:t>Thanks</a:t>
            </a:r>
            <a:r>
              <a:rPr lang="nb-NO" dirty="0"/>
              <a:t> </a:t>
            </a:r>
            <a:r>
              <a:rPr lang="nb-NO" dirty="0" err="1"/>
              <a:t>again</a:t>
            </a:r>
            <a:r>
              <a:rPr lang="nb-NO" dirty="0"/>
              <a:t> for </a:t>
            </a:r>
            <a:r>
              <a:rPr lang="nb-NO" dirty="0" err="1"/>
              <a:t>the</a:t>
            </a:r>
            <a:r>
              <a:rPr lang="nb-NO" dirty="0"/>
              <a:t> </a:t>
            </a:r>
            <a:r>
              <a:rPr lang="nb-NO" dirty="0" err="1"/>
              <a:t>attention</a:t>
            </a:r>
            <a:r>
              <a:rPr lang="nb-NO" dirty="0"/>
              <a:t> and for </a:t>
            </a:r>
            <a:r>
              <a:rPr lang="nb-NO" dirty="0" err="1"/>
              <a:t>inviting</a:t>
            </a:r>
            <a:r>
              <a:rPr lang="nb-NO" dirty="0"/>
              <a:t> </a:t>
            </a:r>
            <a:r>
              <a:rPr lang="nb-NO" dirty="0" err="1"/>
              <a:t>me</a:t>
            </a:r>
            <a:r>
              <a:rPr lang="nb-NO" dirty="0"/>
              <a:t> </a:t>
            </a:r>
            <a:r>
              <a:rPr lang="nb-NO" dirty="0" err="1"/>
              <a:t>here</a:t>
            </a:r>
            <a:r>
              <a:rPr lang="nb-NO" dirty="0"/>
              <a:t>. </a:t>
            </a:r>
            <a:endParaRPr lang="en-GB" dirty="0"/>
          </a:p>
        </p:txBody>
      </p:sp>
      <p:sp>
        <p:nvSpPr>
          <p:cNvPr id="4" name="Plassholder for lysbildenummer 3"/>
          <p:cNvSpPr>
            <a:spLocks noGrp="1"/>
          </p:cNvSpPr>
          <p:nvPr>
            <p:ph type="sldNum" sz="quarter" idx="10"/>
          </p:nvPr>
        </p:nvSpPr>
        <p:spPr/>
        <p:txBody>
          <a:bodyPr/>
          <a:lstStyle/>
          <a:p>
            <a:fld id="{D8AF5861-CC5D-44E8-B33C-CD84562D017E}" type="slidenum">
              <a:rPr lang="en-GB" smtClean="0"/>
              <a:t>28</a:t>
            </a:fld>
            <a:endParaRPr lang="en-GB"/>
          </a:p>
        </p:txBody>
      </p:sp>
    </p:spTree>
    <p:extLst>
      <p:ext uri="{BB962C8B-B14F-4D97-AF65-F5344CB8AC3E}">
        <p14:creationId xmlns:p14="http://schemas.microsoft.com/office/powerpoint/2010/main" val="90326966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Has </a:t>
            </a:r>
            <a:r>
              <a:rPr lang="nb-NO" dirty="0" err="1"/>
              <a:t>anybody</a:t>
            </a:r>
            <a:r>
              <a:rPr lang="nb-NO" dirty="0"/>
              <a:t> </a:t>
            </a:r>
            <a:r>
              <a:rPr lang="nb-NO" dirty="0" err="1"/>
              <a:t>heard</a:t>
            </a:r>
            <a:r>
              <a:rPr lang="nb-NO" dirty="0"/>
              <a:t> </a:t>
            </a:r>
            <a:r>
              <a:rPr lang="nb-NO" dirty="0" err="1"/>
              <a:t>about</a:t>
            </a:r>
            <a:r>
              <a:rPr lang="nb-NO" dirty="0"/>
              <a:t> </a:t>
            </a:r>
            <a:r>
              <a:rPr lang="nb-NO" dirty="0" err="1"/>
              <a:t>kahoot</a:t>
            </a:r>
            <a:r>
              <a:rPr lang="nb-NO" dirty="0"/>
              <a:t>? </a:t>
            </a:r>
            <a:r>
              <a:rPr lang="nb-NO" dirty="0" err="1"/>
              <a:t>Kahoot</a:t>
            </a:r>
            <a:r>
              <a:rPr lang="nb-NO" dirty="0"/>
              <a:t> is </a:t>
            </a:r>
            <a:r>
              <a:rPr lang="nb-NO" dirty="0" err="1"/>
              <a:t>social</a:t>
            </a:r>
            <a:r>
              <a:rPr lang="nb-NO" dirty="0"/>
              <a:t> </a:t>
            </a:r>
            <a:r>
              <a:rPr lang="nb-NO" dirty="0" err="1"/>
              <a:t>learning</a:t>
            </a:r>
            <a:r>
              <a:rPr lang="nb-NO" dirty="0"/>
              <a:t> quiz system </a:t>
            </a:r>
            <a:r>
              <a:rPr lang="nb-NO" dirty="0" err="1"/>
              <a:t>that</a:t>
            </a:r>
            <a:r>
              <a:rPr lang="nb-NO" dirty="0"/>
              <a:t> has </a:t>
            </a:r>
            <a:r>
              <a:rPr lang="nb-NO" dirty="0" err="1"/>
              <a:t>been</a:t>
            </a:r>
            <a:r>
              <a:rPr lang="nb-NO" dirty="0"/>
              <a:t> </a:t>
            </a:r>
            <a:r>
              <a:rPr lang="nb-NO" dirty="0" err="1"/>
              <a:t>developed</a:t>
            </a:r>
            <a:r>
              <a:rPr lang="nb-NO" dirty="0"/>
              <a:t> by my </a:t>
            </a:r>
            <a:r>
              <a:rPr lang="nb-NO" dirty="0" err="1"/>
              <a:t>colleague</a:t>
            </a:r>
            <a:r>
              <a:rPr lang="nb-NO" dirty="0"/>
              <a:t> professor Alf Inge Wang. </a:t>
            </a:r>
          </a:p>
          <a:p>
            <a:pPr fontAlgn="t"/>
            <a:r>
              <a:rPr lang="en-GB" dirty="0" err="1"/>
              <a:t>Kahoot</a:t>
            </a:r>
            <a:r>
              <a:rPr lang="en-GB" dirty="0"/>
              <a:t>! You can run </a:t>
            </a:r>
            <a:r>
              <a:rPr lang="en-GB" dirty="0" err="1"/>
              <a:t>kahoot</a:t>
            </a:r>
            <a:r>
              <a:rPr lang="en-GB" dirty="0"/>
              <a:t>! either by an app or browser. </a:t>
            </a:r>
          </a:p>
          <a:p>
            <a:pPr fontAlgn="t"/>
            <a:r>
              <a:rPr lang="en-GB" b="1" dirty="0" err="1"/>
              <a:t>Kahoot</a:t>
            </a:r>
            <a:r>
              <a:rPr lang="en-GB" b="1" dirty="0"/>
              <a:t>!</a:t>
            </a:r>
            <a:r>
              <a:rPr lang="en-GB" dirty="0"/>
              <a:t> is a </a:t>
            </a:r>
            <a:r>
              <a:rPr lang="en-GB" dirty="0">
                <a:hlinkClick r:id="rId3" tooltip="Game based learning"/>
              </a:rPr>
              <a:t>game-based learning</a:t>
            </a:r>
            <a:r>
              <a:rPr lang="en-GB" dirty="0"/>
              <a:t> platform, used as </a:t>
            </a:r>
            <a:r>
              <a:rPr lang="en-GB" dirty="0">
                <a:hlinkClick r:id="rId4" tooltip="Educational technology"/>
              </a:rPr>
              <a:t>educational technology</a:t>
            </a:r>
            <a:r>
              <a:rPr lang="en-GB" dirty="0"/>
              <a:t> in schools and other educational institutions. The company was launched in August 2013 in </a:t>
            </a:r>
            <a:r>
              <a:rPr lang="en-GB" dirty="0">
                <a:hlinkClick r:id="rId5" tooltip="Norway"/>
              </a:rPr>
              <a:t>Norway</a:t>
            </a:r>
            <a:r>
              <a:rPr lang="en-GB" dirty="0"/>
              <a:t>.</a:t>
            </a:r>
            <a:r>
              <a:rPr lang="en-GB" baseline="30000" dirty="0">
                <a:hlinkClick r:id="rId6"/>
              </a:rPr>
              <a:t>[2]</a:t>
            </a:r>
            <a:r>
              <a:rPr lang="en-GB" dirty="0"/>
              <a:t> Its learning games, "</a:t>
            </a:r>
            <a:r>
              <a:rPr lang="en-GB" dirty="0" err="1"/>
              <a:t>kahoots</a:t>
            </a:r>
            <a:r>
              <a:rPr lang="en-GB" dirty="0"/>
              <a:t>", are multiple-choice quizzes that allow user generation and can be accessed via </a:t>
            </a:r>
            <a:r>
              <a:rPr lang="en-GB" dirty="0">
                <a:hlinkClick r:id="rId7" tooltip="Web browser"/>
              </a:rPr>
              <a:t>web browser</a:t>
            </a:r>
            <a:r>
              <a:rPr lang="en-GB" dirty="0"/>
              <a:t>.</a:t>
            </a:r>
          </a:p>
          <a:p>
            <a:r>
              <a:rPr lang="en-GB" dirty="0"/>
              <a:t>In March 2017, </a:t>
            </a:r>
            <a:r>
              <a:rPr lang="en-GB" dirty="0" err="1"/>
              <a:t>Kahoot</a:t>
            </a:r>
            <a:r>
              <a:rPr lang="en-GB" dirty="0"/>
              <a:t> reached the billion cumulative participating players milestone and in the month of May, the company was reported to have 50 million monthly active unique users.</a:t>
            </a:r>
          </a:p>
        </p:txBody>
      </p:sp>
      <p:sp>
        <p:nvSpPr>
          <p:cNvPr id="4" name="Plassholder for lysbildenummer 3"/>
          <p:cNvSpPr>
            <a:spLocks noGrp="1"/>
          </p:cNvSpPr>
          <p:nvPr>
            <p:ph type="sldNum" sz="quarter" idx="10"/>
          </p:nvPr>
        </p:nvSpPr>
        <p:spPr/>
        <p:txBody>
          <a:bodyPr/>
          <a:lstStyle/>
          <a:p>
            <a:fld id="{D8AF5861-CC5D-44E8-B33C-CD84562D017E}" type="slidenum">
              <a:rPr lang="en-GB" smtClean="0"/>
              <a:t>31</a:t>
            </a:fld>
            <a:endParaRPr lang="en-GB"/>
          </a:p>
        </p:txBody>
      </p:sp>
    </p:spTree>
    <p:extLst>
      <p:ext uri="{BB962C8B-B14F-4D97-AF65-F5344CB8AC3E}">
        <p14:creationId xmlns:p14="http://schemas.microsoft.com/office/powerpoint/2010/main" val="27786656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EE6B380-F9AB-47E6-92B3-8ECA21534413}"/>
              </a:ext>
            </a:extLst>
          </p:cNvPr>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endParaRPr lang="en-GB"/>
          </a:p>
        </p:txBody>
      </p:sp>
      <p:sp>
        <p:nvSpPr>
          <p:cNvPr id="3" name="Undertittel 2">
            <a:extLst>
              <a:ext uri="{FF2B5EF4-FFF2-40B4-BE49-F238E27FC236}">
                <a16:creationId xmlns:a16="http://schemas.microsoft.com/office/drawing/2014/main" id="{991A5318-FE5E-4D54-8348-38ECECFF3BF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
        <p:nvSpPr>
          <p:cNvPr id="4" name="Plassholder for dato 3">
            <a:extLst>
              <a:ext uri="{FF2B5EF4-FFF2-40B4-BE49-F238E27FC236}">
                <a16:creationId xmlns:a16="http://schemas.microsoft.com/office/drawing/2014/main" id="{A5FBCAFD-74D8-4385-8942-0364F816B312}"/>
              </a:ext>
            </a:extLst>
          </p:cNvPr>
          <p:cNvSpPr>
            <a:spLocks noGrp="1"/>
          </p:cNvSpPr>
          <p:nvPr>
            <p:ph type="dt" sz="half" idx="10"/>
          </p:nvPr>
        </p:nvSpPr>
        <p:spPr/>
        <p:txBody>
          <a:bodyPr/>
          <a:lstStyle/>
          <a:p>
            <a:fld id="{F21460DD-C252-45EE-B64D-83264D8247A6}" type="datetimeFigureOut">
              <a:rPr lang="en-GB" smtClean="0"/>
              <a:t>10/10/2019</a:t>
            </a:fld>
            <a:endParaRPr lang="en-GB"/>
          </a:p>
        </p:txBody>
      </p:sp>
      <p:sp>
        <p:nvSpPr>
          <p:cNvPr id="5" name="Plassholder for bunntekst 4">
            <a:extLst>
              <a:ext uri="{FF2B5EF4-FFF2-40B4-BE49-F238E27FC236}">
                <a16:creationId xmlns:a16="http://schemas.microsoft.com/office/drawing/2014/main" id="{CFD2E8F8-5BF3-4318-9B1E-F31F53897EAC}"/>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558D32FB-F98C-44B5-B701-F54126658BE7}"/>
              </a:ext>
            </a:extLst>
          </p:cNvPr>
          <p:cNvSpPr>
            <a:spLocks noGrp="1"/>
          </p:cNvSpPr>
          <p:nvPr>
            <p:ph type="sldNum" sz="quarter" idx="12"/>
          </p:nvPr>
        </p:nvSpPr>
        <p:spPr/>
        <p:txBody>
          <a:bodyPr/>
          <a:lstStyle/>
          <a:p>
            <a:fld id="{680629F7-5DC3-43F3-A109-16319EBC037C}" type="slidenum">
              <a:rPr lang="en-GB" smtClean="0"/>
              <a:t>‹#›</a:t>
            </a:fld>
            <a:endParaRPr lang="en-GB"/>
          </a:p>
        </p:txBody>
      </p:sp>
    </p:spTree>
    <p:extLst>
      <p:ext uri="{BB962C8B-B14F-4D97-AF65-F5344CB8AC3E}">
        <p14:creationId xmlns:p14="http://schemas.microsoft.com/office/powerpoint/2010/main" val="40042673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D453B17-CD05-48AD-95E7-06C5D18DDFBA}"/>
              </a:ext>
            </a:extLst>
          </p:cNvPr>
          <p:cNvSpPr>
            <a:spLocks noGrp="1"/>
          </p:cNvSpPr>
          <p:nvPr>
            <p:ph type="title"/>
          </p:nvPr>
        </p:nvSpPr>
        <p:spPr/>
        <p:txBody>
          <a:body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25DE3BF6-0D42-49C5-BE09-8DC4452AC665}"/>
              </a:ext>
            </a:extLst>
          </p:cNvPr>
          <p:cNvSpPr>
            <a:spLocks noGrp="1"/>
          </p:cNvSpPr>
          <p:nvPr>
            <p:ph idx="1"/>
          </p:nvPr>
        </p:nvSpPr>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4" name="Plassholder for dato 3">
            <a:extLst>
              <a:ext uri="{FF2B5EF4-FFF2-40B4-BE49-F238E27FC236}">
                <a16:creationId xmlns:a16="http://schemas.microsoft.com/office/drawing/2014/main" id="{C25232D5-8A68-440C-829B-0A8DE003076A}"/>
              </a:ext>
            </a:extLst>
          </p:cNvPr>
          <p:cNvSpPr>
            <a:spLocks noGrp="1"/>
          </p:cNvSpPr>
          <p:nvPr>
            <p:ph type="dt" sz="half" idx="10"/>
          </p:nvPr>
        </p:nvSpPr>
        <p:spPr/>
        <p:txBody>
          <a:bodyPr/>
          <a:lstStyle/>
          <a:p>
            <a:fld id="{F21460DD-C252-45EE-B64D-83264D8247A6}" type="datetimeFigureOut">
              <a:rPr lang="en-GB" smtClean="0"/>
              <a:t>10/10/2019</a:t>
            </a:fld>
            <a:endParaRPr lang="en-GB"/>
          </a:p>
        </p:txBody>
      </p:sp>
      <p:sp>
        <p:nvSpPr>
          <p:cNvPr id="5" name="Plassholder for bunntekst 4">
            <a:extLst>
              <a:ext uri="{FF2B5EF4-FFF2-40B4-BE49-F238E27FC236}">
                <a16:creationId xmlns:a16="http://schemas.microsoft.com/office/drawing/2014/main" id="{EDC8DE58-A064-4B0A-ACED-C237996439F5}"/>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6138A1D3-73D1-41DC-8434-F13907C7AC5B}"/>
              </a:ext>
            </a:extLst>
          </p:cNvPr>
          <p:cNvSpPr>
            <a:spLocks noGrp="1"/>
          </p:cNvSpPr>
          <p:nvPr>
            <p:ph type="sldNum" sz="quarter" idx="12"/>
          </p:nvPr>
        </p:nvSpPr>
        <p:spPr/>
        <p:txBody>
          <a:bodyPr/>
          <a:lstStyle/>
          <a:p>
            <a:fld id="{680629F7-5DC3-43F3-A109-16319EBC037C}" type="slidenum">
              <a:rPr lang="en-GB" smtClean="0"/>
              <a:t>‹#›</a:t>
            </a:fld>
            <a:endParaRPr lang="en-GB"/>
          </a:p>
        </p:txBody>
      </p:sp>
    </p:spTree>
    <p:extLst>
      <p:ext uri="{BB962C8B-B14F-4D97-AF65-F5344CB8AC3E}">
        <p14:creationId xmlns:p14="http://schemas.microsoft.com/office/powerpoint/2010/main" val="11156062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9F65C87-ED00-4268-A4C9-AB9B716C6BDE}"/>
              </a:ext>
            </a:extLst>
          </p:cNvPr>
          <p:cNvSpPr>
            <a:spLocks noGrp="1"/>
          </p:cNvSpPr>
          <p:nvPr>
            <p:ph type="title"/>
          </p:nvPr>
        </p:nvSpPr>
        <p:spPr>
          <a:xfrm>
            <a:off x="831850" y="1709738"/>
            <a:ext cx="10515600" cy="2852737"/>
          </a:xfrm>
        </p:spPr>
        <p:txBody>
          <a:bodyPr anchor="b"/>
          <a:lstStyle>
            <a:lvl1pPr>
              <a:defRPr sz="6000"/>
            </a:lvl1pPr>
          </a:lstStyle>
          <a:p>
            <a:r>
              <a:rPr lang="nb-NO"/>
              <a:t>Klikk for å redigere tittelstil</a:t>
            </a:r>
            <a:endParaRPr lang="en-GB"/>
          </a:p>
        </p:txBody>
      </p:sp>
      <p:sp>
        <p:nvSpPr>
          <p:cNvPr id="3" name="Plassholder for tekst 2">
            <a:extLst>
              <a:ext uri="{FF2B5EF4-FFF2-40B4-BE49-F238E27FC236}">
                <a16:creationId xmlns:a16="http://schemas.microsoft.com/office/drawing/2014/main" id="{77306B2A-6295-40E7-A199-614FE48D4B3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Rediger tekststiler i malen</a:t>
            </a:r>
          </a:p>
        </p:txBody>
      </p:sp>
      <p:sp>
        <p:nvSpPr>
          <p:cNvPr id="4" name="Plassholder for dato 3">
            <a:extLst>
              <a:ext uri="{FF2B5EF4-FFF2-40B4-BE49-F238E27FC236}">
                <a16:creationId xmlns:a16="http://schemas.microsoft.com/office/drawing/2014/main" id="{03079BD6-83D2-4932-BBC2-36F3ACDB1A67}"/>
              </a:ext>
            </a:extLst>
          </p:cNvPr>
          <p:cNvSpPr>
            <a:spLocks noGrp="1"/>
          </p:cNvSpPr>
          <p:nvPr>
            <p:ph type="dt" sz="half" idx="10"/>
          </p:nvPr>
        </p:nvSpPr>
        <p:spPr/>
        <p:txBody>
          <a:bodyPr/>
          <a:lstStyle/>
          <a:p>
            <a:fld id="{F21460DD-C252-45EE-B64D-83264D8247A6}" type="datetimeFigureOut">
              <a:rPr lang="en-GB" smtClean="0"/>
              <a:t>10/10/2019</a:t>
            </a:fld>
            <a:endParaRPr lang="en-GB"/>
          </a:p>
        </p:txBody>
      </p:sp>
      <p:sp>
        <p:nvSpPr>
          <p:cNvPr id="5" name="Plassholder for bunntekst 4">
            <a:extLst>
              <a:ext uri="{FF2B5EF4-FFF2-40B4-BE49-F238E27FC236}">
                <a16:creationId xmlns:a16="http://schemas.microsoft.com/office/drawing/2014/main" id="{F63B9353-3E91-4CE3-9072-DC192C53AFC4}"/>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74F1C346-0542-478E-BEC9-983980BA49B4}"/>
              </a:ext>
            </a:extLst>
          </p:cNvPr>
          <p:cNvSpPr>
            <a:spLocks noGrp="1"/>
          </p:cNvSpPr>
          <p:nvPr>
            <p:ph type="sldNum" sz="quarter" idx="12"/>
          </p:nvPr>
        </p:nvSpPr>
        <p:spPr/>
        <p:txBody>
          <a:bodyPr/>
          <a:lstStyle/>
          <a:p>
            <a:fld id="{680629F7-5DC3-43F3-A109-16319EBC037C}" type="slidenum">
              <a:rPr lang="en-GB" smtClean="0"/>
              <a:t>‹#›</a:t>
            </a:fld>
            <a:endParaRPr lang="en-GB"/>
          </a:p>
        </p:txBody>
      </p:sp>
    </p:spTree>
    <p:extLst>
      <p:ext uri="{BB962C8B-B14F-4D97-AF65-F5344CB8AC3E}">
        <p14:creationId xmlns:p14="http://schemas.microsoft.com/office/powerpoint/2010/main" val="17891991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B9FAB10-662B-4199-A3F6-6F930DFE51AD}"/>
              </a:ext>
            </a:extLst>
          </p:cNvPr>
          <p:cNvSpPr>
            <a:spLocks noGrp="1"/>
          </p:cNvSpPr>
          <p:nvPr>
            <p:ph type="title"/>
          </p:nvPr>
        </p:nvSpPr>
        <p:spPr/>
        <p:txBody>
          <a:body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FFAB014C-6C47-4C9D-8D51-23AD6F9C22FB}"/>
              </a:ext>
            </a:extLst>
          </p:cNvPr>
          <p:cNvSpPr>
            <a:spLocks noGrp="1"/>
          </p:cNvSpPr>
          <p:nvPr>
            <p:ph sz="half" idx="1"/>
          </p:nvPr>
        </p:nvSpPr>
        <p:spPr>
          <a:xfrm>
            <a:off x="838200" y="1825625"/>
            <a:ext cx="5181600" cy="435133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4" name="Plassholder for innhold 3">
            <a:extLst>
              <a:ext uri="{FF2B5EF4-FFF2-40B4-BE49-F238E27FC236}">
                <a16:creationId xmlns:a16="http://schemas.microsoft.com/office/drawing/2014/main" id="{71E3F938-E0AF-4230-BA76-78FCC3787C19}"/>
              </a:ext>
            </a:extLst>
          </p:cNvPr>
          <p:cNvSpPr>
            <a:spLocks noGrp="1"/>
          </p:cNvSpPr>
          <p:nvPr>
            <p:ph sz="half" idx="2"/>
          </p:nvPr>
        </p:nvSpPr>
        <p:spPr>
          <a:xfrm>
            <a:off x="6172200" y="1825625"/>
            <a:ext cx="5181600" cy="435133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5" name="Plassholder for dato 4">
            <a:extLst>
              <a:ext uri="{FF2B5EF4-FFF2-40B4-BE49-F238E27FC236}">
                <a16:creationId xmlns:a16="http://schemas.microsoft.com/office/drawing/2014/main" id="{25E556C1-7FC1-4953-8FD7-4C175709FD2A}"/>
              </a:ext>
            </a:extLst>
          </p:cNvPr>
          <p:cNvSpPr>
            <a:spLocks noGrp="1"/>
          </p:cNvSpPr>
          <p:nvPr>
            <p:ph type="dt" sz="half" idx="10"/>
          </p:nvPr>
        </p:nvSpPr>
        <p:spPr/>
        <p:txBody>
          <a:bodyPr/>
          <a:lstStyle/>
          <a:p>
            <a:fld id="{F21460DD-C252-45EE-B64D-83264D8247A6}" type="datetimeFigureOut">
              <a:rPr lang="en-GB" smtClean="0"/>
              <a:t>10/10/2019</a:t>
            </a:fld>
            <a:endParaRPr lang="en-GB"/>
          </a:p>
        </p:txBody>
      </p:sp>
      <p:sp>
        <p:nvSpPr>
          <p:cNvPr id="6" name="Plassholder for bunntekst 5">
            <a:extLst>
              <a:ext uri="{FF2B5EF4-FFF2-40B4-BE49-F238E27FC236}">
                <a16:creationId xmlns:a16="http://schemas.microsoft.com/office/drawing/2014/main" id="{A3F86635-AFB2-430F-9EB2-96F8E6917584}"/>
              </a:ext>
            </a:extLst>
          </p:cNvPr>
          <p:cNvSpPr>
            <a:spLocks noGrp="1"/>
          </p:cNvSpPr>
          <p:nvPr>
            <p:ph type="ftr" sz="quarter" idx="11"/>
          </p:nvPr>
        </p:nvSpPr>
        <p:spPr/>
        <p:txBody>
          <a:bodyPr/>
          <a:lstStyle/>
          <a:p>
            <a:endParaRPr lang="en-GB"/>
          </a:p>
        </p:txBody>
      </p:sp>
      <p:sp>
        <p:nvSpPr>
          <p:cNvPr id="7" name="Plassholder for lysbildenummer 6">
            <a:extLst>
              <a:ext uri="{FF2B5EF4-FFF2-40B4-BE49-F238E27FC236}">
                <a16:creationId xmlns:a16="http://schemas.microsoft.com/office/drawing/2014/main" id="{C829C412-2E1C-4EE6-91B7-40A429471698}"/>
              </a:ext>
            </a:extLst>
          </p:cNvPr>
          <p:cNvSpPr>
            <a:spLocks noGrp="1"/>
          </p:cNvSpPr>
          <p:nvPr>
            <p:ph type="sldNum" sz="quarter" idx="12"/>
          </p:nvPr>
        </p:nvSpPr>
        <p:spPr/>
        <p:txBody>
          <a:bodyPr/>
          <a:lstStyle/>
          <a:p>
            <a:fld id="{680629F7-5DC3-43F3-A109-16319EBC037C}" type="slidenum">
              <a:rPr lang="en-GB" smtClean="0"/>
              <a:t>‹#›</a:t>
            </a:fld>
            <a:endParaRPr lang="en-GB"/>
          </a:p>
        </p:txBody>
      </p:sp>
    </p:spTree>
    <p:extLst>
      <p:ext uri="{BB962C8B-B14F-4D97-AF65-F5344CB8AC3E}">
        <p14:creationId xmlns:p14="http://schemas.microsoft.com/office/powerpoint/2010/main" val="37214021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28F1BBB-5DC4-44B6-A4E2-1BE0A4B29392}"/>
              </a:ext>
            </a:extLst>
          </p:cNvPr>
          <p:cNvSpPr>
            <a:spLocks noGrp="1"/>
          </p:cNvSpPr>
          <p:nvPr>
            <p:ph type="title"/>
          </p:nvPr>
        </p:nvSpPr>
        <p:spPr>
          <a:xfrm>
            <a:off x="839788" y="365125"/>
            <a:ext cx="10515600" cy="1325563"/>
          </a:xfrm>
        </p:spPr>
        <p:txBody>
          <a:bodyPr/>
          <a:lstStyle/>
          <a:p>
            <a:r>
              <a:rPr lang="nb-NO"/>
              <a:t>Klikk for å redigere tittelstil</a:t>
            </a:r>
            <a:endParaRPr lang="en-GB"/>
          </a:p>
        </p:txBody>
      </p:sp>
      <p:sp>
        <p:nvSpPr>
          <p:cNvPr id="3" name="Plassholder for tekst 2">
            <a:extLst>
              <a:ext uri="{FF2B5EF4-FFF2-40B4-BE49-F238E27FC236}">
                <a16:creationId xmlns:a16="http://schemas.microsoft.com/office/drawing/2014/main" id="{EB9238B3-71B3-4EAD-979C-97B2698F6CA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4" name="Plassholder for innhold 3">
            <a:extLst>
              <a:ext uri="{FF2B5EF4-FFF2-40B4-BE49-F238E27FC236}">
                <a16:creationId xmlns:a16="http://schemas.microsoft.com/office/drawing/2014/main" id="{BA903510-BAFF-4C0E-941A-02037507E2B7}"/>
              </a:ext>
            </a:extLst>
          </p:cNvPr>
          <p:cNvSpPr>
            <a:spLocks noGrp="1"/>
          </p:cNvSpPr>
          <p:nvPr>
            <p:ph sz="half" idx="2"/>
          </p:nvPr>
        </p:nvSpPr>
        <p:spPr>
          <a:xfrm>
            <a:off x="839788" y="2505075"/>
            <a:ext cx="5157787" cy="368458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5" name="Plassholder for tekst 4">
            <a:extLst>
              <a:ext uri="{FF2B5EF4-FFF2-40B4-BE49-F238E27FC236}">
                <a16:creationId xmlns:a16="http://schemas.microsoft.com/office/drawing/2014/main" id="{9FF4F095-E781-4CF9-8973-13A3208F039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6" name="Plassholder for innhold 5">
            <a:extLst>
              <a:ext uri="{FF2B5EF4-FFF2-40B4-BE49-F238E27FC236}">
                <a16:creationId xmlns:a16="http://schemas.microsoft.com/office/drawing/2014/main" id="{C9E2B33A-998D-4345-AA31-B3D4F3D75082}"/>
              </a:ext>
            </a:extLst>
          </p:cNvPr>
          <p:cNvSpPr>
            <a:spLocks noGrp="1"/>
          </p:cNvSpPr>
          <p:nvPr>
            <p:ph sz="quarter" idx="4"/>
          </p:nvPr>
        </p:nvSpPr>
        <p:spPr>
          <a:xfrm>
            <a:off x="6172200" y="2505075"/>
            <a:ext cx="5183188" cy="368458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7" name="Plassholder for dato 6">
            <a:extLst>
              <a:ext uri="{FF2B5EF4-FFF2-40B4-BE49-F238E27FC236}">
                <a16:creationId xmlns:a16="http://schemas.microsoft.com/office/drawing/2014/main" id="{83BC826F-2022-4B1B-96E8-DE82051E183B}"/>
              </a:ext>
            </a:extLst>
          </p:cNvPr>
          <p:cNvSpPr>
            <a:spLocks noGrp="1"/>
          </p:cNvSpPr>
          <p:nvPr>
            <p:ph type="dt" sz="half" idx="10"/>
          </p:nvPr>
        </p:nvSpPr>
        <p:spPr/>
        <p:txBody>
          <a:bodyPr/>
          <a:lstStyle/>
          <a:p>
            <a:fld id="{F21460DD-C252-45EE-B64D-83264D8247A6}" type="datetimeFigureOut">
              <a:rPr lang="en-GB" smtClean="0"/>
              <a:t>10/10/2019</a:t>
            </a:fld>
            <a:endParaRPr lang="en-GB"/>
          </a:p>
        </p:txBody>
      </p:sp>
      <p:sp>
        <p:nvSpPr>
          <p:cNvPr id="8" name="Plassholder for bunntekst 7">
            <a:extLst>
              <a:ext uri="{FF2B5EF4-FFF2-40B4-BE49-F238E27FC236}">
                <a16:creationId xmlns:a16="http://schemas.microsoft.com/office/drawing/2014/main" id="{37BF3B2D-2056-47B3-8C62-558668C19AC5}"/>
              </a:ext>
            </a:extLst>
          </p:cNvPr>
          <p:cNvSpPr>
            <a:spLocks noGrp="1"/>
          </p:cNvSpPr>
          <p:nvPr>
            <p:ph type="ftr" sz="quarter" idx="11"/>
          </p:nvPr>
        </p:nvSpPr>
        <p:spPr/>
        <p:txBody>
          <a:bodyPr/>
          <a:lstStyle/>
          <a:p>
            <a:endParaRPr lang="en-GB"/>
          </a:p>
        </p:txBody>
      </p:sp>
      <p:sp>
        <p:nvSpPr>
          <p:cNvPr id="9" name="Plassholder for lysbildenummer 8">
            <a:extLst>
              <a:ext uri="{FF2B5EF4-FFF2-40B4-BE49-F238E27FC236}">
                <a16:creationId xmlns:a16="http://schemas.microsoft.com/office/drawing/2014/main" id="{C26BDAC5-E193-43B4-A1EF-78621E01ABA1}"/>
              </a:ext>
            </a:extLst>
          </p:cNvPr>
          <p:cNvSpPr>
            <a:spLocks noGrp="1"/>
          </p:cNvSpPr>
          <p:nvPr>
            <p:ph type="sldNum" sz="quarter" idx="12"/>
          </p:nvPr>
        </p:nvSpPr>
        <p:spPr/>
        <p:txBody>
          <a:bodyPr/>
          <a:lstStyle/>
          <a:p>
            <a:fld id="{680629F7-5DC3-43F3-A109-16319EBC037C}" type="slidenum">
              <a:rPr lang="en-GB" smtClean="0"/>
              <a:t>‹#›</a:t>
            </a:fld>
            <a:endParaRPr lang="en-GB"/>
          </a:p>
        </p:txBody>
      </p:sp>
    </p:spTree>
    <p:extLst>
      <p:ext uri="{BB962C8B-B14F-4D97-AF65-F5344CB8AC3E}">
        <p14:creationId xmlns:p14="http://schemas.microsoft.com/office/powerpoint/2010/main" val="36100551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2708C64-FB8F-4F12-BDDE-409D11E80899}"/>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F2145095-934B-4ACF-A526-7AC71430C1BB}"/>
              </a:ext>
            </a:extLst>
          </p:cNvPr>
          <p:cNvSpPr>
            <a:spLocks noGrp="1"/>
          </p:cNvSpPr>
          <p:nvPr>
            <p:ph type="dt" sz="half" idx="10"/>
          </p:nvPr>
        </p:nvSpPr>
        <p:spPr/>
        <p:txBody>
          <a:bodyPr/>
          <a:lstStyle/>
          <a:p>
            <a:fld id="{F21460DD-C252-45EE-B64D-83264D8247A6}" type="datetimeFigureOut">
              <a:rPr lang="en-GB" smtClean="0"/>
              <a:t>10/10/2019</a:t>
            </a:fld>
            <a:endParaRPr lang="en-GB"/>
          </a:p>
        </p:txBody>
      </p:sp>
      <p:sp>
        <p:nvSpPr>
          <p:cNvPr id="4" name="Plassholder for bunntekst 3">
            <a:extLst>
              <a:ext uri="{FF2B5EF4-FFF2-40B4-BE49-F238E27FC236}">
                <a16:creationId xmlns:a16="http://schemas.microsoft.com/office/drawing/2014/main" id="{5F9FDAC1-2E60-4737-90BB-9E418F34755B}"/>
              </a:ext>
            </a:extLst>
          </p:cNvPr>
          <p:cNvSpPr>
            <a:spLocks noGrp="1"/>
          </p:cNvSpPr>
          <p:nvPr>
            <p:ph type="ftr" sz="quarter" idx="11"/>
          </p:nvPr>
        </p:nvSpPr>
        <p:spPr/>
        <p:txBody>
          <a:bodyPr/>
          <a:lstStyle/>
          <a:p>
            <a:endParaRPr lang="en-GB"/>
          </a:p>
        </p:txBody>
      </p:sp>
      <p:sp>
        <p:nvSpPr>
          <p:cNvPr id="5" name="Plassholder for lysbildenummer 4">
            <a:extLst>
              <a:ext uri="{FF2B5EF4-FFF2-40B4-BE49-F238E27FC236}">
                <a16:creationId xmlns:a16="http://schemas.microsoft.com/office/drawing/2014/main" id="{4F502B50-1E26-4281-97B8-EAA243EBE6F8}"/>
              </a:ext>
            </a:extLst>
          </p:cNvPr>
          <p:cNvSpPr>
            <a:spLocks noGrp="1"/>
          </p:cNvSpPr>
          <p:nvPr>
            <p:ph type="sldNum" sz="quarter" idx="12"/>
          </p:nvPr>
        </p:nvSpPr>
        <p:spPr/>
        <p:txBody>
          <a:bodyPr/>
          <a:lstStyle/>
          <a:p>
            <a:fld id="{680629F7-5DC3-43F3-A109-16319EBC037C}" type="slidenum">
              <a:rPr lang="en-GB" smtClean="0"/>
              <a:t>‹#›</a:t>
            </a:fld>
            <a:endParaRPr lang="en-GB"/>
          </a:p>
        </p:txBody>
      </p:sp>
    </p:spTree>
    <p:extLst>
      <p:ext uri="{BB962C8B-B14F-4D97-AF65-F5344CB8AC3E}">
        <p14:creationId xmlns:p14="http://schemas.microsoft.com/office/powerpoint/2010/main" val="8798488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E7B8CF34-B064-421C-8176-CD64E385D4D7}"/>
              </a:ext>
            </a:extLst>
          </p:cNvPr>
          <p:cNvSpPr>
            <a:spLocks noGrp="1"/>
          </p:cNvSpPr>
          <p:nvPr>
            <p:ph type="dt" sz="half" idx="10"/>
          </p:nvPr>
        </p:nvSpPr>
        <p:spPr/>
        <p:txBody>
          <a:bodyPr/>
          <a:lstStyle/>
          <a:p>
            <a:fld id="{F21460DD-C252-45EE-B64D-83264D8247A6}" type="datetimeFigureOut">
              <a:rPr lang="en-GB" smtClean="0"/>
              <a:t>10/10/2019</a:t>
            </a:fld>
            <a:endParaRPr lang="en-GB"/>
          </a:p>
        </p:txBody>
      </p:sp>
      <p:sp>
        <p:nvSpPr>
          <p:cNvPr id="3" name="Plassholder for bunntekst 2">
            <a:extLst>
              <a:ext uri="{FF2B5EF4-FFF2-40B4-BE49-F238E27FC236}">
                <a16:creationId xmlns:a16="http://schemas.microsoft.com/office/drawing/2014/main" id="{99235681-EBB7-4C1A-B276-213ECE15B05C}"/>
              </a:ext>
            </a:extLst>
          </p:cNvPr>
          <p:cNvSpPr>
            <a:spLocks noGrp="1"/>
          </p:cNvSpPr>
          <p:nvPr>
            <p:ph type="ftr" sz="quarter" idx="11"/>
          </p:nvPr>
        </p:nvSpPr>
        <p:spPr/>
        <p:txBody>
          <a:bodyPr/>
          <a:lstStyle/>
          <a:p>
            <a:endParaRPr lang="en-GB"/>
          </a:p>
        </p:txBody>
      </p:sp>
      <p:sp>
        <p:nvSpPr>
          <p:cNvPr id="4" name="Plassholder for lysbildenummer 3">
            <a:extLst>
              <a:ext uri="{FF2B5EF4-FFF2-40B4-BE49-F238E27FC236}">
                <a16:creationId xmlns:a16="http://schemas.microsoft.com/office/drawing/2014/main" id="{970804B8-92C6-4CE4-9308-AB74A044B660}"/>
              </a:ext>
            </a:extLst>
          </p:cNvPr>
          <p:cNvSpPr>
            <a:spLocks noGrp="1"/>
          </p:cNvSpPr>
          <p:nvPr>
            <p:ph type="sldNum" sz="quarter" idx="12"/>
          </p:nvPr>
        </p:nvSpPr>
        <p:spPr/>
        <p:txBody>
          <a:bodyPr/>
          <a:lstStyle/>
          <a:p>
            <a:fld id="{680629F7-5DC3-43F3-A109-16319EBC037C}" type="slidenum">
              <a:rPr lang="en-GB" smtClean="0"/>
              <a:t>‹#›</a:t>
            </a:fld>
            <a:endParaRPr lang="en-GB"/>
          </a:p>
        </p:txBody>
      </p:sp>
    </p:spTree>
    <p:extLst>
      <p:ext uri="{BB962C8B-B14F-4D97-AF65-F5344CB8AC3E}">
        <p14:creationId xmlns:p14="http://schemas.microsoft.com/office/powerpoint/2010/main" val="23200247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6788346-0A88-477C-98F3-18AFFD66C7B8}"/>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D15B76A0-62EA-46B5-A91A-43AF8D24DC7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4" name="Plassholder for tekst 3">
            <a:extLst>
              <a:ext uri="{FF2B5EF4-FFF2-40B4-BE49-F238E27FC236}">
                <a16:creationId xmlns:a16="http://schemas.microsoft.com/office/drawing/2014/main" id="{649412E7-14F8-4279-85CB-4F75FA058DE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Rediger tekststiler i malen</a:t>
            </a:r>
          </a:p>
        </p:txBody>
      </p:sp>
      <p:sp>
        <p:nvSpPr>
          <p:cNvPr id="5" name="Plassholder for dato 4">
            <a:extLst>
              <a:ext uri="{FF2B5EF4-FFF2-40B4-BE49-F238E27FC236}">
                <a16:creationId xmlns:a16="http://schemas.microsoft.com/office/drawing/2014/main" id="{4EFD60BD-0899-4A6D-91AE-21192CA46CF9}"/>
              </a:ext>
            </a:extLst>
          </p:cNvPr>
          <p:cNvSpPr>
            <a:spLocks noGrp="1"/>
          </p:cNvSpPr>
          <p:nvPr>
            <p:ph type="dt" sz="half" idx="10"/>
          </p:nvPr>
        </p:nvSpPr>
        <p:spPr/>
        <p:txBody>
          <a:bodyPr/>
          <a:lstStyle/>
          <a:p>
            <a:fld id="{F21460DD-C252-45EE-B64D-83264D8247A6}" type="datetimeFigureOut">
              <a:rPr lang="en-GB" smtClean="0"/>
              <a:t>10/10/2019</a:t>
            </a:fld>
            <a:endParaRPr lang="en-GB"/>
          </a:p>
        </p:txBody>
      </p:sp>
      <p:sp>
        <p:nvSpPr>
          <p:cNvPr id="6" name="Plassholder for bunntekst 5">
            <a:extLst>
              <a:ext uri="{FF2B5EF4-FFF2-40B4-BE49-F238E27FC236}">
                <a16:creationId xmlns:a16="http://schemas.microsoft.com/office/drawing/2014/main" id="{3DCD1EF6-E2AF-40BE-AA05-ABB0EC098BF4}"/>
              </a:ext>
            </a:extLst>
          </p:cNvPr>
          <p:cNvSpPr>
            <a:spLocks noGrp="1"/>
          </p:cNvSpPr>
          <p:nvPr>
            <p:ph type="ftr" sz="quarter" idx="11"/>
          </p:nvPr>
        </p:nvSpPr>
        <p:spPr/>
        <p:txBody>
          <a:bodyPr/>
          <a:lstStyle/>
          <a:p>
            <a:endParaRPr lang="en-GB"/>
          </a:p>
        </p:txBody>
      </p:sp>
      <p:sp>
        <p:nvSpPr>
          <p:cNvPr id="7" name="Plassholder for lysbildenummer 6">
            <a:extLst>
              <a:ext uri="{FF2B5EF4-FFF2-40B4-BE49-F238E27FC236}">
                <a16:creationId xmlns:a16="http://schemas.microsoft.com/office/drawing/2014/main" id="{ADB774F3-528D-4836-994D-5E7D0C741499}"/>
              </a:ext>
            </a:extLst>
          </p:cNvPr>
          <p:cNvSpPr>
            <a:spLocks noGrp="1"/>
          </p:cNvSpPr>
          <p:nvPr>
            <p:ph type="sldNum" sz="quarter" idx="12"/>
          </p:nvPr>
        </p:nvSpPr>
        <p:spPr/>
        <p:txBody>
          <a:bodyPr/>
          <a:lstStyle/>
          <a:p>
            <a:fld id="{680629F7-5DC3-43F3-A109-16319EBC037C}" type="slidenum">
              <a:rPr lang="en-GB" smtClean="0"/>
              <a:t>‹#›</a:t>
            </a:fld>
            <a:endParaRPr lang="en-GB"/>
          </a:p>
        </p:txBody>
      </p:sp>
    </p:spTree>
    <p:extLst>
      <p:ext uri="{BB962C8B-B14F-4D97-AF65-F5344CB8AC3E}">
        <p14:creationId xmlns:p14="http://schemas.microsoft.com/office/powerpoint/2010/main" val="15254899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0A940EA-D4A2-4F74-93B8-81F31D537E01}"/>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endParaRPr lang="en-GB"/>
          </a:p>
        </p:txBody>
      </p:sp>
      <p:sp>
        <p:nvSpPr>
          <p:cNvPr id="3" name="Plassholder for bilde 2">
            <a:extLst>
              <a:ext uri="{FF2B5EF4-FFF2-40B4-BE49-F238E27FC236}">
                <a16:creationId xmlns:a16="http://schemas.microsoft.com/office/drawing/2014/main" id="{34A55B08-03F2-49A5-903E-57A1936EEC7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Plassholder for tekst 3">
            <a:extLst>
              <a:ext uri="{FF2B5EF4-FFF2-40B4-BE49-F238E27FC236}">
                <a16:creationId xmlns:a16="http://schemas.microsoft.com/office/drawing/2014/main" id="{D835DDD7-44C5-476F-A794-72EB5935166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Rediger tekststiler i malen</a:t>
            </a:r>
          </a:p>
        </p:txBody>
      </p:sp>
      <p:sp>
        <p:nvSpPr>
          <p:cNvPr id="5" name="Plassholder for dato 4">
            <a:extLst>
              <a:ext uri="{FF2B5EF4-FFF2-40B4-BE49-F238E27FC236}">
                <a16:creationId xmlns:a16="http://schemas.microsoft.com/office/drawing/2014/main" id="{EFF924D7-7900-486D-A3A6-6886B6CBBE23}"/>
              </a:ext>
            </a:extLst>
          </p:cNvPr>
          <p:cNvSpPr>
            <a:spLocks noGrp="1"/>
          </p:cNvSpPr>
          <p:nvPr>
            <p:ph type="dt" sz="half" idx="10"/>
          </p:nvPr>
        </p:nvSpPr>
        <p:spPr/>
        <p:txBody>
          <a:bodyPr/>
          <a:lstStyle/>
          <a:p>
            <a:fld id="{F21460DD-C252-45EE-B64D-83264D8247A6}" type="datetimeFigureOut">
              <a:rPr lang="en-GB" smtClean="0"/>
              <a:t>10/10/2019</a:t>
            </a:fld>
            <a:endParaRPr lang="en-GB"/>
          </a:p>
        </p:txBody>
      </p:sp>
      <p:sp>
        <p:nvSpPr>
          <p:cNvPr id="6" name="Plassholder for bunntekst 5">
            <a:extLst>
              <a:ext uri="{FF2B5EF4-FFF2-40B4-BE49-F238E27FC236}">
                <a16:creationId xmlns:a16="http://schemas.microsoft.com/office/drawing/2014/main" id="{0CC523C6-4D99-48B9-9529-C107DBF5E6F4}"/>
              </a:ext>
            </a:extLst>
          </p:cNvPr>
          <p:cNvSpPr>
            <a:spLocks noGrp="1"/>
          </p:cNvSpPr>
          <p:nvPr>
            <p:ph type="ftr" sz="quarter" idx="11"/>
          </p:nvPr>
        </p:nvSpPr>
        <p:spPr/>
        <p:txBody>
          <a:bodyPr/>
          <a:lstStyle/>
          <a:p>
            <a:endParaRPr lang="en-GB"/>
          </a:p>
        </p:txBody>
      </p:sp>
      <p:sp>
        <p:nvSpPr>
          <p:cNvPr id="7" name="Plassholder for lysbildenummer 6">
            <a:extLst>
              <a:ext uri="{FF2B5EF4-FFF2-40B4-BE49-F238E27FC236}">
                <a16:creationId xmlns:a16="http://schemas.microsoft.com/office/drawing/2014/main" id="{D2FFAEB7-A1B1-4CFC-A33E-366344442AA2}"/>
              </a:ext>
            </a:extLst>
          </p:cNvPr>
          <p:cNvSpPr>
            <a:spLocks noGrp="1"/>
          </p:cNvSpPr>
          <p:nvPr>
            <p:ph type="sldNum" sz="quarter" idx="12"/>
          </p:nvPr>
        </p:nvSpPr>
        <p:spPr/>
        <p:txBody>
          <a:bodyPr/>
          <a:lstStyle/>
          <a:p>
            <a:fld id="{680629F7-5DC3-43F3-A109-16319EBC037C}" type="slidenum">
              <a:rPr lang="en-GB" smtClean="0"/>
              <a:t>‹#›</a:t>
            </a:fld>
            <a:endParaRPr lang="en-GB"/>
          </a:p>
        </p:txBody>
      </p:sp>
    </p:spTree>
    <p:extLst>
      <p:ext uri="{BB962C8B-B14F-4D97-AF65-F5344CB8AC3E}">
        <p14:creationId xmlns:p14="http://schemas.microsoft.com/office/powerpoint/2010/main" val="38003515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D6F738F-142E-4F53-86B2-0BCE9059BBA9}"/>
              </a:ext>
            </a:extLst>
          </p:cNvPr>
          <p:cNvSpPr>
            <a:spLocks noGrp="1"/>
          </p:cNvSpPr>
          <p:nvPr>
            <p:ph type="title"/>
          </p:nvPr>
        </p:nvSpPr>
        <p:spPr/>
        <p:txBody>
          <a:bodyPr/>
          <a:lstStyle/>
          <a:p>
            <a:r>
              <a:rPr lang="nb-NO"/>
              <a:t>Klikk for å redigere tittelstil</a:t>
            </a:r>
            <a:endParaRPr lang="en-GB"/>
          </a:p>
        </p:txBody>
      </p:sp>
      <p:sp>
        <p:nvSpPr>
          <p:cNvPr id="3" name="Plassholder for loddrett tekst 2">
            <a:extLst>
              <a:ext uri="{FF2B5EF4-FFF2-40B4-BE49-F238E27FC236}">
                <a16:creationId xmlns:a16="http://schemas.microsoft.com/office/drawing/2014/main" id="{6740D8F1-320B-407A-9235-4EB27B77D9AC}"/>
              </a:ext>
            </a:extLst>
          </p:cNvPr>
          <p:cNvSpPr>
            <a:spLocks noGrp="1"/>
          </p:cNvSpPr>
          <p:nvPr>
            <p:ph type="body" orient="vert" idx="1"/>
          </p:nvPr>
        </p:nvSpPr>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4" name="Plassholder for dato 3">
            <a:extLst>
              <a:ext uri="{FF2B5EF4-FFF2-40B4-BE49-F238E27FC236}">
                <a16:creationId xmlns:a16="http://schemas.microsoft.com/office/drawing/2014/main" id="{20837035-7EA3-46B7-8357-04576FB102BF}"/>
              </a:ext>
            </a:extLst>
          </p:cNvPr>
          <p:cNvSpPr>
            <a:spLocks noGrp="1"/>
          </p:cNvSpPr>
          <p:nvPr>
            <p:ph type="dt" sz="half" idx="10"/>
          </p:nvPr>
        </p:nvSpPr>
        <p:spPr/>
        <p:txBody>
          <a:bodyPr/>
          <a:lstStyle/>
          <a:p>
            <a:fld id="{F21460DD-C252-45EE-B64D-83264D8247A6}" type="datetimeFigureOut">
              <a:rPr lang="en-GB" smtClean="0"/>
              <a:t>10/10/2019</a:t>
            </a:fld>
            <a:endParaRPr lang="en-GB"/>
          </a:p>
        </p:txBody>
      </p:sp>
      <p:sp>
        <p:nvSpPr>
          <p:cNvPr id="5" name="Plassholder for bunntekst 4">
            <a:extLst>
              <a:ext uri="{FF2B5EF4-FFF2-40B4-BE49-F238E27FC236}">
                <a16:creationId xmlns:a16="http://schemas.microsoft.com/office/drawing/2014/main" id="{37B6867E-CFF2-42FC-833A-83A1F0532B76}"/>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8F2B0479-F09A-4E5A-ACDA-604E25B8FA7B}"/>
              </a:ext>
            </a:extLst>
          </p:cNvPr>
          <p:cNvSpPr>
            <a:spLocks noGrp="1"/>
          </p:cNvSpPr>
          <p:nvPr>
            <p:ph type="sldNum" sz="quarter" idx="12"/>
          </p:nvPr>
        </p:nvSpPr>
        <p:spPr/>
        <p:txBody>
          <a:bodyPr/>
          <a:lstStyle/>
          <a:p>
            <a:fld id="{680629F7-5DC3-43F3-A109-16319EBC037C}" type="slidenum">
              <a:rPr lang="en-GB" smtClean="0"/>
              <a:t>‹#›</a:t>
            </a:fld>
            <a:endParaRPr lang="en-GB"/>
          </a:p>
        </p:txBody>
      </p:sp>
    </p:spTree>
    <p:extLst>
      <p:ext uri="{BB962C8B-B14F-4D97-AF65-F5344CB8AC3E}">
        <p14:creationId xmlns:p14="http://schemas.microsoft.com/office/powerpoint/2010/main" val="827096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a:extLst>
              <a:ext uri="{FF2B5EF4-FFF2-40B4-BE49-F238E27FC236}">
                <a16:creationId xmlns:a16="http://schemas.microsoft.com/office/drawing/2014/main" id="{4EF2DF16-A39A-498E-A83A-67EE45AB6904}"/>
              </a:ext>
            </a:extLst>
          </p:cNvPr>
          <p:cNvSpPr>
            <a:spLocks noGrp="1"/>
          </p:cNvSpPr>
          <p:nvPr>
            <p:ph type="title" orient="vert"/>
          </p:nvPr>
        </p:nvSpPr>
        <p:spPr>
          <a:xfrm>
            <a:off x="8724900" y="365125"/>
            <a:ext cx="2628900" cy="5811838"/>
          </a:xfrm>
        </p:spPr>
        <p:txBody>
          <a:bodyPr vert="eaVert"/>
          <a:lstStyle/>
          <a:p>
            <a:r>
              <a:rPr lang="nb-NO"/>
              <a:t>Klikk for å redigere tittelstil</a:t>
            </a:r>
            <a:endParaRPr lang="en-GB"/>
          </a:p>
        </p:txBody>
      </p:sp>
      <p:sp>
        <p:nvSpPr>
          <p:cNvPr id="3" name="Plassholder for loddrett tekst 2">
            <a:extLst>
              <a:ext uri="{FF2B5EF4-FFF2-40B4-BE49-F238E27FC236}">
                <a16:creationId xmlns:a16="http://schemas.microsoft.com/office/drawing/2014/main" id="{8D1CCB9D-40F2-4635-B144-26825D6786D6}"/>
              </a:ext>
            </a:extLst>
          </p:cNvPr>
          <p:cNvSpPr>
            <a:spLocks noGrp="1"/>
          </p:cNvSpPr>
          <p:nvPr>
            <p:ph type="body" orient="vert" idx="1"/>
          </p:nvPr>
        </p:nvSpPr>
        <p:spPr>
          <a:xfrm>
            <a:off x="838200" y="365125"/>
            <a:ext cx="7734300" cy="5811838"/>
          </a:xfrm>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4" name="Plassholder for dato 3">
            <a:extLst>
              <a:ext uri="{FF2B5EF4-FFF2-40B4-BE49-F238E27FC236}">
                <a16:creationId xmlns:a16="http://schemas.microsoft.com/office/drawing/2014/main" id="{E3BF0321-7AD4-48FF-9FC8-FE2586AD909A}"/>
              </a:ext>
            </a:extLst>
          </p:cNvPr>
          <p:cNvSpPr>
            <a:spLocks noGrp="1"/>
          </p:cNvSpPr>
          <p:nvPr>
            <p:ph type="dt" sz="half" idx="10"/>
          </p:nvPr>
        </p:nvSpPr>
        <p:spPr/>
        <p:txBody>
          <a:bodyPr/>
          <a:lstStyle/>
          <a:p>
            <a:fld id="{F21460DD-C252-45EE-B64D-83264D8247A6}" type="datetimeFigureOut">
              <a:rPr lang="en-GB" smtClean="0"/>
              <a:t>10/10/2019</a:t>
            </a:fld>
            <a:endParaRPr lang="en-GB"/>
          </a:p>
        </p:txBody>
      </p:sp>
      <p:sp>
        <p:nvSpPr>
          <p:cNvPr id="5" name="Plassholder for bunntekst 4">
            <a:extLst>
              <a:ext uri="{FF2B5EF4-FFF2-40B4-BE49-F238E27FC236}">
                <a16:creationId xmlns:a16="http://schemas.microsoft.com/office/drawing/2014/main" id="{3EBEA2F5-8DEE-4E8E-8C1F-F030171728AD}"/>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337D5EFA-A33A-46D8-A037-E3CDC62E971F}"/>
              </a:ext>
            </a:extLst>
          </p:cNvPr>
          <p:cNvSpPr>
            <a:spLocks noGrp="1"/>
          </p:cNvSpPr>
          <p:nvPr>
            <p:ph type="sldNum" sz="quarter" idx="12"/>
          </p:nvPr>
        </p:nvSpPr>
        <p:spPr/>
        <p:txBody>
          <a:bodyPr/>
          <a:lstStyle/>
          <a:p>
            <a:fld id="{680629F7-5DC3-43F3-A109-16319EBC037C}" type="slidenum">
              <a:rPr lang="en-GB" smtClean="0"/>
              <a:t>‹#›</a:t>
            </a:fld>
            <a:endParaRPr lang="en-GB"/>
          </a:p>
        </p:txBody>
      </p:sp>
    </p:spTree>
    <p:extLst>
      <p:ext uri="{BB962C8B-B14F-4D97-AF65-F5344CB8AC3E}">
        <p14:creationId xmlns:p14="http://schemas.microsoft.com/office/powerpoint/2010/main" val="16592914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6"/>
        <p:cNvGrpSpPr/>
        <p:nvPr/>
      </p:nvGrpSpPr>
      <p:grpSpPr>
        <a:xfrm>
          <a:off x="0" y="0"/>
          <a:ext cx="0" cy="0"/>
          <a:chOff x="0" y="0"/>
          <a:chExt cx="0" cy="0"/>
        </a:xfrm>
      </p:grpSpPr>
      <p:sp>
        <p:nvSpPr>
          <p:cNvPr id="17" name="Shape 17"/>
          <p:cNvSpPr txBox="1">
            <a:spLocks noGrp="1"/>
          </p:cNvSpPr>
          <p:nvPr>
            <p:ph type="title"/>
          </p:nvPr>
        </p:nvSpPr>
        <p:spPr>
          <a:xfrm>
            <a:off x="415600" y="593367"/>
            <a:ext cx="11360800" cy="763600"/>
          </a:xfrm>
          <a:prstGeom prst="rect">
            <a:avLst/>
          </a:prstGeom>
        </p:spPr>
        <p:txBody>
          <a:bodyPr wrap="square"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18" name="Shape 18"/>
          <p:cNvSpPr txBox="1">
            <a:spLocks noGrp="1"/>
          </p:cNvSpPr>
          <p:nvPr>
            <p:ph type="body" idx="1"/>
          </p:nvPr>
        </p:nvSpPr>
        <p:spPr>
          <a:xfrm>
            <a:off x="415600" y="1536633"/>
            <a:ext cx="11360800" cy="4555200"/>
          </a:xfrm>
          <a:prstGeom prst="rect">
            <a:avLst/>
          </a:prstGeom>
        </p:spPr>
        <p:txBody>
          <a:bodyPr wrap="square"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19" name="Shape 19"/>
          <p:cNvSpPr txBox="1">
            <a:spLocks noGrp="1"/>
          </p:cNvSpPr>
          <p:nvPr>
            <p:ph type="sldNum" idx="12"/>
          </p:nvPr>
        </p:nvSpPr>
        <p:spPr>
          <a:xfrm>
            <a:off x="11296611" y="6217623"/>
            <a:ext cx="731600" cy="524800"/>
          </a:xfrm>
          <a:prstGeom prst="rect">
            <a:avLst/>
          </a:prstGeom>
        </p:spPr>
        <p:txBody>
          <a:bodyPr wrap="square" lIns="91425" tIns="91425" rIns="91425" bIns="91425" anchor="ctr" anchorCtr="0">
            <a:noAutofit/>
          </a:bodyPr>
          <a:lstStyle/>
          <a:p>
            <a:fld id="{00000000-1234-1234-1234-123412341234}" type="slidenum">
              <a:rPr lang="en" smtClean="0"/>
              <a:pPr/>
              <a:t>‹#›</a:t>
            </a:fld>
            <a:endParaRPr lang="en"/>
          </a:p>
        </p:txBody>
      </p:sp>
    </p:spTree>
    <p:extLst>
      <p:ext uri="{BB962C8B-B14F-4D97-AF65-F5344CB8AC3E}">
        <p14:creationId xmlns:p14="http://schemas.microsoft.com/office/powerpoint/2010/main" val="32818153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272AC186-4C5F-479B-84FC-703F6D9E0E7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endParaRPr lang="en-GB"/>
          </a:p>
        </p:txBody>
      </p:sp>
      <p:sp>
        <p:nvSpPr>
          <p:cNvPr id="3" name="Plassholder for tekst 2">
            <a:extLst>
              <a:ext uri="{FF2B5EF4-FFF2-40B4-BE49-F238E27FC236}">
                <a16:creationId xmlns:a16="http://schemas.microsoft.com/office/drawing/2014/main" id="{D2ABA7DF-4F6F-46DB-B709-590F11E3848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4" name="Plassholder for dato 3">
            <a:extLst>
              <a:ext uri="{FF2B5EF4-FFF2-40B4-BE49-F238E27FC236}">
                <a16:creationId xmlns:a16="http://schemas.microsoft.com/office/drawing/2014/main" id="{396BC79B-7733-42F2-B59F-4C9DB2CAAFD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21460DD-C252-45EE-B64D-83264D8247A6}" type="datetimeFigureOut">
              <a:rPr lang="en-GB" smtClean="0"/>
              <a:t>10/10/2019</a:t>
            </a:fld>
            <a:endParaRPr lang="en-GB"/>
          </a:p>
        </p:txBody>
      </p:sp>
      <p:sp>
        <p:nvSpPr>
          <p:cNvPr id="5" name="Plassholder for bunntekst 4">
            <a:extLst>
              <a:ext uri="{FF2B5EF4-FFF2-40B4-BE49-F238E27FC236}">
                <a16:creationId xmlns:a16="http://schemas.microsoft.com/office/drawing/2014/main" id="{24D4FA27-37CE-478D-99B0-59DE5635AB7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Plassholder for lysbildenummer 5">
            <a:extLst>
              <a:ext uri="{FF2B5EF4-FFF2-40B4-BE49-F238E27FC236}">
                <a16:creationId xmlns:a16="http://schemas.microsoft.com/office/drawing/2014/main" id="{3FB86D39-6C2F-4A46-B197-A37D3863059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80629F7-5DC3-43F3-A109-16319EBC037C}" type="slidenum">
              <a:rPr lang="en-GB" smtClean="0"/>
              <a:t>‹#›</a:t>
            </a:fld>
            <a:endParaRPr lang="en-GB"/>
          </a:p>
        </p:txBody>
      </p:sp>
    </p:spTree>
    <p:extLst>
      <p:ext uri="{BB962C8B-B14F-4D97-AF65-F5344CB8AC3E}">
        <p14:creationId xmlns:p14="http://schemas.microsoft.com/office/powerpoint/2010/main" val="16149059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7.JPG"/><Relationship Id="rId4" Type="http://schemas.openxmlformats.org/officeDocument/2006/relationships/image" Target="../media/image6.jp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hyperlink" Target="https://www.youtube.com/watch?v=avag7C4vKic" TargetMode="Externa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4.jpg"/></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hyperlink" Target="https://julianoliver.com/output/harvest"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25.jpeg"/><Relationship Id="rId4" Type="http://schemas.openxmlformats.org/officeDocument/2006/relationships/image" Target="../media/image24.png"/></Relationships>
</file>

<file path=ppt/slides/_rels/slide2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24.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25.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8" Type="http://schemas.openxmlformats.org/officeDocument/2006/relationships/hyperlink" Target="https://ipit.network/" TargetMode="External"/><Relationship Id="rId13" Type="http://schemas.openxmlformats.org/officeDocument/2006/relationships/image" Target="../media/image35.jpeg"/><Relationship Id="rId3" Type="http://schemas.openxmlformats.org/officeDocument/2006/relationships/image" Target="../media/image28.png"/><Relationship Id="rId7" Type="http://schemas.openxmlformats.org/officeDocument/2006/relationships/hyperlink" Target="https://www.ntnu.edu/excited" TargetMode="External"/><Relationship Id="rId12" Type="http://schemas.openxmlformats.org/officeDocument/2006/relationships/image" Target="../media/image34.png"/><Relationship Id="rId2" Type="http://schemas.openxmlformats.org/officeDocument/2006/relationships/notesSlide" Target="../notesSlides/notesSlide28.xml"/><Relationship Id="rId1" Type="http://schemas.openxmlformats.org/officeDocument/2006/relationships/slideLayout" Target="../slideLayouts/slideLayout12.xml"/><Relationship Id="rId6" Type="http://schemas.openxmlformats.org/officeDocument/2006/relationships/image" Target="../media/image33.png"/><Relationship Id="rId11" Type="http://schemas.openxmlformats.org/officeDocument/2006/relationships/hyperlink" Target="https://comnplayscience.eu/" TargetMode="External"/><Relationship Id="rId5" Type="http://schemas.openxmlformats.org/officeDocument/2006/relationships/image" Target="../media/image32.png"/><Relationship Id="rId10" Type="http://schemas.openxmlformats.org/officeDocument/2006/relationships/hyperlink" Target="https://tappetina.com/" TargetMode="External"/><Relationship Id="rId4" Type="http://schemas.openxmlformats.org/officeDocument/2006/relationships/image" Target="../media/image31.jpg"/><Relationship Id="rId9" Type="http://schemas.openxmlformats.org/officeDocument/2006/relationships/hyperlink" Target="https://www.ntnu.no/kodeloypa" TargetMode="External"/><Relationship Id="rId14" Type="http://schemas.openxmlformats.org/officeDocument/2006/relationships/image" Target="../media/image36.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hyperlink" Target="https://speakers.acm.org/speakers/" TargetMode="Externa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image" Target="../media/image38.jpeg"/><Relationship Id="rId1" Type="http://schemas.openxmlformats.org/officeDocument/2006/relationships/slideLayout" Target="../slideLayouts/slideLayout7.xml"/><Relationship Id="rId5" Type="http://schemas.openxmlformats.org/officeDocument/2006/relationships/image" Target="../media/image41.jpg"/><Relationship Id="rId4" Type="http://schemas.openxmlformats.org/officeDocument/2006/relationships/image" Target="../media/image40.jpg"/></Relationships>
</file>

<file path=ppt/slides/_rels/slide33.xml.rels><?xml version="1.0" encoding="UTF-8" standalone="yes"?>
<Relationships xmlns="http://schemas.openxmlformats.org/package/2006/relationships"><Relationship Id="rId8" Type="http://schemas.openxmlformats.org/officeDocument/2006/relationships/image" Target="../media/image48.jpg"/><Relationship Id="rId3" Type="http://schemas.openxmlformats.org/officeDocument/2006/relationships/image" Target="../media/image43.jpg"/><Relationship Id="rId7" Type="http://schemas.openxmlformats.org/officeDocument/2006/relationships/image" Target="../media/image47.jpg"/><Relationship Id="rId2" Type="http://schemas.openxmlformats.org/officeDocument/2006/relationships/image" Target="../media/image42.jpeg"/><Relationship Id="rId1" Type="http://schemas.openxmlformats.org/officeDocument/2006/relationships/slideLayout" Target="../slideLayouts/slideLayout7.xml"/><Relationship Id="rId6" Type="http://schemas.openxmlformats.org/officeDocument/2006/relationships/image" Target="../media/image46.jpeg"/><Relationship Id="rId5" Type="http://schemas.openxmlformats.org/officeDocument/2006/relationships/image" Target="../media/image45.jpeg"/><Relationship Id="rId4" Type="http://schemas.openxmlformats.org/officeDocument/2006/relationships/image" Target="../media/image44.png"/><Relationship Id="rId9" Type="http://schemas.openxmlformats.org/officeDocument/2006/relationships/image" Target="../media/image49.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9F26692-F12A-4F9E-9C6D-FABE9A277F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08905" y="3726"/>
            <a:ext cx="6483095" cy="685800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19BDF44E-531A-4177-A2D6-2D2310D0583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flipH="1">
            <a:off x="0" y="0"/>
            <a:ext cx="12192000" cy="6858000"/>
          </a:xfrm>
          <a:prstGeom prst="rect">
            <a:avLst/>
          </a:prstGeom>
        </p:spPr>
      </p:pic>
      <p:sp>
        <p:nvSpPr>
          <p:cNvPr id="3" name="Subtitle 2"/>
          <p:cNvSpPr>
            <a:spLocks noGrp="1"/>
          </p:cNvSpPr>
          <p:nvPr>
            <p:ph type="subTitle" idx="1"/>
          </p:nvPr>
        </p:nvSpPr>
        <p:spPr>
          <a:xfrm>
            <a:off x="816183" y="2590169"/>
            <a:ext cx="5946202" cy="838831"/>
          </a:xfrm>
        </p:spPr>
        <p:txBody>
          <a:bodyPr anchor="b">
            <a:normAutofit/>
          </a:bodyPr>
          <a:lstStyle/>
          <a:p>
            <a:pPr algn="l"/>
            <a:r>
              <a:rPr lang="nb-NO" cap="none" dirty="0">
                <a:solidFill>
                  <a:srgbClr val="000000"/>
                </a:solidFill>
              </a:rPr>
              <a:t>Letizia Jaccheri </a:t>
            </a:r>
          </a:p>
          <a:p>
            <a:pPr algn="l"/>
            <a:endParaRPr lang="nb-NO" sz="1800" cap="none" dirty="0">
              <a:solidFill>
                <a:srgbClr val="000000"/>
              </a:solidFill>
            </a:endParaRPr>
          </a:p>
        </p:txBody>
      </p:sp>
      <p:sp>
        <p:nvSpPr>
          <p:cNvPr id="2" name="Title 1"/>
          <p:cNvSpPr>
            <a:spLocks noGrp="1"/>
          </p:cNvSpPr>
          <p:nvPr>
            <p:ph type="ctrTitle"/>
          </p:nvPr>
        </p:nvSpPr>
        <p:spPr>
          <a:xfrm>
            <a:off x="815806" y="3777859"/>
            <a:ext cx="5946579" cy="1514185"/>
          </a:xfrm>
        </p:spPr>
        <p:txBody>
          <a:bodyPr anchor="t">
            <a:normAutofit/>
          </a:bodyPr>
          <a:lstStyle/>
          <a:p>
            <a:pPr algn="l"/>
            <a:r>
              <a:rPr lang="en-GB" sz="4000" b="1">
                <a:solidFill>
                  <a:srgbClr val="000000"/>
                </a:solidFill>
              </a:rPr>
              <a:t>From Software through Art to Social Entrepreneurship</a:t>
            </a:r>
            <a:endParaRPr lang="en-US" sz="4000">
              <a:solidFill>
                <a:srgbClr val="000000"/>
              </a:solidFill>
            </a:endParaRPr>
          </a:p>
        </p:txBody>
      </p:sp>
      <p:sp>
        <p:nvSpPr>
          <p:cNvPr id="17" name="Freeform: Shape 16">
            <a:extLst>
              <a:ext uri="{FF2B5EF4-FFF2-40B4-BE49-F238E27FC236}">
                <a16:creationId xmlns:a16="http://schemas.microsoft.com/office/drawing/2014/main" id="{6BFB173A-5EF2-43F4-B3BB-6EA1975FA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33377" y="0"/>
            <a:ext cx="3801784" cy="2254263"/>
          </a:xfrm>
          <a:custGeom>
            <a:avLst/>
            <a:gdLst>
              <a:gd name="connsiteX0" fmla="*/ 34084 w 3801784"/>
              <a:gd name="connsiteY0" fmla="*/ 0 h 2254263"/>
              <a:gd name="connsiteX1" fmla="*/ 3767702 w 3801784"/>
              <a:gd name="connsiteY1" fmla="*/ 0 h 2254263"/>
              <a:gd name="connsiteX2" fmla="*/ 3791970 w 3801784"/>
              <a:gd name="connsiteY2" fmla="*/ 159016 h 2254263"/>
              <a:gd name="connsiteX3" fmla="*/ 3801784 w 3801784"/>
              <a:gd name="connsiteY3" fmla="*/ 353371 h 2254263"/>
              <a:gd name="connsiteX4" fmla="*/ 1900892 w 3801784"/>
              <a:gd name="connsiteY4" fmla="*/ 2254263 h 2254263"/>
              <a:gd name="connsiteX5" fmla="*/ 0 w 3801784"/>
              <a:gd name="connsiteY5" fmla="*/ 353371 h 2254263"/>
              <a:gd name="connsiteX6" fmla="*/ 9815 w 3801784"/>
              <a:gd name="connsiteY6" fmla="*/ 159016 h 2254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01784" h="2254263">
                <a:moveTo>
                  <a:pt x="34084" y="0"/>
                </a:moveTo>
                <a:lnTo>
                  <a:pt x="3767702" y="0"/>
                </a:lnTo>
                <a:lnTo>
                  <a:pt x="3791970" y="159016"/>
                </a:lnTo>
                <a:cubicBezTo>
                  <a:pt x="3798459" y="222918"/>
                  <a:pt x="3801784" y="287757"/>
                  <a:pt x="3801784" y="353371"/>
                </a:cubicBezTo>
                <a:cubicBezTo>
                  <a:pt x="3801784" y="1403205"/>
                  <a:pt x="2950726" y="2254263"/>
                  <a:pt x="1900892" y="2254263"/>
                </a:cubicBezTo>
                <a:cubicBezTo>
                  <a:pt x="851058" y="2254263"/>
                  <a:pt x="0" y="1403205"/>
                  <a:pt x="0" y="353371"/>
                </a:cubicBezTo>
                <a:cubicBezTo>
                  <a:pt x="0" y="287757"/>
                  <a:pt x="3325" y="222918"/>
                  <a:pt x="9815" y="159016"/>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75000"/>
                  </a:schemeClr>
                </a:gs>
                <a:gs pos="100000">
                  <a:schemeClr val="bg2">
                    <a:lumMod val="7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8" name="Bilde 11" descr="eng_logo_ny.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45111" y="687966"/>
            <a:ext cx="2378315" cy="523229"/>
          </a:xfrm>
          <a:prstGeom prst="rect">
            <a:avLst/>
          </a:prstGeom>
        </p:spPr>
      </p:pic>
      <p:sp>
        <p:nvSpPr>
          <p:cNvPr id="19" name="Freeform 67">
            <a:extLst>
              <a:ext uri="{FF2B5EF4-FFF2-40B4-BE49-F238E27FC236}">
                <a16:creationId xmlns:a16="http://schemas.microsoft.com/office/drawing/2014/main" id="{726FC37F-1DE8-4A19-A1DE-0A2176ED8D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486728" y="3030547"/>
            <a:ext cx="4705272" cy="3827453"/>
          </a:xfrm>
          <a:custGeom>
            <a:avLst/>
            <a:gdLst>
              <a:gd name="connsiteX0" fmla="*/ 2718646 w 4647408"/>
              <a:gd name="connsiteY0" fmla="*/ 0 h 3780384"/>
              <a:gd name="connsiteX1" fmla="*/ 4641019 w 4647408"/>
              <a:gd name="connsiteY1" fmla="*/ 796273 h 3780384"/>
              <a:gd name="connsiteX2" fmla="*/ 4647408 w 4647408"/>
              <a:gd name="connsiteY2" fmla="*/ 803303 h 3780384"/>
              <a:gd name="connsiteX3" fmla="*/ 4647408 w 4647408"/>
              <a:gd name="connsiteY3" fmla="*/ 3780384 h 3780384"/>
              <a:gd name="connsiteX4" fmla="*/ 215340 w 4647408"/>
              <a:gd name="connsiteY4" fmla="*/ 3780384 h 3780384"/>
              <a:gd name="connsiteX5" fmla="*/ 213645 w 4647408"/>
              <a:gd name="connsiteY5" fmla="*/ 3776866 h 3780384"/>
              <a:gd name="connsiteX6" fmla="*/ 0 w 4647408"/>
              <a:gd name="connsiteY6" fmla="*/ 2718646 h 3780384"/>
              <a:gd name="connsiteX7" fmla="*/ 2718646 w 4647408"/>
              <a:gd name="connsiteY7" fmla="*/ 0 h 3780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47408" h="3780384">
                <a:moveTo>
                  <a:pt x="2718646" y="0"/>
                </a:moveTo>
                <a:cubicBezTo>
                  <a:pt x="3469379" y="0"/>
                  <a:pt x="4149041" y="304295"/>
                  <a:pt x="4641019" y="796273"/>
                </a:cubicBezTo>
                <a:lnTo>
                  <a:pt x="4647408" y="803303"/>
                </a:lnTo>
                <a:lnTo>
                  <a:pt x="4647408" y="3780384"/>
                </a:lnTo>
                <a:lnTo>
                  <a:pt x="215340" y="3780384"/>
                </a:lnTo>
                <a:lnTo>
                  <a:pt x="213645" y="3776866"/>
                </a:lnTo>
                <a:cubicBezTo>
                  <a:pt x="76074" y="3451612"/>
                  <a:pt x="0" y="3094013"/>
                  <a:pt x="0" y="2718646"/>
                </a:cubicBezTo>
                <a:cubicBezTo>
                  <a:pt x="0" y="1217179"/>
                  <a:pt x="1217179" y="0"/>
                  <a:pt x="2718646" y="0"/>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75000"/>
                  </a:schemeClr>
                </a:gs>
                <a:gs pos="100000">
                  <a:schemeClr val="bg2">
                    <a:lumMod val="7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TekstSylinder 3">
            <a:extLst>
              <a:ext uri="{FF2B5EF4-FFF2-40B4-BE49-F238E27FC236}">
                <a16:creationId xmlns:a16="http://schemas.microsoft.com/office/drawing/2014/main" id="{5A15A45A-48C6-4DA0-A812-76A9B0EB91A3}"/>
              </a:ext>
            </a:extLst>
          </p:cNvPr>
          <p:cNvSpPr txBox="1"/>
          <p:nvPr/>
        </p:nvSpPr>
        <p:spPr>
          <a:xfrm>
            <a:off x="1696720" y="5882640"/>
            <a:ext cx="1885901" cy="369332"/>
          </a:xfrm>
          <a:prstGeom prst="rect">
            <a:avLst/>
          </a:prstGeom>
          <a:noFill/>
        </p:spPr>
        <p:txBody>
          <a:bodyPr wrap="none" rtlCol="0">
            <a:spAutoFit/>
          </a:bodyPr>
          <a:lstStyle/>
          <a:p>
            <a:r>
              <a:rPr lang="nb-NO" dirty="0">
                <a:highlight>
                  <a:srgbClr val="FFFF00"/>
                </a:highlight>
              </a:rPr>
              <a:t>letiziajaccheri.org </a:t>
            </a:r>
            <a:endParaRPr lang="en-GB" dirty="0">
              <a:highlight>
                <a:srgbClr val="FFFF00"/>
              </a:highlight>
            </a:endParaRPr>
          </a:p>
        </p:txBody>
      </p:sp>
      <p:sp>
        <p:nvSpPr>
          <p:cNvPr id="5" name="TextBox 4">
            <a:extLst>
              <a:ext uri="{FF2B5EF4-FFF2-40B4-BE49-F238E27FC236}">
                <a16:creationId xmlns:a16="http://schemas.microsoft.com/office/drawing/2014/main" id="{97027279-A326-40FE-B1FD-3DF8727DD0D5}"/>
              </a:ext>
            </a:extLst>
          </p:cNvPr>
          <p:cNvSpPr txBox="1"/>
          <p:nvPr/>
        </p:nvSpPr>
        <p:spPr>
          <a:xfrm>
            <a:off x="8258175" y="5810250"/>
            <a:ext cx="3959930" cy="646331"/>
          </a:xfrm>
          <a:prstGeom prst="rect">
            <a:avLst/>
          </a:prstGeom>
          <a:noFill/>
        </p:spPr>
        <p:txBody>
          <a:bodyPr wrap="none" rtlCol="0">
            <a:spAutoFit/>
          </a:bodyPr>
          <a:lstStyle/>
          <a:p>
            <a:r>
              <a:rPr lang="nb-NO" dirty="0"/>
              <a:t>Lugano </a:t>
            </a:r>
            <a:r>
              <a:rPr lang="nb-NO" dirty="0" err="1"/>
              <a:t>Universita</a:t>
            </a:r>
            <a:r>
              <a:rPr lang="nb-NO" dirty="0"/>
              <a:t>’ </a:t>
            </a:r>
            <a:r>
              <a:rPr lang="nb-NO" dirty="0" err="1"/>
              <a:t>della</a:t>
            </a:r>
            <a:r>
              <a:rPr lang="nb-NO" dirty="0"/>
              <a:t> </a:t>
            </a:r>
            <a:r>
              <a:rPr lang="nb-NO" dirty="0" err="1"/>
              <a:t>Svizzera</a:t>
            </a:r>
            <a:r>
              <a:rPr lang="nb-NO" dirty="0"/>
              <a:t> </a:t>
            </a:r>
            <a:r>
              <a:rPr lang="nb-NO" dirty="0" err="1"/>
              <a:t>Italiana</a:t>
            </a:r>
            <a:endParaRPr lang="nb-NO" dirty="0"/>
          </a:p>
          <a:p>
            <a:r>
              <a:rPr lang="nb-NO" dirty="0" err="1"/>
              <a:t>October</a:t>
            </a:r>
            <a:r>
              <a:rPr lang="nb-NO" dirty="0"/>
              <a:t> 2019</a:t>
            </a:r>
          </a:p>
        </p:txBody>
      </p:sp>
    </p:spTree>
    <p:extLst>
      <p:ext uri="{BB962C8B-B14F-4D97-AF65-F5344CB8AC3E}">
        <p14:creationId xmlns:p14="http://schemas.microsoft.com/office/powerpoint/2010/main" val="20493232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4" descr="Image result for pisa cep calcolatrice">
            <a:extLst>
              <a:ext uri="{FF2B5EF4-FFF2-40B4-BE49-F238E27FC236}">
                <a16:creationId xmlns:a16="http://schemas.microsoft.com/office/drawing/2014/main" id="{2E33A42D-481B-4320-9733-501D169E7D2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7867" b="18120"/>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kstSylinder 1">
            <a:extLst>
              <a:ext uri="{FF2B5EF4-FFF2-40B4-BE49-F238E27FC236}">
                <a16:creationId xmlns:a16="http://schemas.microsoft.com/office/drawing/2014/main" id="{547B4815-8BAB-4B57-920C-F7EB416F23EA}"/>
              </a:ext>
            </a:extLst>
          </p:cNvPr>
          <p:cNvSpPr txBox="1"/>
          <p:nvPr/>
        </p:nvSpPr>
        <p:spPr>
          <a:xfrm>
            <a:off x="523875" y="5317240"/>
            <a:ext cx="11210925" cy="744836"/>
          </a:xfrm>
          <a:prstGeom prst="rect">
            <a:avLst/>
          </a:prstGeom>
        </p:spPr>
        <p:txBody>
          <a:bodyPr vert="horz" lIns="91440" tIns="45720" rIns="91440" bIns="45720" rtlCol="0" anchor="ctr">
            <a:normAutofit/>
          </a:bodyPr>
          <a:lstStyle/>
          <a:p>
            <a:pPr algn="ctr">
              <a:lnSpc>
                <a:spcPct val="90000"/>
              </a:lnSpc>
              <a:spcBef>
                <a:spcPct val="0"/>
              </a:spcBef>
              <a:spcAft>
                <a:spcPts val="600"/>
              </a:spcAft>
            </a:pPr>
            <a:r>
              <a:rPr lang="en-US" sz="2000">
                <a:solidFill>
                  <a:schemeClr val="tx1">
                    <a:lumMod val="85000"/>
                    <a:lumOff val="15000"/>
                  </a:schemeClr>
                </a:solidFill>
                <a:highlight>
                  <a:srgbClr val="FFFF00"/>
                </a:highlight>
                <a:latin typeface="+mj-lt"/>
                <a:ea typeface="+mj-ea"/>
                <a:cs typeface="+mj-cs"/>
              </a:rPr>
              <a:t>Pisa, Italy, 1960’s</a:t>
            </a:r>
          </a:p>
          <a:p>
            <a:pPr algn="ctr">
              <a:lnSpc>
                <a:spcPct val="90000"/>
              </a:lnSpc>
              <a:spcBef>
                <a:spcPct val="0"/>
              </a:spcBef>
              <a:spcAft>
                <a:spcPts val="600"/>
              </a:spcAft>
            </a:pPr>
            <a:r>
              <a:rPr lang="en-US" sz="2000">
                <a:solidFill>
                  <a:schemeClr val="tx1">
                    <a:lumMod val="85000"/>
                    <a:lumOff val="15000"/>
                  </a:schemeClr>
                </a:solidFill>
                <a:highlight>
                  <a:srgbClr val="FFFF00"/>
                </a:highlight>
                <a:latin typeface="+mj-lt"/>
                <a:ea typeface="+mj-ea"/>
                <a:cs typeface="+mj-cs"/>
              </a:rPr>
              <a:t>The first Italian computer is build</a:t>
            </a:r>
          </a:p>
        </p:txBody>
      </p:sp>
      <p:cxnSp>
        <p:nvCxnSpPr>
          <p:cNvPr id="15" name="Straight Connector 14">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
        <p:nvSpPr>
          <p:cNvPr id="3" name="Plassholder for lysbildenummer 2"/>
          <p:cNvSpPr>
            <a:spLocks noGrp="1"/>
          </p:cNvSpPr>
          <p:nvPr>
            <p:ph type="sldNum" sz="quarter" idx="12"/>
          </p:nvPr>
        </p:nvSpPr>
        <p:spPr>
          <a:xfrm>
            <a:off x="8610600" y="6356350"/>
            <a:ext cx="2743200" cy="365125"/>
          </a:xfrm>
        </p:spPr>
        <p:txBody>
          <a:bodyPr vert="horz" lIns="91440" tIns="45720" rIns="91440" bIns="45720" rtlCol="0" anchor="ctr">
            <a:normAutofit/>
          </a:bodyPr>
          <a:lstStyle/>
          <a:p>
            <a:pPr defTabSz="457200">
              <a:spcAft>
                <a:spcPts val="600"/>
              </a:spcAft>
            </a:pPr>
            <a:fld id="{AC5771BD-BBB2-430A-8080-525F5CA5989A}" type="slidenum">
              <a:rPr lang="en-US">
                <a:solidFill>
                  <a:srgbClr val="FFFFFF"/>
                </a:solidFill>
              </a:rPr>
              <a:pPr defTabSz="457200">
                <a:spcAft>
                  <a:spcPts val="600"/>
                </a:spcAft>
              </a:pPr>
              <a:t>2</a:t>
            </a:fld>
            <a:endParaRPr lang="en-US">
              <a:solidFill>
                <a:srgbClr val="FFFFFF"/>
              </a:solidFill>
            </a:endParaRPr>
          </a:p>
        </p:txBody>
      </p:sp>
      <p:sp>
        <p:nvSpPr>
          <p:cNvPr id="8" name="TekstSylinder 7">
            <a:extLst>
              <a:ext uri="{FF2B5EF4-FFF2-40B4-BE49-F238E27FC236}">
                <a16:creationId xmlns:a16="http://schemas.microsoft.com/office/drawing/2014/main" id="{07457D62-021D-4171-90E4-B8346A859820}"/>
              </a:ext>
            </a:extLst>
          </p:cNvPr>
          <p:cNvSpPr txBox="1"/>
          <p:nvPr/>
        </p:nvSpPr>
        <p:spPr>
          <a:xfrm>
            <a:off x="-5360894" y="2919946"/>
            <a:ext cx="6638364" cy="584775"/>
          </a:xfrm>
          <a:prstGeom prst="rect">
            <a:avLst/>
          </a:prstGeom>
          <a:noFill/>
        </p:spPr>
        <p:txBody>
          <a:bodyPr wrap="square" rtlCol="0">
            <a:spAutoFit/>
          </a:bodyPr>
          <a:lstStyle/>
          <a:p>
            <a:pPr>
              <a:spcAft>
                <a:spcPts val="600"/>
              </a:spcAft>
            </a:pPr>
            <a:r>
              <a:rPr lang="nb-NO" sz="3200"/>
              <a:t> </a:t>
            </a:r>
          </a:p>
        </p:txBody>
      </p:sp>
    </p:spTree>
    <p:extLst>
      <p:ext uri="{BB962C8B-B14F-4D97-AF65-F5344CB8AC3E}">
        <p14:creationId xmlns:p14="http://schemas.microsoft.com/office/powerpoint/2010/main" val="35157792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3000"/>
                <a:satMod val="150000"/>
                <a:shade val="98000"/>
                <a:lumMod val="102000"/>
              </a:schemeClr>
            </a:gs>
            <a:gs pos="50000">
              <a:schemeClr val="bg1">
                <a:tint val="98000"/>
                <a:satMod val="130000"/>
                <a:shade val="90000"/>
                <a:lumMod val="103000"/>
              </a:schemeClr>
            </a:gs>
            <a:gs pos="100000">
              <a:schemeClr val="bg1">
                <a:shade val="63000"/>
                <a:satMod val="120000"/>
              </a:schemeClr>
            </a:gs>
          </a:gsLst>
          <a:lin ang="5400000" scaled="0"/>
        </a:gra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A2509F26-B5DC-4BA7-B476-4CB044237A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Impact" panose="020B0806030902050204"/>
              <a:ea typeface="+mn-ea"/>
              <a:cs typeface="+mn-cs"/>
            </a:endParaRPr>
          </a:p>
        </p:txBody>
      </p:sp>
      <p:sp>
        <p:nvSpPr>
          <p:cNvPr id="73" name="Rectangle 72">
            <a:extLst>
              <a:ext uri="{FF2B5EF4-FFF2-40B4-BE49-F238E27FC236}">
                <a16:creationId xmlns:a16="http://schemas.microsoft.com/office/drawing/2014/main" id="{DB103EB1-B135-4526-B883-33228FC27F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80000">
            <a:off x="815340" y="683404"/>
            <a:ext cx="10561320" cy="5404104"/>
          </a:xfrm>
          <a:prstGeom prst="rect">
            <a:avLst/>
          </a:prstGeom>
          <a:solidFill>
            <a:srgbClr val="FFFFFF"/>
          </a:solidFill>
          <a:ln w="3175" cap="sq" cmpd="thinThick">
            <a:solidFill>
              <a:srgbClr val="DDDDDD"/>
            </a:solidFill>
            <a:miter lim="800000"/>
          </a:ln>
          <a:effectLst>
            <a:outerShdw blurRad="2667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Impact" panose="020B0806030902050204"/>
              <a:ea typeface="+mn-ea"/>
              <a:cs typeface="+mn-cs"/>
            </a:endParaRPr>
          </a:p>
        </p:txBody>
      </p:sp>
      <p:sp>
        <p:nvSpPr>
          <p:cNvPr id="6" name="Plassholder for lysbildenummer 5"/>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pPr>
            <a:fld id="{AC5771BD-BBB2-430A-8080-525F5CA5989A}" type="slidenum">
              <a:rPr lang="en-US"/>
              <a:pPr>
                <a:spcAft>
                  <a:spcPts val="600"/>
                </a:spcAft>
              </a:pPr>
              <a:t>3</a:t>
            </a:fld>
            <a:endParaRPr lang="en-US"/>
          </a:p>
        </p:txBody>
      </p:sp>
      <p:pic>
        <p:nvPicPr>
          <p:cNvPr id="10" name="Picture 2" descr="1988 Pisa Keith Haring Mural">
            <a:extLst>
              <a:ext uri="{FF2B5EF4-FFF2-40B4-BE49-F238E27FC236}">
                <a16:creationId xmlns:a16="http://schemas.microsoft.com/office/drawing/2014/main" id="{03CAA538-BDD9-4E39-A0A4-317E8ED779F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3458" r="1" b="11127"/>
          <a:stretch/>
        </p:blipFill>
        <p:spPr bwMode="auto">
          <a:xfrm rot="21480000">
            <a:off x="1137837" y="1003258"/>
            <a:ext cx="9916327" cy="4764396"/>
          </a:xfrm>
          <a:prstGeom prst="rect">
            <a:avLst/>
          </a:prstGeom>
          <a:noFill/>
          <a:extLst>
            <a:ext uri="{909E8E84-426E-40DD-AFC4-6F175D3DCCD1}">
              <a14:hiddenFill xmlns:a14="http://schemas.microsoft.com/office/drawing/2010/main">
                <a:solidFill>
                  <a:srgbClr val="FFFFFF"/>
                </a:solidFill>
              </a14:hiddenFill>
            </a:ext>
          </a:extLst>
        </p:spPr>
      </p:pic>
      <p:sp>
        <p:nvSpPr>
          <p:cNvPr id="4" name="TekstSylinder 3">
            <a:extLst>
              <a:ext uri="{FF2B5EF4-FFF2-40B4-BE49-F238E27FC236}">
                <a16:creationId xmlns:a16="http://schemas.microsoft.com/office/drawing/2014/main" id="{6DA79938-7084-4F88-9F88-50D42434264D}"/>
              </a:ext>
            </a:extLst>
          </p:cNvPr>
          <p:cNvSpPr txBox="1"/>
          <p:nvPr/>
        </p:nvSpPr>
        <p:spPr>
          <a:xfrm>
            <a:off x="548640" y="277223"/>
            <a:ext cx="2896049" cy="646331"/>
          </a:xfrm>
          <a:prstGeom prst="rect">
            <a:avLst/>
          </a:prstGeom>
          <a:noFill/>
        </p:spPr>
        <p:txBody>
          <a:bodyPr wrap="none" rtlCol="0">
            <a:spAutoFit/>
          </a:bodyPr>
          <a:lstStyle/>
          <a:p>
            <a:r>
              <a:rPr lang="nb-NO" dirty="0">
                <a:highlight>
                  <a:srgbClr val="FFFF00"/>
                </a:highlight>
              </a:rPr>
              <a:t>1988 Pisa </a:t>
            </a:r>
            <a:r>
              <a:rPr lang="en-GB" u="sng" dirty="0">
                <a:highlight>
                  <a:srgbClr val="FFFF00"/>
                </a:highlight>
              </a:rPr>
              <a:t>Keith Haring Mural</a:t>
            </a:r>
          </a:p>
          <a:p>
            <a:endParaRPr lang="en-GB" dirty="0"/>
          </a:p>
        </p:txBody>
      </p:sp>
    </p:spTree>
    <p:extLst>
      <p:ext uri="{BB962C8B-B14F-4D97-AF65-F5344CB8AC3E}">
        <p14:creationId xmlns:p14="http://schemas.microsoft.com/office/powerpoint/2010/main" val="22296389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p:cNvSpPr>
            <a:spLocks noGrp="1"/>
          </p:cNvSpPr>
          <p:nvPr>
            <p:ph idx="1"/>
          </p:nvPr>
        </p:nvSpPr>
        <p:spPr>
          <a:xfrm>
            <a:off x="417188" y="4718037"/>
            <a:ext cx="10906008" cy="497210"/>
          </a:xfrm>
        </p:spPr>
        <p:txBody>
          <a:bodyPr vert="horz" lIns="91440" tIns="45720" rIns="91440" bIns="45720" rtlCol="0">
            <a:noAutofit/>
          </a:bodyPr>
          <a:lstStyle/>
          <a:p>
            <a:pPr marL="0" indent="0" algn="ctr">
              <a:buNone/>
            </a:pPr>
            <a:r>
              <a:rPr lang="en-US" sz="6000" dirty="0">
                <a:latin typeface="+mj-lt"/>
                <a:ea typeface="+mj-ea"/>
                <a:cs typeface="+mj-cs"/>
              </a:rPr>
              <a:t>Understand the relationship between art and software </a:t>
            </a: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7749" y="1145013"/>
            <a:ext cx="2104636" cy="3106475"/>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69153" y="1171369"/>
            <a:ext cx="2002078" cy="3080120"/>
          </a:xfrm>
          <a:prstGeom prst="rect">
            <a:avLst/>
          </a:prstGeom>
        </p:spPr>
      </p:pic>
      <p:pic>
        <p:nvPicPr>
          <p:cNvPr id="12" name="Bilde 11">
            <a:extLst>
              <a:ext uri="{FF2B5EF4-FFF2-40B4-BE49-F238E27FC236}">
                <a16:creationId xmlns:a16="http://schemas.microsoft.com/office/drawing/2014/main" id="{27B7AAE6-C888-49CE-B426-9709F0F27C30}"/>
              </a:ext>
            </a:extLst>
          </p:cNvPr>
          <p:cNvPicPr>
            <a:picLocks noChangeAspect="1"/>
          </p:cNvPicPr>
          <p:nvPr/>
        </p:nvPicPr>
        <p:blipFill>
          <a:blip r:embed="rId5"/>
          <a:stretch>
            <a:fillRect/>
          </a:stretch>
        </p:blipFill>
        <p:spPr>
          <a:xfrm>
            <a:off x="7526047" y="1557081"/>
            <a:ext cx="4190881" cy="2116394"/>
          </a:xfrm>
          <a:prstGeom prst="rect">
            <a:avLst/>
          </a:prstGeom>
        </p:spPr>
      </p:pic>
      <p:sp>
        <p:nvSpPr>
          <p:cNvPr id="4" name="Plassholder for lysbildenummer 3"/>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pPr>
            <a:fld id="{AC5771BD-BBB2-430A-8080-525F5CA5989A}" type="slidenum">
              <a:rPr lang="en-US" smtClean="0"/>
              <a:pPr>
                <a:spcAft>
                  <a:spcPts val="600"/>
                </a:spcAft>
              </a:pPr>
              <a:t>4</a:t>
            </a:fld>
            <a:endParaRPr lang="en-US"/>
          </a:p>
        </p:txBody>
      </p:sp>
      <p:sp>
        <p:nvSpPr>
          <p:cNvPr id="5" name="AutoShape 2" descr="Bilderesultat for tappetina letizia jaccheri">
            <a:extLst>
              <a:ext uri="{FF2B5EF4-FFF2-40B4-BE49-F238E27FC236}">
                <a16:creationId xmlns:a16="http://schemas.microsoft.com/office/drawing/2014/main" id="{9A25BA09-3073-4F31-B494-A5A3F78AD38B}"/>
              </a:ext>
            </a:extLst>
          </p:cNvPr>
          <p:cNvSpPr>
            <a:spLocks noChangeAspect="1" noChangeArrowheads="1"/>
          </p:cNvSpPr>
          <p:nvPr/>
        </p:nvSpPr>
        <p:spPr bwMode="auto">
          <a:xfrm>
            <a:off x="5892800" y="3225800"/>
            <a:ext cx="406400" cy="4064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nb-NO" sz="2400"/>
          </a:p>
        </p:txBody>
      </p:sp>
      <p:sp>
        <p:nvSpPr>
          <p:cNvPr id="9" name="AutoShape 4" descr="Bilderesultat for tappetina letizia jaccheri">
            <a:extLst>
              <a:ext uri="{FF2B5EF4-FFF2-40B4-BE49-F238E27FC236}">
                <a16:creationId xmlns:a16="http://schemas.microsoft.com/office/drawing/2014/main" id="{4032BF84-329C-4CC0-B7E8-2C05BDDA0F1D}"/>
              </a:ext>
            </a:extLst>
          </p:cNvPr>
          <p:cNvSpPr>
            <a:spLocks noChangeAspect="1" noChangeArrowheads="1"/>
          </p:cNvSpPr>
          <p:nvPr/>
        </p:nvSpPr>
        <p:spPr bwMode="auto">
          <a:xfrm>
            <a:off x="6096000" y="3429000"/>
            <a:ext cx="406400" cy="4064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nb-NO" sz="2400"/>
          </a:p>
        </p:txBody>
      </p:sp>
      <p:sp>
        <p:nvSpPr>
          <p:cNvPr id="10" name="AutoShape 6" descr="Bilderesultat for tappetina letizia jaccheri">
            <a:extLst>
              <a:ext uri="{FF2B5EF4-FFF2-40B4-BE49-F238E27FC236}">
                <a16:creationId xmlns:a16="http://schemas.microsoft.com/office/drawing/2014/main" id="{5A2ABED3-7AC8-4148-8A4D-EBF49BD7DE6A}"/>
              </a:ext>
            </a:extLst>
          </p:cNvPr>
          <p:cNvSpPr>
            <a:spLocks noChangeAspect="1" noChangeArrowheads="1"/>
          </p:cNvSpPr>
          <p:nvPr/>
        </p:nvSpPr>
        <p:spPr bwMode="auto">
          <a:xfrm>
            <a:off x="6299200" y="3632200"/>
            <a:ext cx="406400" cy="4064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nb-NO" sz="2400"/>
          </a:p>
        </p:txBody>
      </p:sp>
      <p:sp>
        <p:nvSpPr>
          <p:cNvPr id="6" name="TekstSylinder 5">
            <a:extLst>
              <a:ext uri="{FF2B5EF4-FFF2-40B4-BE49-F238E27FC236}">
                <a16:creationId xmlns:a16="http://schemas.microsoft.com/office/drawing/2014/main" id="{9E3449E6-8566-4C4E-9B2B-056D44050745}"/>
              </a:ext>
            </a:extLst>
          </p:cNvPr>
          <p:cNvSpPr txBox="1"/>
          <p:nvPr/>
        </p:nvSpPr>
        <p:spPr>
          <a:xfrm>
            <a:off x="8153400" y="4038600"/>
            <a:ext cx="3553968" cy="461665"/>
          </a:xfrm>
          <a:prstGeom prst="rect">
            <a:avLst/>
          </a:prstGeom>
          <a:noFill/>
        </p:spPr>
        <p:txBody>
          <a:bodyPr wrap="square" rtlCol="0">
            <a:spAutoFit/>
          </a:bodyPr>
          <a:lstStyle/>
          <a:p>
            <a:r>
              <a:rPr lang="nb-NO" sz="2400" dirty="0"/>
              <a:t>tappetina.com </a:t>
            </a:r>
            <a:endParaRPr lang="en-GB" sz="2400" dirty="0"/>
          </a:p>
        </p:txBody>
      </p:sp>
    </p:spTree>
    <p:extLst>
      <p:ext uri="{BB962C8B-B14F-4D97-AF65-F5344CB8AC3E}">
        <p14:creationId xmlns:p14="http://schemas.microsoft.com/office/powerpoint/2010/main" val="9570726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Sylinder 3">
            <a:extLst>
              <a:ext uri="{FF2B5EF4-FFF2-40B4-BE49-F238E27FC236}">
                <a16:creationId xmlns:a16="http://schemas.microsoft.com/office/drawing/2014/main" id="{F2E879D8-6952-44CE-B2A6-35FACCDB6159}"/>
              </a:ext>
            </a:extLst>
          </p:cNvPr>
          <p:cNvSpPr txBox="1"/>
          <p:nvPr/>
        </p:nvSpPr>
        <p:spPr>
          <a:xfrm>
            <a:off x="2753162" y="3302391"/>
            <a:ext cx="5683800" cy="461665"/>
          </a:xfrm>
          <a:prstGeom prst="rect">
            <a:avLst/>
          </a:prstGeom>
          <a:noFill/>
        </p:spPr>
        <p:txBody>
          <a:bodyPr wrap="none" rtlCol="0">
            <a:spAutoFit/>
          </a:bodyPr>
          <a:lstStyle/>
          <a:p>
            <a:r>
              <a:rPr lang="nb-NO" sz="2400" dirty="0" err="1">
                <a:highlight>
                  <a:srgbClr val="FFFF00"/>
                </a:highlight>
              </a:rPr>
              <a:t>Menti</a:t>
            </a:r>
            <a:r>
              <a:rPr lang="nb-NO" sz="2400" dirty="0">
                <a:highlight>
                  <a:srgbClr val="FFFF00"/>
                </a:highlight>
              </a:rPr>
              <a:t> – </a:t>
            </a:r>
            <a:r>
              <a:rPr lang="nb-NO" sz="2400" dirty="0" err="1">
                <a:highlight>
                  <a:srgbClr val="FFFF00"/>
                </a:highlight>
              </a:rPr>
              <a:t>three</a:t>
            </a:r>
            <a:r>
              <a:rPr lang="nb-NO" sz="2400" dirty="0">
                <a:highlight>
                  <a:srgbClr val="FFFF00"/>
                </a:highlight>
              </a:rPr>
              <a:t> questions </a:t>
            </a:r>
            <a:r>
              <a:rPr lang="nb-NO" sz="2400" dirty="0" err="1">
                <a:highlight>
                  <a:srgbClr val="FFFF00"/>
                </a:highlight>
              </a:rPr>
              <a:t>about</a:t>
            </a:r>
            <a:r>
              <a:rPr lang="nb-NO" sz="2400" dirty="0">
                <a:highlight>
                  <a:srgbClr val="FFFF00"/>
                </a:highlight>
              </a:rPr>
              <a:t> </a:t>
            </a:r>
            <a:r>
              <a:rPr lang="nb-NO" sz="2400" dirty="0" err="1">
                <a:highlight>
                  <a:srgbClr val="FFFF00"/>
                </a:highlight>
              </a:rPr>
              <a:t>the</a:t>
            </a:r>
            <a:r>
              <a:rPr lang="nb-NO" sz="2400" dirty="0">
                <a:highlight>
                  <a:srgbClr val="FFFF00"/>
                </a:highlight>
              </a:rPr>
              <a:t> </a:t>
            </a:r>
            <a:r>
              <a:rPr lang="nb-NO" sz="2400" dirty="0" err="1">
                <a:highlight>
                  <a:srgbClr val="FFFF00"/>
                </a:highlight>
              </a:rPr>
              <a:t>audience</a:t>
            </a:r>
            <a:endParaRPr lang="en-GB" sz="2400" dirty="0">
              <a:highlight>
                <a:srgbClr val="FFFF00"/>
              </a:highlight>
            </a:endParaRPr>
          </a:p>
        </p:txBody>
      </p:sp>
    </p:spTree>
    <p:extLst>
      <p:ext uri="{BB962C8B-B14F-4D97-AF65-F5344CB8AC3E}">
        <p14:creationId xmlns:p14="http://schemas.microsoft.com/office/powerpoint/2010/main" val="29909812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B854194-185D-494D-905C-7C7CB2E3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211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4F5FA0D-0104-4987-8241-EFF7C85B88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8"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Et bilde som inneholder silhuetter&#10;&#10;Beskrivelse som er generert med høy visshet">
            <a:extLst>
              <a:ext uri="{FF2B5EF4-FFF2-40B4-BE49-F238E27FC236}">
                <a16:creationId xmlns:a16="http://schemas.microsoft.com/office/drawing/2014/main" id="{2897127E-6CEF-446C-BE87-93B7C46E49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tel 1">
            <a:extLst>
              <a:ext uri="{FF2B5EF4-FFF2-40B4-BE49-F238E27FC236}">
                <a16:creationId xmlns:a16="http://schemas.microsoft.com/office/drawing/2014/main" id="{42BD483F-0E28-49D4-BEE4-FC4505E5AD1F}"/>
              </a:ext>
            </a:extLst>
          </p:cNvPr>
          <p:cNvSpPr>
            <a:spLocks noGrp="1"/>
          </p:cNvSpPr>
          <p:nvPr>
            <p:ph type="title"/>
          </p:nvPr>
        </p:nvSpPr>
        <p:spPr>
          <a:xfrm>
            <a:off x="640079" y="2053641"/>
            <a:ext cx="3669161" cy="2760098"/>
          </a:xfrm>
        </p:spPr>
        <p:txBody>
          <a:bodyPr>
            <a:normAutofit/>
          </a:bodyPr>
          <a:lstStyle/>
          <a:p>
            <a:r>
              <a:rPr lang="nb-NO" dirty="0" err="1">
                <a:solidFill>
                  <a:srgbClr val="FFFFFF"/>
                </a:solidFill>
              </a:rPr>
              <a:t>Structure</a:t>
            </a:r>
            <a:endParaRPr lang="en-GB" dirty="0">
              <a:solidFill>
                <a:srgbClr val="FFFFFF"/>
              </a:solidFill>
            </a:endParaRPr>
          </a:p>
        </p:txBody>
      </p:sp>
      <p:sp>
        <p:nvSpPr>
          <p:cNvPr id="3" name="Plassholder for innhold 2">
            <a:extLst>
              <a:ext uri="{FF2B5EF4-FFF2-40B4-BE49-F238E27FC236}">
                <a16:creationId xmlns:a16="http://schemas.microsoft.com/office/drawing/2014/main" id="{783E89A9-86A0-423F-9D9B-E9B650E5B02B}"/>
              </a:ext>
            </a:extLst>
          </p:cNvPr>
          <p:cNvSpPr>
            <a:spLocks noGrp="1"/>
          </p:cNvSpPr>
          <p:nvPr>
            <p:ph idx="1"/>
          </p:nvPr>
        </p:nvSpPr>
        <p:spPr>
          <a:xfrm>
            <a:off x="6090574" y="801866"/>
            <a:ext cx="5306084" cy="5230634"/>
          </a:xfrm>
        </p:spPr>
        <p:txBody>
          <a:bodyPr anchor="ctr">
            <a:normAutofit fontScale="92500" lnSpcReduction="10000"/>
          </a:bodyPr>
          <a:lstStyle/>
          <a:p>
            <a:r>
              <a:rPr lang="nb-NO" sz="5400" b="1" kern="1200" baseline="0" dirty="0">
                <a:solidFill>
                  <a:srgbClr val="000000"/>
                </a:solidFill>
                <a:effectLst/>
                <a:highlight>
                  <a:srgbClr val="FFFF00"/>
                </a:highlight>
              </a:rPr>
              <a:t>Research</a:t>
            </a:r>
          </a:p>
          <a:p>
            <a:endParaRPr lang="en-GB" sz="5400" b="1" kern="1200" baseline="0" dirty="0">
              <a:solidFill>
                <a:srgbClr val="000000"/>
              </a:solidFill>
              <a:effectLst/>
              <a:highlight>
                <a:srgbClr val="00FFFF"/>
              </a:highlight>
            </a:endParaRPr>
          </a:p>
          <a:p>
            <a:r>
              <a:rPr lang="en-GB" sz="5400" b="1" kern="1200" baseline="0" dirty="0">
                <a:solidFill>
                  <a:srgbClr val="000000"/>
                </a:solidFill>
                <a:effectLst/>
                <a:highlight>
                  <a:srgbClr val="00FFFF"/>
                </a:highlight>
              </a:rPr>
              <a:t> software</a:t>
            </a:r>
          </a:p>
          <a:p>
            <a:pPr marL="0" indent="0">
              <a:buNone/>
            </a:pPr>
            <a:r>
              <a:rPr lang="en-GB" sz="5400" b="1" kern="1200" baseline="0" dirty="0">
                <a:solidFill>
                  <a:srgbClr val="000000"/>
                </a:solidFill>
                <a:effectLst/>
              </a:rPr>
              <a:t> </a:t>
            </a:r>
          </a:p>
          <a:p>
            <a:r>
              <a:rPr lang="en-GB" sz="5400" b="1" dirty="0">
                <a:solidFill>
                  <a:srgbClr val="000000"/>
                </a:solidFill>
                <a:highlight>
                  <a:srgbClr val="FF00FF"/>
                </a:highlight>
              </a:rPr>
              <a:t> a</a:t>
            </a:r>
            <a:r>
              <a:rPr lang="en-GB" sz="5400" b="1" kern="1200" baseline="0" dirty="0">
                <a:solidFill>
                  <a:srgbClr val="000000"/>
                </a:solidFill>
                <a:effectLst/>
                <a:highlight>
                  <a:srgbClr val="FF00FF"/>
                </a:highlight>
              </a:rPr>
              <a:t>rt</a:t>
            </a:r>
            <a:r>
              <a:rPr lang="en-GB" sz="5400" b="1" kern="1200" baseline="0" dirty="0">
                <a:solidFill>
                  <a:srgbClr val="000000"/>
                </a:solidFill>
                <a:effectLst/>
              </a:rPr>
              <a:t> </a:t>
            </a:r>
          </a:p>
          <a:p>
            <a:endParaRPr lang="en-GB" sz="5400" b="1" dirty="0">
              <a:solidFill>
                <a:srgbClr val="000000"/>
              </a:solidFill>
              <a:highlight>
                <a:srgbClr val="00FF00"/>
              </a:highlight>
            </a:endParaRPr>
          </a:p>
          <a:p>
            <a:r>
              <a:rPr lang="en-GB" sz="5400" b="1" dirty="0">
                <a:solidFill>
                  <a:srgbClr val="000000"/>
                </a:solidFill>
                <a:highlight>
                  <a:srgbClr val="00FF00"/>
                </a:highlight>
              </a:rPr>
              <a:t> s</a:t>
            </a:r>
            <a:r>
              <a:rPr lang="en-GB" sz="5400" b="1" kern="1200" baseline="0" dirty="0">
                <a:solidFill>
                  <a:srgbClr val="000000"/>
                </a:solidFill>
                <a:effectLst/>
                <a:highlight>
                  <a:srgbClr val="00FF00"/>
                </a:highlight>
              </a:rPr>
              <a:t>ocial </a:t>
            </a:r>
          </a:p>
        </p:txBody>
      </p:sp>
    </p:spTree>
    <p:extLst>
      <p:ext uri="{BB962C8B-B14F-4D97-AF65-F5344CB8AC3E}">
        <p14:creationId xmlns:p14="http://schemas.microsoft.com/office/powerpoint/2010/main" val="12604034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219A4E4-224C-44F4-9389-82FF60415DEC}"/>
              </a:ext>
            </a:extLst>
          </p:cNvPr>
          <p:cNvSpPr>
            <a:spLocks noGrp="1"/>
          </p:cNvSpPr>
          <p:nvPr>
            <p:ph type="title"/>
          </p:nvPr>
        </p:nvSpPr>
        <p:spPr/>
        <p:txBody>
          <a:bodyPr/>
          <a:lstStyle/>
          <a:p>
            <a:r>
              <a:rPr lang="nb-NO" dirty="0"/>
              <a:t>On </a:t>
            </a:r>
            <a:r>
              <a:rPr lang="nb-NO" dirty="0" err="1"/>
              <a:t>the</a:t>
            </a:r>
            <a:r>
              <a:rPr lang="nb-NO" dirty="0"/>
              <a:t> </a:t>
            </a:r>
            <a:r>
              <a:rPr lang="nb-NO" dirty="0" err="1"/>
              <a:t>importance</a:t>
            </a:r>
            <a:r>
              <a:rPr lang="nb-NO" dirty="0"/>
              <a:t> </a:t>
            </a:r>
            <a:r>
              <a:rPr lang="nb-NO" dirty="0" err="1"/>
              <a:t>of</a:t>
            </a:r>
            <a:r>
              <a:rPr lang="nb-NO" dirty="0"/>
              <a:t> </a:t>
            </a:r>
            <a:r>
              <a:rPr lang="nb-NO" dirty="0" err="1"/>
              <a:t>good</a:t>
            </a:r>
            <a:r>
              <a:rPr lang="nb-NO" dirty="0"/>
              <a:t> </a:t>
            </a:r>
            <a:r>
              <a:rPr lang="nb-NO" dirty="0" err="1"/>
              <a:t>research</a:t>
            </a:r>
            <a:r>
              <a:rPr lang="nb-NO" dirty="0"/>
              <a:t> goals</a:t>
            </a:r>
            <a:endParaRPr lang="en-GB" dirty="0"/>
          </a:p>
        </p:txBody>
      </p:sp>
      <p:pic>
        <p:nvPicPr>
          <p:cNvPr id="1026" name="Picture 2" descr="Image result for moser moser understand brain">
            <a:extLst>
              <a:ext uri="{FF2B5EF4-FFF2-40B4-BE49-F238E27FC236}">
                <a16:creationId xmlns:a16="http://schemas.microsoft.com/office/drawing/2014/main" id="{90CEE589-474B-461A-ACD7-70E08662510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4914" y="1382485"/>
            <a:ext cx="9753600" cy="4876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25057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moser moser understand brain">
            <a:extLst>
              <a:ext uri="{FF2B5EF4-FFF2-40B4-BE49-F238E27FC236}">
                <a16:creationId xmlns:a16="http://schemas.microsoft.com/office/drawing/2014/main" id="{FF91CAAB-9A99-4867-A5E8-FAD479C776F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0858" y="1589315"/>
            <a:ext cx="9753600" cy="4876800"/>
          </a:xfrm>
          <a:prstGeom prst="rect">
            <a:avLst/>
          </a:prstGeom>
          <a:noFill/>
          <a:extLst>
            <a:ext uri="{909E8E84-426E-40DD-AFC4-6F175D3DCCD1}">
              <a14:hiddenFill xmlns:a14="http://schemas.microsoft.com/office/drawing/2010/main">
                <a:solidFill>
                  <a:srgbClr val="FFFFFF"/>
                </a:solidFill>
              </a14:hiddenFill>
            </a:ext>
          </a:extLst>
        </p:spPr>
      </p:pic>
      <p:sp>
        <p:nvSpPr>
          <p:cNvPr id="5" name="Tittel 1">
            <a:extLst>
              <a:ext uri="{FF2B5EF4-FFF2-40B4-BE49-F238E27FC236}">
                <a16:creationId xmlns:a16="http://schemas.microsoft.com/office/drawing/2014/main" id="{C55364AC-BCBA-4FD3-9BD6-CAA03345C21D}"/>
              </a:ext>
            </a:extLst>
          </p:cNvPr>
          <p:cNvSpPr>
            <a:spLocks noGrp="1"/>
          </p:cNvSpPr>
          <p:nvPr>
            <p:ph type="title"/>
          </p:nvPr>
        </p:nvSpPr>
        <p:spPr>
          <a:xfrm>
            <a:off x="838200" y="365125"/>
            <a:ext cx="10515600" cy="1325563"/>
          </a:xfrm>
        </p:spPr>
        <p:txBody>
          <a:bodyPr/>
          <a:lstStyle/>
          <a:p>
            <a:r>
              <a:rPr lang="nb-NO" dirty="0"/>
              <a:t>On </a:t>
            </a:r>
            <a:r>
              <a:rPr lang="nb-NO" dirty="0" err="1"/>
              <a:t>the</a:t>
            </a:r>
            <a:r>
              <a:rPr lang="nb-NO" dirty="0"/>
              <a:t> </a:t>
            </a:r>
            <a:r>
              <a:rPr lang="nb-NO" dirty="0" err="1"/>
              <a:t>importance</a:t>
            </a:r>
            <a:r>
              <a:rPr lang="nb-NO" dirty="0"/>
              <a:t> </a:t>
            </a:r>
            <a:r>
              <a:rPr lang="nb-NO" dirty="0" err="1"/>
              <a:t>of</a:t>
            </a:r>
            <a:r>
              <a:rPr lang="nb-NO" dirty="0"/>
              <a:t> </a:t>
            </a:r>
            <a:r>
              <a:rPr lang="nb-NO" dirty="0" err="1"/>
              <a:t>good</a:t>
            </a:r>
            <a:r>
              <a:rPr lang="nb-NO" dirty="0"/>
              <a:t> </a:t>
            </a:r>
            <a:r>
              <a:rPr lang="nb-NO" dirty="0" err="1"/>
              <a:t>role</a:t>
            </a:r>
            <a:r>
              <a:rPr lang="nb-NO" dirty="0"/>
              <a:t> </a:t>
            </a:r>
            <a:r>
              <a:rPr lang="nb-NO" dirty="0" err="1"/>
              <a:t>models</a:t>
            </a:r>
            <a:endParaRPr lang="en-GB" dirty="0"/>
          </a:p>
        </p:txBody>
      </p:sp>
    </p:spTree>
    <p:extLst>
      <p:ext uri="{BB962C8B-B14F-4D97-AF65-F5344CB8AC3E}">
        <p14:creationId xmlns:p14="http://schemas.microsoft.com/office/powerpoint/2010/main" val="31157871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Sylinder 2">
            <a:extLst>
              <a:ext uri="{FF2B5EF4-FFF2-40B4-BE49-F238E27FC236}">
                <a16:creationId xmlns:a16="http://schemas.microsoft.com/office/drawing/2014/main" id="{CE850002-2062-4968-A0A7-4F5B85B3E4B9}"/>
              </a:ext>
            </a:extLst>
          </p:cNvPr>
          <p:cNvSpPr txBox="1"/>
          <p:nvPr/>
        </p:nvSpPr>
        <p:spPr>
          <a:xfrm>
            <a:off x="2267712" y="3355942"/>
            <a:ext cx="1955496" cy="579550"/>
          </a:xfrm>
          <a:prstGeom prst="rect">
            <a:avLst/>
          </a:prstGeom>
          <a:noFill/>
        </p:spPr>
        <p:txBody>
          <a:bodyPr wrap="square" rtlCol="0">
            <a:spAutoFit/>
          </a:bodyPr>
          <a:lstStyle/>
          <a:p>
            <a:endParaRPr lang="en-GB" dirty="0"/>
          </a:p>
        </p:txBody>
      </p:sp>
      <p:pic>
        <p:nvPicPr>
          <p:cNvPr id="9" name="Picture 2" descr="Bilderesultat for opening ai lab jaccheri">
            <a:extLst>
              <a:ext uri="{FF2B5EF4-FFF2-40B4-BE49-F238E27FC236}">
                <a16:creationId xmlns:a16="http://schemas.microsoft.com/office/drawing/2014/main" id="{A1E29F33-3F79-4D76-AD62-BB76DFF1C1D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18184" y="-494898"/>
            <a:ext cx="8640000" cy="6220799"/>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AI Lab">
            <a:extLst>
              <a:ext uri="{FF2B5EF4-FFF2-40B4-BE49-F238E27FC236}">
                <a16:creationId xmlns:a16="http://schemas.microsoft.com/office/drawing/2014/main" id="{5AE9C18B-74AA-48CC-93D9-25C13B5371C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7226" y="5260589"/>
            <a:ext cx="13536400" cy="1218276"/>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2">
            <a:extLst>
              <a:ext uri="{FF2B5EF4-FFF2-40B4-BE49-F238E27FC236}">
                <a16:creationId xmlns:a16="http://schemas.microsoft.com/office/drawing/2014/main" id="{C7BCB24E-8733-4D63-A258-57C9C9E6C286}"/>
              </a:ext>
            </a:extLst>
          </p:cNvPr>
          <p:cNvSpPr>
            <a:spLocks noChangeArrowheads="1"/>
          </p:cNvSpPr>
          <p:nvPr/>
        </p:nvSpPr>
        <p:spPr bwMode="auto">
          <a:xfrm>
            <a:off x="3486920" y="6065284"/>
            <a:ext cx="521816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lvl="0" algn="ctr" eaLnBrk="0" fontAlgn="base" hangingPunct="0">
              <a:spcBef>
                <a:spcPct val="0"/>
              </a:spcBef>
              <a:spcAft>
                <a:spcPct val="0"/>
              </a:spcAft>
            </a:pPr>
            <a:r>
              <a:rPr lang="en-US" altLang="en-US" dirty="0">
                <a:latin typeface="Arial" panose="020B0604020202020204" pitchFamily="34" charset="0"/>
              </a:rPr>
              <a:t>Video Telenor-NTNU AI-Lab on Vimeo</a:t>
            </a:r>
          </a:p>
          <a:p>
            <a:pPr lvl="0" algn="ctr" eaLnBrk="0" fontAlgn="base" hangingPunct="0">
              <a:spcBef>
                <a:spcPct val="0"/>
              </a:spcBef>
              <a:spcAft>
                <a:spcPct val="0"/>
              </a:spcAft>
            </a:pPr>
            <a:r>
              <a:rPr lang="en-US" altLang="en-US" dirty="0">
                <a:latin typeface="Arial" panose="020B0604020202020204" pitchFamily="34" charset="0"/>
                <a:hlinkClick r:id="rId5"/>
              </a:rPr>
              <a:t>https://www.youtube.com/watch?v=avag7C4vKic</a:t>
            </a:r>
            <a:r>
              <a:rPr lang="en-US" altLang="en-US" dirty="0">
                <a:latin typeface="Arial" panose="020B0604020202020204" pitchFamily="34" charset="0"/>
              </a:rPr>
              <a:t> </a:t>
            </a:r>
          </a:p>
        </p:txBody>
      </p:sp>
    </p:spTree>
    <p:extLst>
      <p:ext uri="{BB962C8B-B14F-4D97-AF65-F5344CB8AC3E}">
        <p14:creationId xmlns:p14="http://schemas.microsoft.com/office/powerpoint/2010/main" val="12305189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Sylinder 5">
            <a:extLst>
              <a:ext uri="{FF2B5EF4-FFF2-40B4-BE49-F238E27FC236}">
                <a16:creationId xmlns:a16="http://schemas.microsoft.com/office/drawing/2014/main" id="{3FDE88F2-B9E8-4CF9-8D46-A149C7CD3AD8}"/>
              </a:ext>
            </a:extLst>
          </p:cNvPr>
          <p:cNvSpPr txBox="1"/>
          <p:nvPr/>
        </p:nvSpPr>
        <p:spPr>
          <a:xfrm>
            <a:off x="3710608" y="2644170"/>
            <a:ext cx="4664766" cy="1569660"/>
          </a:xfrm>
          <a:prstGeom prst="rect">
            <a:avLst/>
          </a:prstGeom>
          <a:noFill/>
        </p:spPr>
        <p:txBody>
          <a:bodyPr wrap="square" rtlCol="0">
            <a:spAutoFit/>
          </a:bodyPr>
          <a:lstStyle/>
          <a:p>
            <a:r>
              <a:rPr lang="nb-NO" sz="9600" dirty="0" err="1">
                <a:highlight>
                  <a:srgbClr val="00FFFF"/>
                </a:highlight>
              </a:rPr>
              <a:t>software</a:t>
            </a:r>
            <a:endParaRPr lang="en-GB" sz="9600" dirty="0">
              <a:highlight>
                <a:srgbClr val="00FFFF"/>
              </a:highlight>
            </a:endParaRPr>
          </a:p>
        </p:txBody>
      </p:sp>
    </p:spTree>
    <p:extLst>
      <p:ext uri="{BB962C8B-B14F-4D97-AF65-F5344CB8AC3E}">
        <p14:creationId xmlns:p14="http://schemas.microsoft.com/office/powerpoint/2010/main" val="13779801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007993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Image result for open source software">
            <a:extLst>
              <a:ext uri="{FF2B5EF4-FFF2-40B4-BE49-F238E27FC236}">
                <a16:creationId xmlns:a16="http://schemas.microsoft.com/office/drawing/2014/main" id="{826C93B8-A01F-4F0B-BB21-530BE79A5B5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782" y="116994"/>
            <a:ext cx="5582794" cy="3559032"/>
          </a:xfrm>
          <a:prstGeom prst="rect">
            <a:avLst/>
          </a:prstGeom>
          <a:noFill/>
          <a:extLst>
            <a:ext uri="{909E8E84-426E-40DD-AFC4-6F175D3DCCD1}">
              <a14:hiddenFill xmlns:a14="http://schemas.microsoft.com/office/drawing/2010/main">
                <a:solidFill>
                  <a:srgbClr val="FFFFFF"/>
                </a:solidFill>
              </a14:hiddenFill>
            </a:ext>
          </a:extLst>
        </p:spPr>
      </p:pic>
      <p:sp>
        <p:nvSpPr>
          <p:cNvPr id="6" name="TekstSylinder 5">
            <a:extLst>
              <a:ext uri="{FF2B5EF4-FFF2-40B4-BE49-F238E27FC236}">
                <a16:creationId xmlns:a16="http://schemas.microsoft.com/office/drawing/2014/main" id="{5EEAAE53-CE01-4330-A500-61D4DF00D273}"/>
              </a:ext>
            </a:extLst>
          </p:cNvPr>
          <p:cNvSpPr txBox="1"/>
          <p:nvPr/>
        </p:nvSpPr>
        <p:spPr>
          <a:xfrm>
            <a:off x="0" y="5473005"/>
            <a:ext cx="6357125" cy="1015663"/>
          </a:xfrm>
          <a:prstGeom prst="rect">
            <a:avLst/>
          </a:prstGeom>
          <a:noFill/>
        </p:spPr>
        <p:txBody>
          <a:bodyPr wrap="none" rtlCol="0">
            <a:spAutoFit/>
          </a:bodyPr>
          <a:lstStyle/>
          <a:p>
            <a:r>
              <a:rPr lang="en-GB" sz="2000" dirty="0">
                <a:highlight>
                  <a:srgbClr val="FFFF00"/>
                </a:highlight>
              </a:rPr>
              <a:t>Jaccheri, Letizia; </a:t>
            </a:r>
            <a:r>
              <a:rPr lang="en-GB" sz="2000" dirty="0" err="1">
                <a:highlight>
                  <a:srgbClr val="FFFF00"/>
                </a:highlight>
              </a:rPr>
              <a:t>Osterlie</a:t>
            </a:r>
            <a:r>
              <a:rPr lang="en-GB" sz="2000" dirty="0">
                <a:highlight>
                  <a:srgbClr val="FFFF00"/>
                </a:highlight>
              </a:rPr>
              <a:t>, Thomas; Open source software: </a:t>
            </a:r>
          </a:p>
          <a:p>
            <a:r>
              <a:rPr lang="en-GB" sz="2000" dirty="0">
                <a:highlight>
                  <a:srgbClr val="FFFF00"/>
                </a:highlight>
              </a:rPr>
              <a:t>A source of possibilities for software engineering education</a:t>
            </a:r>
          </a:p>
          <a:p>
            <a:r>
              <a:rPr lang="en-GB" sz="2000" dirty="0">
                <a:highlight>
                  <a:srgbClr val="FFFF00"/>
                </a:highlight>
              </a:rPr>
              <a:t>and empirical software engineering, 2007.</a:t>
            </a:r>
          </a:p>
        </p:txBody>
      </p:sp>
      <p:pic>
        <p:nvPicPr>
          <p:cNvPr id="7" name="Bilde 2" descr="Et bilde som inneholder tekst, kart&#10;&#10;Beskrivelse som er generert med svært høy visshet">
            <a:extLst>
              <a:ext uri="{FF2B5EF4-FFF2-40B4-BE49-F238E27FC236}">
                <a16:creationId xmlns:a16="http://schemas.microsoft.com/office/drawing/2014/main" id="{B8F6A483-DA5F-4558-9474-D99A1DB3B85B}"/>
              </a:ext>
            </a:extLst>
          </p:cNvPr>
          <p:cNvPicPr>
            <a:picLocks noChangeAspect="1"/>
          </p:cNvPicPr>
          <p:nvPr/>
        </p:nvPicPr>
        <p:blipFill rotWithShape="1">
          <a:blip r:embed="rId4">
            <a:extLst>
              <a:ext uri="{28A0092B-C50C-407E-A947-70E740481C1C}">
                <a14:useLocalDpi xmlns:a14="http://schemas.microsoft.com/office/drawing/2010/main" val="0"/>
              </a:ext>
            </a:extLst>
          </a:blip>
          <a:srcRect t="22414" b="21337"/>
          <a:stretch/>
        </p:blipFill>
        <p:spPr>
          <a:xfrm>
            <a:off x="5967890" y="1104408"/>
            <a:ext cx="6327167" cy="3559032"/>
          </a:xfrm>
          <a:prstGeom prst="rect">
            <a:avLst/>
          </a:prstGeom>
        </p:spPr>
      </p:pic>
      <p:sp>
        <p:nvSpPr>
          <p:cNvPr id="2" name="Rectangle 1">
            <a:extLst>
              <a:ext uri="{FF2B5EF4-FFF2-40B4-BE49-F238E27FC236}">
                <a16:creationId xmlns:a16="http://schemas.microsoft.com/office/drawing/2014/main" id="{F3A5B381-3468-41EB-BB60-A42133469629}"/>
              </a:ext>
            </a:extLst>
          </p:cNvPr>
          <p:cNvSpPr/>
          <p:nvPr/>
        </p:nvSpPr>
        <p:spPr>
          <a:xfrm>
            <a:off x="160782" y="3924776"/>
            <a:ext cx="6096000" cy="1477328"/>
          </a:xfrm>
          <a:prstGeom prst="rect">
            <a:avLst/>
          </a:prstGeom>
        </p:spPr>
        <p:txBody>
          <a:bodyPr>
            <a:spAutoFit/>
          </a:bodyPr>
          <a:lstStyle/>
          <a:p>
            <a:r>
              <a:rPr lang="en-GB" dirty="0">
                <a:highlight>
                  <a:srgbClr val="FFFF00"/>
                </a:highlight>
              </a:rPr>
              <a:t>Carver, Jeffrey C; Jaccheri, Letizia; Morasca, Sandro; Shull, Forrest; ,</a:t>
            </a:r>
          </a:p>
          <a:p>
            <a:r>
              <a:rPr lang="en-GB" dirty="0">
                <a:highlight>
                  <a:srgbClr val="FFFF00"/>
                </a:highlight>
              </a:rPr>
              <a:t>A checklist for integrating student empirical studies with research </a:t>
            </a:r>
          </a:p>
          <a:p>
            <a:r>
              <a:rPr lang="en-GB" dirty="0">
                <a:highlight>
                  <a:srgbClr val="FFFF00"/>
                </a:highlight>
              </a:rPr>
              <a:t>and teaching goals, 2010 </a:t>
            </a:r>
            <a:endParaRPr lang="nb-NO" dirty="0"/>
          </a:p>
        </p:txBody>
      </p:sp>
    </p:spTree>
    <p:extLst>
      <p:ext uri="{BB962C8B-B14F-4D97-AF65-F5344CB8AC3E}">
        <p14:creationId xmlns:p14="http://schemas.microsoft.com/office/powerpoint/2010/main" val="14511462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074" name="Picture 2" descr="https://www.nbforum.com/app/uploads/shutterstock_321793094.jpg">
            <a:extLst>
              <a:ext uri="{FF2B5EF4-FFF2-40B4-BE49-F238E27FC236}">
                <a16:creationId xmlns:a16="http://schemas.microsoft.com/office/drawing/2014/main" id="{CDB7D3AC-7722-4371-BCC7-59EB8728ACF7}"/>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t="15730"/>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4" name="TekstSylinder 3">
            <a:extLst>
              <a:ext uri="{FF2B5EF4-FFF2-40B4-BE49-F238E27FC236}">
                <a16:creationId xmlns:a16="http://schemas.microsoft.com/office/drawing/2014/main" id="{6253E4ED-7BCB-4755-A614-03F0E565E180}"/>
              </a:ext>
            </a:extLst>
          </p:cNvPr>
          <p:cNvSpPr txBox="1"/>
          <p:nvPr/>
        </p:nvSpPr>
        <p:spPr>
          <a:xfrm>
            <a:off x="0" y="5370862"/>
            <a:ext cx="10467353" cy="1231106"/>
          </a:xfrm>
          <a:prstGeom prst="rect">
            <a:avLst/>
          </a:prstGeom>
          <a:noFill/>
        </p:spPr>
        <p:txBody>
          <a:bodyPr wrap="none" rtlCol="0">
            <a:spAutoFit/>
          </a:bodyPr>
          <a:lstStyle/>
          <a:p>
            <a:r>
              <a:rPr lang="en-GB" sz="2800" dirty="0">
                <a:highlight>
                  <a:srgbClr val="FFFF00"/>
                </a:highlight>
              </a:rPr>
              <a:t>Berg, V., Birkeland, J., Nguyen-Duc, A., Pappas, I., &amp; Jaccheri, L. (2018). </a:t>
            </a:r>
          </a:p>
          <a:p>
            <a:r>
              <a:rPr lang="en-GB" sz="2800" dirty="0">
                <a:highlight>
                  <a:srgbClr val="FFFF00"/>
                </a:highlight>
              </a:rPr>
              <a:t>Software </a:t>
            </a:r>
            <a:r>
              <a:rPr lang="en-GB" sz="2800" dirty="0" err="1">
                <a:highlight>
                  <a:srgbClr val="FFFF00"/>
                </a:highlight>
              </a:rPr>
              <a:t>Startup</a:t>
            </a:r>
            <a:r>
              <a:rPr lang="en-GB" sz="2800" dirty="0">
                <a:highlight>
                  <a:srgbClr val="FFFF00"/>
                </a:highlight>
              </a:rPr>
              <a:t> Engineering: A Systematic Mapping Study</a:t>
            </a:r>
            <a:r>
              <a:rPr lang="en-GB" dirty="0">
                <a:highlight>
                  <a:srgbClr val="FFFF00"/>
                </a:highlight>
              </a:rPr>
              <a:t>.</a:t>
            </a:r>
          </a:p>
          <a:p>
            <a:endParaRPr lang="nb-NO" dirty="0">
              <a:highlight>
                <a:srgbClr val="FFFF00"/>
              </a:highlight>
            </a:endParaRPr>
          </a:p>
        </p:txBody>
      </p:sp>
    </p:spTree>
    <p:extLst>
      <p:ext uri="{BB962C8B-B14F-4D97-AF65-F5344CB8AC3E}">
        <p14:creationId xmlns:p14="http://schemas.microsoft.com/office/powerpoint/2010/main" val="9489318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Sylinder 3">
            <a:extLst>
              <a:ext uri="{FF2B5EF4-FFF2-40B4-BE49-F238E27FC236}">
                <a16:creationId xmlns:a16="http://schemas.microsoft.com/office/drawing/2014/main" id="{F2E879D8-6952-44CE-B2A6-35FACCDB6159}"/>
              </a:ext>
            </a:extLst>
          </p:cNvPr>
          <p:cNvSpPr txBox="1"/>
          <p:nvPr/>
        </p:nvSpPr>
        <p:spPr>
          <a:xfrm>
            <a:off x="3159760" y="3198167"/>
            <a:ext cx="5155322" cy="461665"/>
          </a:xfrm>
          <a:prstGeom prst="rect">
            <a:avLst/>
          </a:prstGeom>
          <a:noFill/>
        </p:spPr>
        <p:txBody>
          <a:bodyPr wrap="none" rtlCol="0">
            <a:spAutoFit/>
          </a:bodyPr>
          <a:lstStyle/>
          <a:p>
            <a:r>
              <a:rPr lang="nb-NO" sz="2400" dirty="0" err="1">
                <a:highlight>
                  <a:srgbClr val="FFFF00"/>
                </a:highlight>
              </a:rPr>
              <a:t>Menti</a:t>
            </a:r>
            <a:r>
              <a:rPr lang="nb-NO" sz="2400" dirty="0">
                <a:highlight>
                  <a:srgbClr val="FFFF00"/>
                </a:highlight>
              </a:rPr>
              <a:t> – </a:t>
            </a:r>
            <a:r>
              <a:rPr lang="nb-NO" sz="2400" dirty="0" err="1">
                <a:highlight>
                  <a:srgbClr val="FFFF00"/>
                </a:highlight>
              </a:rPr>
              <a:t>three</a:t>
            </a:r>
            <a:r>
              <a:rPr lang="nb-NO" sz="2400" dirty="0">
                <a:highlight>
                  <a:srgbClr val="FFFF00"/>
                </a:highlight>
              </a:rPr>
              <a:t> questions </a:t>
            </a:r>
            <a:r>
              <a:rPr lang="nb-NO" sz="2400" dirty="0" err="1">
                <a:highlight>
                  <a:srgbClr val="FFFF00"/>
                </a:highlight>
              </a:rPr>
              <a:t>about</a:t>
            </a:r>
            <a:r>
              <a:rPr lang="nb-NO" sz="2400" dirty="0">
                <a:highlight>
                  <a:srgbClr val="FFFF00"/>
                </a:highlight>
              </a:rPr>
              <a:t> software</a:t>
            </a:r>
            <a:endParaRPr lang="en-GB" sz="2400" dirty="0">
              <a:highlight>
                <a:srgbClr val="FFFF00"/>
              </a:highlight>
            </a:endParaRPr>
          </a:p>
        </p:txBody>
      </p:sp>
    </p:spTree>
    <p:extLst>
      <p:ext uri="{BB962C8B-B14F-4D97-AF65-F5344CB8AC3E}">
        <p14:creationId xmlns:p14="http://schemas.microsoft.com/office/powerpoint/2010/main" val="42424261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458D196-6F3D-4E32-8C39-9B1E2D6D3DDA}"/>
              </a:ext>
            </a:extLst>
          </p:cNvPr>
          <p:cNvSpPr>
            <a:spLocks noGrp="1"/>
          </p:cNvSpPr>
          <p:nvPr>
            <p:ph type="title"/>
          </p:nvPr>
        </p:nvSpPr>
        <p:spPr>
          <a:xfrm>
            <a:off x="5105400" y="2766218"/>
            <a:ext cx="2382078" cy="1325563"/>
          </a:xfrm>
        </p:spPr>
        <p:txBody>
          <a:bodyPr>
            <a:noAutofit/>
          </a:bodyPr>
          <a:lstStyle/>
          <a:p>
            <a:r>
              <a:rPr lang="nb-NO" sz="9600" dirty="0">
                <a:highlight>
                  <a:srgbClr val="FF00FF"/>
                </a:highlight>
              </a:rPr>
              <a:t>art</a:t>
            </a:r>
            <a:endParaRPr lang="en-GB" sz="9600" dirty="0">
              <a:highlight>
                <a:srgbClr val="FF00FF"/>
              </a:highlight>
            </a:endParaRPr>
          </a:p>
        </p:txBody>
      </p:sp>
    </p:spTree>
    <p:extLst>
      <p:ext uri="{BB962C8B-B14F-4D97-AF65-F5344CB8AC3E}">
        <p14:creationId xmlns:p14="http://schemas.microsoft.com/office/powerpoint/2010/main" val="6811255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kstSylinder 4">
            <a:extLst>
              <a:ext uri="{FF2B5EF4-FFF2-40B4-BE49-F238E27FC236}">
                <a16:creationId xmlns:a16="http://schemas.microsoft.com/office/drawing/2014/main" id="{1F2258D4-CFA6-4299-A1D6-80DA11F3A03E}"/>
              </a:ext>
            </a:extLst>
          </p:cNvPr>
          <p:cNvSpPr txBox="1"/>
          <p:nvPr/>
        </p:nvSpPr>
        <p:spPr>
          <a:xfrm>
            <a:off x="3949167" y="270748"/>
            <a:ext cx="8030916" cy="523220"/>
          </a:xfrm>
          <a:prstGeom prst="rect">
            <a:avLst/>
          </a:prstGeom>
          <a:noFill/>
        </p:spPr>
        <p:txBody>
          <a:bodyPr wrap="none" rtlCol="0">
            <a:spAutoFit/>
          </a:bodyPr>
          <a:lstStyle/>
          <a:p>
            <a:r>
              <a:rPr lang="nb-NO" sz="2800" dirty="0">
                <a:highlight>
                  <a:srgbClr val="FFFF00"/>
                </a:highlight>
              </a:rPr>
              <a:t>Art and Technology have </a:t>
            </a:r>
            <a:r>
              <a:rPr lang="nb-NO" sz="2800" dirty="0" err="1">
                <a:highlight>
                  <a:srgbClr val="FFFF00"/>
                </a:highlight>
              </a:rPr>
              <a:t>been</a:t>
            </a:r>
            <a:r>
              <a:rPr lang="nb-NO" sz="2800" dirty="0">
                <a:highlight>
                  <a:srgbClr val="FFFF00"/>
                </a:highlight>
              </a:rPr>
              <a:t> in </a:t>
            </a:r>
            <a:r>
              <a:rPr lang="nb-NO" sz="2800" dirty="0" err="1">
                <a:highlight>
                  <a:srgbClr val="FFFF00"/>
                </a:highlight>
              </a:rPr>
              <a:t>contact</a:t>
            </a:r>
            <a:r>
              <a:rPr lang="nb-NO" sz="2800" dirty="0">
                <a:highlight>
                  <a:srgbClr val="FFFF00"/>
                </a:highlight>
              </a:rPr>
              <a:t> for </a:t>
            </a:r>
            <a:r>
              <a:rPr lang="nb-NO" sz="2800" dirty="0" err="1">
                <a:highlight>
                  <a:srgbClr val="FFFF00"/>
                </a:highlight>
              </a:rPr>
              <a:t>centuries</a:t>
            </a:r>
            <a:endParaRPr lang="en-GB" sz="2800" dirty="0">
              <a:highlight>
                <a:srgbClr val="FFFF00"/>
              </a:highlight>
            </a:endParaRPr>
          </a:p>
        </p:txBody>
      </p:sp>
      <p:sp>
        <p:nvSpPr>
          <p:cNvPr id="2" name="TekstSylinder 1">
            <a:extLst>
              <a:ext uri="{FF2B5EF4-FFF2-40B4-BE49-F238E27FC236}">
                <a16:creationId xmlns:a16="http://schemas.microsoft.com/office/drawing/2014/main" id="{81212295-1346-4243-A1EA-67900850D776}"/>
              </a:ext>
            </a:extLst>
          </p:cNvPr>
          <p:cNvSpPr txBox="1"/>
          <p:nvPr/>
        </p:nvSpPr>
        <p:spPr>
          <a:xfrm>
            <a:off x="4569143" y="5955156"/>
            <a:ext cx="5727145" cy="369332"/>
          </a:xfrm>
          <a:prstGeom prst="rect">
            <a:avLst/>
          </a:prstGeom>
          <a:noFill/>
        </p:spPr>
        <p:txBody>
          <a:bodyPr wrap="none" rtlCol="0">
            <a:spAutoFit/>
          </a:bodyPr>
          <a:lstStyle/>
          <a:p>
            <a:r>
              <a:rPr lang="en-GB" dirty="0"/>
              <a:t>Video The Lumiere Brothers' - First films (1895) on </a:t>
            </a:r>
            <a:r>
              <a:rPr lang="en-GB" dirty="0" err="1"/>
              <a:t>youtube</a:t>
            </a:r>
            <a:endParaRPr lang="en-GB" dirty="0"/>
          </a:p>
        </p:txBody>
      </p:sp>
      <p:pic>
        <p:nvPicPr>
          <p:cNvPr id="3" name="Bild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3046" y="1055078"/>
            <a:ext cx="5709234" cy="4276415"/>
          </a:xfrm>
          <a:prstGeom prst="rect">
            <a:avLst/>
          </a:prstGeom>
        </p:spPr>
      </p:pic>
      <p:sp>
        <p:nvSpPr>
          <p:cNvPr id="4" name="TekstSylinder 3"/>
          <p:cNvSpPr txBox="1"/>
          <p:nvPr/>
        </p:nvSpPr>
        <p:spPr>
          <a:xfrm>
            <a:off x="6569242" y="1333741"/>
            <a:ext cx="5807359" cy="3231654"/>
          </a:xfrm>
          <a:prstGeom prst="rect">
            <a:avLst/>
          </a:prstGeom>
          <a:noFill/>
        </p:spPr>
        <p:txBody>
          <a:bodyPr wrap="none" rtlCol="0">
            <a:spAutoFit/>
          </a:bodyPr>
          <a:lstStyle/>
          <a:p>
            <a:r>
              <a:rPr lang="en-US" sz="2800" dirty="0"/>
              <a:t>Between 1800 and 1900: </a:t>
            </a:r>
          </a:p>
          <a:p>
            <a:r>
              <a:rPr lang="en-US" sz="2800" dirty="0"/>
              <a:t>camera, film, and telephone</a:t>
            </a:r>
          </a:p>
          <a:p>
            <a:r>
              <a:rPr lang="en-US" sz="2800" i="1" dirty="0"/>
              <a:t>Romanticism</a:t>
            </a:r>
            <a:r>
              <a:rPr lang="en-US" sz="2800" dirty="0"/>
              <a:t> (Goethe and Beethoven)</a:t>
            </a:r>
          </a:p>
          <a:p>
            <a:r>
              <a:rPr lang="en-GB" sz="2800" dirty="0"/>
              <a:t>After 1900 </a:t>
            </a:r>
            <a:r>
              <a:rPr lang="en-US" sz="2800" i="1" dirty="0"/>
              <a:t>Modernism </a:t>
            </a:r>
            <a:endParaRPr lang="en-US" sz="2800" dirty="0"/>
          </a:p>
          <a:p>
            <a:r>
              <a:rPr lang="en-US" sz="2800" dirty="0"/>
              <a:t>Filippo </a:t>
            </a:r>
            <a:r>
              <a:rPr lang="en-US" sz="2800" dirty="0" err="1"/>
              <a:t>Tommaso</a:t>
            </a:r>
            <a:r>
              <a:rPr lang="en-US" sz="2800" dirty="0"/>
              <a:t> Marinetti </a:t>
            </a:r>
            <a:r>
              <a:rPr lang="en-US" sz="2800" i="1" dirty="0"/>
              <a:t>Futurist</a:t>
            </a:r>
            <a:r>
              <a:rPr lang="en-US" sz="2800" dirty="0"/>
              <a:t> </a:t>
            </a:r>
          </a:p>
          <a:p>
            <a:r>
              <a:rPr lang="en-US" sz="2800" dirty="0"/>
              <a:t>Duchamp</a:t>
            </a:r>
            <a:endParaRPr lang="en-GB" sz="2800" dirty="0"/>
          </a:p>
          <a:p>
            <a:endParaRPr lang="en-GB" dirty="0"/>
          </a:p>
          <a:p>
            <a:endParaRPr lang="nb-NO" dirty="0"/>
          </a:p>
        </p:txBody>
      </p:sp>
    </p:spTree>
    <p:extLst>
      <p:ext uri="{BB962C8B-B14F-4D97-AF65-F5344CB8AC3E}">
        <p14:creationId xmlns:p14="http://schemas.microsoft.com/office/powerpoint/2010/main" val="35016538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122" name="Picture 2" descr="Image result for frieder nake artwork 1965">
            <a:extLst>
              <a:ext uri="{FF2B5EF4-FFF2-40B4-BE49-F238E27FC236}">
                <a16:creationId xmlns:a16="http://schemas.microsoft.com/office/drawing/2014/main" id="{81383BCA-B18A-49D6-8B47-9F134D7361D1}"/>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t="14400" b="29067"/>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4" name="TekstSylinder 3">
            <a:extLst>
              <a:ext uri="{FF2B5EF4-FFF2-40B4-BE49-F238E27FC236}">
                <a16:creationId xmlns:a16="http://schemas.microsoft.com/office/drawing/2014/main" id="{4DADCB6B-D429-4753-9916-58913E45570D}"/>
              </a:ext>
            </a:extLst>
          </p:cNvPr>
          <p:cNvSpPr txBox="1"/>
          <p:nvPr/>
        </p:nvSpPr>
        <p:spPr>
          <a:xfrm>
            <a:off x="6955887" y="306739"/>
            <a:ext cx="5236113" cy="523220"/>
          </a:xfrm>
          <a:prstGeom prst="rect">
            <a:avLst/>
          </a:prstGeom>
          <a:noFill/>
        </p:spPr>
        <p:txBody>
          <a:bodyPr wrap="none" rtlCol="0">
            <a:spAutoFit/>
          </a:bodyPr>
          <a:lstStyle/>
          <a:p>
            <a:r>
              <a:rPr lang="nb-NO" sz="2800" dirty="0">
                <a:highlight>
                  <a:srgbClr val="FFFF00"/>
                </a:highlight>
              </a:rPr>
              <a:t>1965 First Computer Art Exhibition</a:t>
            </a:r>
            <a:endParaRPr lang="en-GB" sz="2800" dirty="0">
              <a:highlight>
                <a:srgbClr val="FFFF00"/>
              </a:highlight>
            </a:endParaRPr>
          </a:p>
        </p:txBody>
      </p:sp>
      <p:sp>
        <p:nvSpPr>
          <p:cNvPr id="5" name="TekstSylinder 4">
            <a:extLst>
              <a:ext uri="{FF2B5EF4-FFF2-40B4-BE49-F238E27FC236}">
                <a16:creationId xmlns:a16="http://schemas.microsoft.com/office/drawing/2014/main" id="{EFC4535C-2F3E-4956-8B15-0DA24FABE30C}"/>
              </a:ext>
            </a:extLst>
          </p:cNvPr>
          <p:cNvSpPr txBox="1"/>
          <p:nvPr/>
        </p:nvSpPr>
        <p:spPr>
          <a:xfrm>
            <a:off x="2434262" y="5349454"/>
            <a:ext cx="8505726" cy="1661993"/>
          </a:xfrm>
          <a:prstGeom prst="rect">
            <a:avLst/>
          </a:prstGeom>
          <a:noFill/>
        </p:spPr>
        <p:txBody>
          <a:bodyPr wrap="none" rtlCol="0">
            <a:spAutoFit/>
          </a:bodyPr>
          <a:lstStyle/>
          <a:p>
            <a:r>
              <a:rPr lang="en-GB" sz="2800" dirty="0" err="1">
                <a:highlight>
                  <a:srgbClr val="FFFF00"/>
                </a:highlight>
              </a:rPr>
              <a:t>Trifonova</a:t>
            </a:r>
            <a:r>
              <a:rPr lang="en-GB" sz="2800" dirty="0">
                <a:highlight>
                  <a:srgbClr val="FFFF00"/>
                </a:highlight>
              </a:rPr>
              <a:t>, Anna; Jaccheri, Letizia; </a:t>
            </a:r>
            <a:r>
              <a:rPr lang="en-GB" sz="2800" dirty="0" err="1">
                <a:highlight>
                  <a:srgbClr val="FFFF00"/>
                </a:highlight>
              </a:rPr>
              <a:t>Bergaust</a:t>
            </a:r>
            <a:r>
              <a:rPr lang="en-GB" sz="2800" dirty="0">
                <a:highlight>
                  <a:srgbClr val="FFFF00"/>
                </a:highlight>
              </a:rPr>
              <a:t>, Kristin; </a:t>
            </a:r>
          </a:p>
          <a:p>
            <a:r>
              <a:rPr lang="en-GB" sz="2800" dirty="0">
                <a:highlight>
                  <a:srgbClr val="FFFF00"/>
                </a:highlight>
              </a:rPr>
              <a:t>Software engineering issues in interactive installation art,</a:t>
            </a:r>
          </a:p>
          <a:p>
            <a:r>
              <a:rPr lang="en-GB" sz="2800" dirty="0">
                <a:highlight>
                  <a:srgbClr val="FFFF00"/>
                </a:highlight>
              </a:rPr>
              <a:t>2008</a:t>
            </a:r>
          </a:p>
          <a:p>
            <a:endParaRPr lang="en-GB" dirty="0">
              <a:highlight>
                <a:srgbClr val="FFFF00"/>
              </a:highlight>
            </a:endParaRPr>
          </a:p>
        </p:txBody>
      </p:sp>
    </p:spTree>
    <p:extLst>
      <p:ext uri="{BB962C8B-B14F-4D97-AF65-F5344CB8AC3E}">
        <p14:creationId xmlns:p14="http://schemas.microsoft.com/office/powerpoint/2010/main" val="11152688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sp>
        <p:nvSpPr>
          <p:cNvPr id="3" name="TekstSylinder 2">
            <a:extLst>
              <a:ext uri="{FF2B5EF4-FFF2-40B4-BE49-F238E27FC236}">
                <a16:creationId xmlns:a16="http://schemas.microsoft.com/office/drawing/2014/main" id="{B0DEBFE7-8153-4EB5-8B35-3A6779DAC8C4}"/>
              </a:ext>
            </a:extLst>
          </p:cNvPr>
          <p:cNvSpPr txBox="1"/>
          <p:nvPr/>
        </p:nvSpPr>
        <p:spPr>
          <a:xfrm>
            <a:off x="0" y="5978627"/>
            <a:ext cx="8467340" cy="879373"/>
          </a:xfrm>
          <a:prstGeom prst="rect">
            <a:avLst/>
          </a:prstGeom>
        </p:spPr>
        <p:txBody>
          <a:bodyPr vert="horz" lIns="91440" tIns="45720" rIns="91440" bIns="45720" rtlCol="0" anchor="ctr">
            <a:normAutofit lnSpcReduction="10000"/>
          </a:bodyPr>
          <a:lstStyle/>
          <a:p>
            <a:pPr>
              <a:lnSpc>
                <a:spcPct val="90000"/>
              </a:lnSpc>
              <a:spcAft>
                <a:spcPts val="600"/>
              </a:spcAft>
            </a:pPr>
            <a:r>
              <a:rPr lang="en-US" sz="2800" dirty="0">
                <a:solidFill>
                  <a:srgbClr val="000000"/>
                </a:solidFill>
                <a:highlight>
                  <a:srgbClr val="FFFF00"/>
                </a:highlight>
              </a:rPr>
              <a:t>Ahmed, Salah Uddin; Jaccheri, Letizia; </a:t>
            </a:r>
            <a:r>
              <a:rPr lang="en-US" sz="2800" dirty="0" err="1">
                <a:solidFill>
                  <a:srgbClr val="000000"/>
                </a:solidFill>
                <a:highlight>
                  <a:srgbClr val="FFFF00"/>
                </a:highlight>
              </a:rPr>
              <a:t>M’kadmi</a:t>
            </a:r>
            <a:r>
              <a:rPr lang="en-US" sz="2800" dirty="0">
                <a:solidFill>
                  <a:srgbClr val="000000"/>
                </a:solidFill>
                <a:highlight>
                  <a:srgbClr val="FFFF00"/>
                </a:highlight>
              </a:rPr>
              <a:t>, Samir; Sonic onyx: Case study of an interactive artwork, 2009</a:t>
            </a:r>
          </a:p>
          <a:p>
            <a:pPr indent="-228600">
              <a:lnSpc>
                <a:spcPct val="90000"/>
              </a:lnSpc>
              <a:spcAft>
                <a:spcPts val="600"/>
              </a:spcAft>
              <a:buFont typeface="Arial" panose="020B0604020202020204" pitchFamily="34" charset="0"/>
              <a:buChar char="•"/>
            </a:pPr>
            <a:endParaRPr lang="en-US" sz="2000" dirty="0">
              <a:solidFill>
                <a:srgbClr val="000000"/>
              </a:solidFill>
              <a:highlight>
                <a:srgbClr val="FFFF00"/>
              </a:highlight>
            </a:endParaRPr>
          </a:p>
        </p:txBody>
      </p:sp>
      <p:sp>
        <p:nvSpPr>
          <p:cNvPr id="2" name="TekstSylinder 1"/>
          <p:cNvSpPr txBox="1"/>
          <p:nvPr/>
        </p:nvSpPr>
        <p:spPr>
          <a:xfrm>
            <a:off x="224589" y="1909011"/>
            <a:ext cx="184731" cy="369332"/>
          </a:xfrm>
          <a:prstGeom prst="rect">
            <a:avLst/>
          </a:prstGeom>
          <a:noFill/>
        </p:spPr>
        <p:txBody>
          <a:bodyPr wrap="none" rtlCol="0">
            <a:spAutoFit/>
          </a:bodyPr>
          <a:lstStyle/>
          <a:p>
            <a:endParaRPr lang="nb-NO" dirty="0"/>
          </a:p>
        </p:txBody>
      </p:sp>
      <p:sp>
        <p:nvSpPr>
          <p:cNvPr id="4" name="TekstSylinder 3"/>
          <p:cNvSpPr txBox="1"/>
          <p:nvPr/>
        </p:nvSpPr>
        <p:spPr>
          <a:xfrm>
            <a:off x="0" y="1165949"/>
            <a:ext cx="4098175" cy="3970318"/>
          </a:xfrm>
          <a:prstGeom prst="rect">
            <a:avLst/>
          </a:prstGeom>
          <a:noFill/>
        </p:spPr>
        <p:txBody>
          <a:bodyPr wrap="square" rtlCol="0">
            <a:spAutoFit/>
          </a:bodyPr>
          <a:lstStyle/>
          <a:p>
            <a:r>
              <a:rPr lang="en-US" sz="2800" dirty="0"/>
              <a:t>How can we improve the development process</a:t>
            </a:r>
          </a:p>
          <a:p>
            <a:r>
              <a:rPr lang="en-US" sz="2800" dirty="0"/>
              <a:t>of software</a:t>
            </a:r>
          </a:p>
          <a:p>
            <a:r>
              <a:rPr lang="en-US" sz="2800" dirty="0"/>
              <a:t>dependent artworks and projects, </a:t>
            </a:r>
          </a:p>
          <a:p>
            <a:r>
              <a:rPr lang="en-US" sz="2800" dirty="0"/>
              <a:t>in terms of software development, </a:t>
            </a:r>
          </a:p>
          <a:p>
            <a:r>
              <a:rPr lang="en-US" sz="2800" dirty="0"/>
              <a:t>maintenance, upgrade and usability of the artwork? </a:t>
            </a:r>
            <a:endParaRPr lang="nb-NO" sz="2800" dirty="0"/>
          </a:p>
        </p:txBody>
      </p:sp>
      <p:pic>
        <p:nvPicPr>
          <p:cNvPr id="6" name="Bild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28429" y="860541"/>
            <a:ext cx="6667500" cy="4438650"/>
          </a:xfrm>
          <a:prstGeom prst="rect">
            <a:avLst/>
          </a:prstGeom>
        </p:spPr>
      </p:pic>
    </p:spTree>
    <p:extLst>
      <p:ext uri="{BB962C8B-B14F-4D97-AF65-F5344CB8AC3E}">
        <p14:creationId xmlns:p14="http://schemas.microsoft.com/office/powerpoint/2010/main" val="18402506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7" name="Rectangle 76">
            <a:extLst>
              <a:ext uri="{FF2B5EF4-FFF2-40B4-BE49-F238E27FC236}">
                <a16:creationId xmlns:a16="http://schemas.microsoft.com/office/drawing/2014/main" id="{DE09615D-24FD-4086-87D4-3BC6FF4383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483095" cy="685800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9" name="Picture 78">
            <a:extLst>
              <a:ext uri="{FF2B5EF4-FFF2-40B4-BE49-F238E27FC236}">
                <a16:creationId xmlns:a16="http://schemas.microsoft.com/office/drawing/2014/main" id="{2CD1987F-8813-4F4A-BE57-BB00FB4F081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flipH="1">
            <a:off x="0" y="0"/>
            <a:ext cx="12192000" cy="6858000"/>
          </a:xfrm>
          <a:prstGeom prst="rect">
            <a:avLst/>
          </a:prstGeom>
        </p:spPr>
      </p:pic>
      <p:sp>
        <p:nvSpPr>
          <p:cNvPr id="81" name="Freeform 67">
            <a:extLst>
              <a:ext uri="{FF2B5EF4-FFF2-40B4-BE49-F238E27FC236}">
                <a16:creationId xmlns:a16="http://schemas.microsoft.com/office/drawing/2014/main" id="{68C00EAE-4816-44D0-8DA9-3F070179BA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153036"/>
            <a:ext cx="3242130" cy="2704964"/>
          </a:xfrm>
          <a:custGeom>
            <a:avLst/>
            <a:gdLst>
              <a:gd name="connsiteX0" fmla="*/ 1465277 w 3242130"/>
              <a:gd name="connsiteY0" fmla="*/ 0 h 2704964"/>
              <a:gd name="connsiteX1" fmla="*/ 3242130 w 3242130"/>
              <a:gd name="connsiteY1" fmla="*/ 1776853 h 2704964"/>
              <a:gd name="connsiteX2" fmla="*/ 3027674 w 3242130"/>
              <a:gd name="connsiteY2" fmla="*/ 2623807 h 2704964"/>
              <a:gd name="connsiteX3" fmla="*/ 2978369 w 3242130"/>
              <a:gd name="connsiteY3" fmla="*/ 2704964 h 2704964"/>
              <a:gd name="connsiteX4" fmla="*/ 0 w 3242130"/>
              <a:gd name="connsiteY4" fmla="*/ 2704964 h 2704964"/>
              <a:gd name="connsiteX5" fmla="*/ 0 w 3242130"/>
              <a:gd name="connsiteY5" fmla="*/ 772542 h 2704964"/>
              <a:gd name="connsiteX6" fmla="*/ 94171 w 3242130"/>
              <a:gd name="connsiteY6" fmla="*/ 646610 h 2704964"/>
              <a:gd name="connsiteX7" fmla="*/ 1465277 w 3242130"/>
              <a:gd name="connsiteY7" fmla="*/ 0 h 2704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42130" h="2704964">
                <a:moveTo>
                  <a:pt x="1465277" y="0"/>
                </a:moveTo>
                <a:cubicBezTo>
                  <a:pt x="2446606" y="0"/>
                  <a:pt x="3242130" y="795524"/>
                  <a:pt x="3242130" y="1776853"/>
                </a:cubicBezTo>
                <a:cubicBezTo>
                  <a:pt x="3242130" y="2083519"/>
                  <a:pt x="3164442" y="2372039"/>
                  <a:pt x="3027674" y="2623807"/>
                </a:cubicBezTo>
                <a:lnTo>
                  <a:pt x="2978369" y="2704964"/>
                </a:lnTo>
                <a:lnTo>
                  <a:pt x="0" y="2704964"/>
                </a:lnTo>
                <a:lnTo>
                  <a:pt x="0" y="772542"/>
                </a:lnTo>
                <a:lnTo>
                  <a:pt x="94171" y="646610"/>
                </a:lnTo>
                <a:cubicBezTo>
                  <a:pt x="420072" y="251709"/>
                  <a:pt x="913280" y="0"/>
                  <a:pt x="1465277" y="0"/>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75000"/>
                  </a:schemeClr>
                </a:gs>
                <a:gs pos="100000">
                  <a:schemeClr val="bg2">
                    <a:lumMod val="7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3" name="Oval 82">
            <a:extLst>
              <a:ext uri="{FF2B5EF4-FFF2-40B4-BE49-F238E27FC236}">
                <a16:creationId xmlns:a16="http://schemas.microsoft.com/office/drawing/2014/main" id="{D5391212-5277-4C05-9E96-E724C96113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75971" y="2816635"/>
            <a:ext cx="2865340" cy="2865340"/>
          </a:xfrm>
          <a:prstGeom prst="ellipse">
            <a:avLst/>
          </a:prstGeom>
          <a:solidFill>
            <a:srgbClr val="FFFFFF"/>
          </a:solidFill>
          <a:ln>
            <a:gradFill>
              <a:gsLst>
                <a:gs pos="0">
                  <a:schemeClr val="accent1">
                    <a:lumMod val="40000"/>
                    <a:lumOff val="60000"/>
                  </a:schemeClr>
                </a:gs>
                <a:gs pos="23000">
                  <a:schemeClr val="accent1">
                    <a:lumMod val="45000"/>
                    <a:lumOff val="55000"/>
                  </a:schemeClr>
                </a:gs>
                <a:gs pos="83000">
                  <a:schemeClr val="bg2">
                    <a:lumMod val="75000"/>
                  </a:schemeClr>
                </a:gs>
                <a:gs pos="100000">
                  <a:schemeClr val="bg2">
                    <a:lumMod val="7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Freeform 65">
            <a:extLst>
              <a:ext uri="{FF2B5EF4-FFF2-40B4-BE49-F238E27FC236}">
                <a16:creationId xmlns:a16="http://schemas.microsoft.com/office/drawing/2014/main" id="{0B331F10-0144-4133-AB48-EDEFB35465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4090921" cy="3465906"/>
          </a:xfrm>
          <a:custGeom>
            <a:avLst/>
            <a:gdLst>
              <a:gd name="connsiteX0" fmla="*/ 0 w 4090921"/>
              <a:gd name="connsiteY0" fmla="*/ 0 h 3465906"/>
              <a:gd name="connsiteX1" fmla="*/ 3746474 w 4090921"/>
              <a:gd name="connsiteY1" fmla="*/ 0 h 3465906"/>
              <a:gd name="connsiteX2" fmla="*/ 3817144 w 4090921"/>
              <a:gd name="connsiteY2" fmla="*/ 116327 h 3465906"/>
              <a:gd name="connsiteX3" fmla="*/ 4090921 w 4090921"/>
              <a:gd name="connsiteY3" fmla="*/ 1197557 h 3465906"/>
              <a:gd name="connsiteX4" fmla="*/ 1822572 w 4090921"/>
              <a:gd name="connsiteY4" fmla="*/ 3465906 h 3465906"/>
              <a:gd name="connsiteX5" fmla="*/ 72204 w 4090921"/>
              <a:gd name="connsiteY5" fmla="*/ 2640438 h 3465906"/>
              <a:gd name="connsiteX6" fmla="*/ 0 w 4090921"/>
              <a:gd name="connsiteY6" fmla="*/ 2543882 h 3465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90921" h="3465906">
                <a:moveTo>
                  <a:pt x="0" y="0"/>
                </a:moveTo>
                <a:lnTo>
                  <a:pt x="3746474" y="0"/>
                </a:lnTo>
                <a:lnTo>
                  <a:pt x="3817144" y="116327"/>
                </a:lnTo>
                <a:cubicBezTo>
                  <a:pt x="3991744" y="437737"/>
                  <a:pt x="4090921" y="806065"/>
                  <a:pt x="4090921" y="1197557"/>
                </a:cubicBezTo>
                <a:cubicBezTo>
                  <a:pt x="4090921" y="2450332"/>
                  <a:pt x="3075348" y="3465906"/>
                  <a:pt x="1822572" y="3465906"/>
                </a:cubicBezTo>
                <a:cubicBezTo>
                  <a:pt x="1117886" y="3465906"/>
                  <a:pt x="488252" y="3144572"/>
                  <a:pt x="72204" y="2640438"/>
                </a:cubicBezTo>
                <a:lnTo>
                  <a:pt x="0" y="2543882"/>
                </a:ln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75000"/>
                  </a:schemeClr>
                </a:gs>
                <a:gs pos="100000">
                  <a:schemeClr val="bg2">
                    <a:lumMod val="7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101" name="Picture 2" descr="HARVEST title image">
            <a:extLst>
              <a:ext uri="{FF2B5EF4-FFF2-40B4-BE49-F238E27FC236}">
                <a16:creationId xmlns:a16="http://schemas.microsoft.com/office/drawing/2014/main" id="{ECFF21DB-E0FD-4F53-B0E5-5DEF4ADD4C3C}"/>
              </a:ext>
            </a:extLst>
          </p:cNvPr>
          <p:cNvPicPr>
            <a:picLocks noGrp="1" noChangeAspect="1" noChangeArrowheads="1"/>
          </p:cNvPicPr>
          <p:nvPr>
            <p:ph idx="1"/>
          </p:nvPr>
        </p:nvPicPr>
        <p:blipFill rotWithShape="1">
          <a:blip r:embed="rId4">
            <a:alphaModFix/>
            <a:extLst>
              <a:ext uri="{28A0092B-C50C-407E-A947-70E740481C1C}">
                <a14:useLocalDpi xmlns:a14="http://schemas.microsoft.com/office/drawing/2010/main" val="0"/>
              </a:ext>
            </a:extLst>
          </a:blip>
          <a:srcRect l="15645" r="15956" b="-2"/>
          <a:stretch/>
        </p:blipFill>
        <p:spPr bwMode="auto">
          <a:xfrm>
            <a:off x="20" y="4310923"/>
            <a:ext cx="3083422" cy="2547077"/>
          </a:xfrm>
          <a:custGeom>
            <a:avLst/>
            <a:gdLst>
              <a:gd name="connsiteX0" fmla="*/ 1464476 w 3083442"/>
              <a:gd name="connsiteY0" fmla="*/ 0 h 2547077"/>
              <a:gd name="connsiteX1" fmla="*/ 3083442 w 3083442"/>
              <a:gd name="connsiteY1" fmla="*/ 1618966 h 2547077"/>
              <a:gd name="connsiteX2" fmla="*/ 2806948 w 3083442"/>
              <a:gd name="connsiteY2" fmla="*/ 2524145 h 2547077"/>
              <a:gd name="connsiteX3" fmla="*/ 2789800 w 3083442"/>
              <a:gd name="connsiteY3" fmla="*/ 2547077 h 2547077"/>
              <a:gd name="connsiteX4" fmla="*/ 139152 w 3083442"/>
              <a:gd name="connsiteY4" fmla="*/ 2547077 h 2547077"/>
              <a:gd name="connsiteX5" fmla="*/ 122004 w 3083442"/>
              <a:gd name="connsiteY5" fmla="*/ 2524145 h 2547077"/>
              <a:gd name="connsiteX6" fmla="*/ 40911 w 3083442"/>
              <a:gd name="connsiteY6" fmla="*/ 2390661 h 2547077"/>
              <a:gd name="connsiteX7" fmla="*/ 0 w 3083442"/>
              <a:gd name="connsiteY7" fmla="*/ 2305737 h 2547077"/>
              <a:gd name="connsiteX8" fmla="*/ 0 w 3083442"/>
              <a:gd name="connsiteY8" fmla="*/ 932195 h 2547077"/>
              <a:gd name="connsiteX9" fmla="*/ 40911 w 3083442"/>
              <a:gd name="connsiteY9" fmla="*/ 847271 h 2547077"/>
              <a:gd name="connsiteX10" fmla="*/ 1464476 w 3083442"/>
              <a:gd name="connsiteY10" fmla="*/ 0 h 2547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83442" h="2547077">
                <a:moveTo>
                  <a:pt x="1464476" y="0"/>
                </a:moveTo>
                <a:cubicBezTo>
                  <a:pt x="2358607" y="0"/>
                  <a:pt x="3083442" y="724836"/>
                  <a:pt x="3083442" y="1618966"/>
                </a:cubicBezTo>
                <a:cubicBezTo>
                  <a:pt x="3083442" y="1954265"/>
                  <a:pt x="2981512" y="2265757"/>
                  <a:pt x="2806948" y="2524145"/>
                </a:cubicBezTo>
                <a:lnTo>
                  <a:pt x="2789800" y="2547077"/>
                </a:lnTo>
                <a:lnTo>
                  <a:pt x="139152" y="2547077"/>
                </a:lnTo>
                <a:lnTo>
                  <a:pt x="122004" y="2524145"/>
                </a:lnTo>
                <a:cubicBezTo>
                  <a:pt x="92910" y="2481081"/>
                  <a:pt x="65834" y="2436541"/>
                  <a:pt x="40911" y="2390661"/>
                </a:cubicBezTo>
                <a:lnTo>
                  <a:pt x="0" y="2305737"/>
                </a:lnTo>
                <a:lnTo>
                  <a:pt x="0" y="932195"/>
                </a:lnTo>
                <a:lnTo>
                  <a:pt x="40911" y="847271"/>
                </a:lnTo>
                <a:cubicBezTo>
                  <a:pt x="315065" y="342598"/>
                  <a:pt x="849762" y="0"/>
                  <a:pt x="1464476" y="0"/>
                </a:cubicBezTo>
                <a:close/>
              </a:path>
            </a:pathLst>
          </a:custGeom>
          <a:noFill/>
          <a:effectLst>
            <a:softEdge rad="0"/>
          </a:effectLst>
          <a:extLst>
            <a:ext uri="{909E8E84-426E-40DD-AFC4-6F175D3DCCD1}">
              <a14:hiddenFill xmlns:a14="http://schemas.microsoft.com/office/drawing/2010/main">
                <a:solidFill>
                  <a:srgbClr val="FFFFFF"/>
                </a:solidFill>
              </a14:hiddenFill>
            </a:ext>
          </a:extLst>
        </p:spPr>
      </p:pic>
      <p:pic>
        <p:nvPicPr>
          <p:cNvPr id="1028" name="Picture 4" descr="Image result for ars electronica">
            <a:extLst>
              <a:ext uri="{FF2B5EF4-FFF2-40B4-BE49-F238E27FC236}">
                <a16:creationId xmlns:a16="http://schemas.microsoft.com/office/drawing/2014/main" id="{FD5F84C2-D734-4BD5-B29C-9C221FF61D69}"/>
              </a:ext>
            </a:extLst>
          </p:cNvPr>
          <p:cNvPicPr>
            <a:picLocks noChangeAspect="1" noChangeArrowheads="1"/>
          </p:cNvPicPr>
          <p:nvPr/>
        </p:nvPicPr>
        <p:blipFill rotWithShape="1">
          <a:blip r:embed="rId5">
            <a:alphaModFix/>
            <a:extLst>
              <a:ext uri="{28A0092B-C50C-407E-A947-70E740481C1C}">
                <a14:useLocalDpi xmlns:a14="http://schemas.microsoft.com/office/drawing/2010/main" val="0"/>
              </a:ext>
            </a:extLst>
          </a:blip>
          <a:srcRect l="11059" r="32689" b="-3"/>
          <a:stretch/>
        </p:blipFill>
        <p:spPr bwMode="auto">
          <a:xfrm>
            <a:off x="3532736" y="2984162"/>
            <a:ext cx="2555402" cy="2555402"/>
          </a:xfrm>
          <a:custGeom>
            <a:avLst/>
            <a:gdLst>
              <a:gd name="connsiteX0" fmla="*/ 3028805 w 6057610"/>
              <a:gd name="connsiteY0" fmla="*/ 0 h 6057610"/>
              <a:gd name="connsiteX1" fmla="*/ 6057610 w 6057610"/>
              <a:gd name="connsiteY1" fmla="*/ 3028805 h 6057610"/>
              <a:gd name="connsiteX2" fmla="*/ 3028805 w 6057610"/>
              <a:gd name="connsiteY2" fmla="*/ 6057610 h 6057610"/>
              <a:gd name="connsiteX3" fmla="*/ 0 w 6057610"/>
              <a:gd name="connsiteY3" fmla="*/ 3028805 h 6057610"/>
              <a:gd name="connsiteX4" fmla="*/ 3028805 w 6057610"/>
              <a:gd name="connsiteY4" fmla="*/ 0 h 6057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57610" h="6057610">
                <a:moveTo>
                  <a:pt x="3028805" y="0"/>
                </a:moveTo>
                <a:cubicBezTo>
                  <a:pt x="4701568" y="0"/>
                  <a:pt x="6057610" y="1356042"/>
                  <a:pt x="6057610" y="3028805"/>
                </a:cubicBezTo>
                <a:cubicBezTo>
                  <a:pt x="6057610" y="4701568"/>
                  <a:pt x="4701568" y="6057610"/>
                  <a:pt x="3028805" y="6057610"/>
                </a:cubicBezTo>
                <a:cubicBezTo>
                  <a:pt x="1356042" y="6057610"/>
                  <a:pt x="0" y="4701568"/>
                  <a:pt x="0" y="3028805"/>
                </a:cubicBezTo>
                <a:cubicBezTo>
                  <a:pt x="0" y="1356042"/>
                  <a:pt x="1356042" y="0"/>
                  <a:pt x="3028805" y="0"/>
                </a:cubicBezTo>
                <a:close/>
              </a:path>
            </a:pathLst>
          </a:custGeom>
          <a:noFill/>
          <a:effectLst>
            <a:softEdge rad="0"/>
          </a:effectLst>
          <a:extLst>
            <a:ext uri="{909E8E84-426E-40DD-AFC4-6F175D3DCCD1}">
              <a14:hiddenFill xmlns:a14="http://schemas.microsoft.com/office/drawing/2010/main">
                <a:solidFill>
                  <a:srgbClr val="FFFFFF"/>
                </a:solidFill>
              </a14:hiddenFill>
            </a:ext>
          </a:extLst>
        </p:spPr>
      </p:pic>
      <p:pic>
        <p:nvPicPr>
          <p:cNvPr id="1026" name="Picture 2" descr="Related image">
            <a:extLst>
              <a:ext uri="{FF2B5EF4-FFF2-40B4-BE49-F238E27FC236}">
                <a16:creationId xmlns:a16="http://schemas.microsoft.com/office/drawing/2014/main" id="{7DCBF278-43AF-49FD-A4EB-2AB014DDB86B}"/>
              </a:ext>
            </a:extLst>
          </p:cNvPr>
          <p:cNvPicPr>
            <a:picLocks noChangeAspect="1" noChangeArrowheads="1"/>
          </p:cNvPicPr>
          <p:nvPr/>
        </p:nvPicPr>
        <p:blipFill rotWithShape="1">
          <a:blip r:embed="rId6" cstate="hqprint">
            <a:alphaModFix/>
            <a:extLst>
              <a:ext uri="{28A0092B-C50C-407E-A947-70E740481C1C}">
                <a14:useLocalDpi xmlns:a14="http://schemas.microsoft.com/office/drawing/2010/main" val="0"/>
              </a:ext>
            </a:extLst>
          </a:blip>
          <a:srcRect l="9869" r="11105"/>
          <a:stretch/>
        </p:blipFill>
        <p:spPr bwMode="auto">
          <a:xfrm>
            <a:off x="1" y="-1"/>
            <a:ext cx="3943111" cy="3318096"/>
          </a:xfrm>
          <a:custGeom>
            <a:avLst/>
            <a:gdLst>
              <a:gd name="connsiteX0" fmla="*/ 73119 w 3943111"/>
              <a:gd name="connsiteY0" fmla="*/ 0 h 3318096"/>
              <a:gd name="connsiteX1" fmla="*/ 3572026 w 3943111"/>
              <a:gd name="connsiteY1" fmla="*/ 0 h 3318096"/>
              <a:gd name="connsiteX2" fmla="*/ 3580957 w 3943111"/>
              <a:gd name="connsiteY2" fmla="*/ 11944 h 3318096"/>
              <a:gd name="connsiteX3" fmla="*/ 3943111 w 3943111"/>
              <a:gd name="connsiteY3" fmla="*/ 1197557 h 3318096"/>
              <a:gd name="connsiteX4" fmla="*/ 1822572 w 3943111"/>
              <a:gd name="connsiteY4" fmla="*/ 3318096 h 3318096"/>
              <a:gd name="connsiteX5" fmla="*/ 64188 w 3943111"/>
              <a:gd name="connsiteY5" fmla="*/ 2383171 h 3318096"/>
              <a:gd name="connsiteX6" fmla="*/ 0 w 3943111"/>
              <a:gd name="connsiteY6" fmla="*/ 2277515 h 3318096"/>
              <a:gd name="connsiteX7" fmla="*/ 0 w 3943111"/>
              <a:gd name="connsiteY7" fmla="*/ 117600 h 3318096"/>
              <a:gd name="connsiteX8" fmla="*/ 64188 w 3943111"/>
              <a:gd name="connsiteY8" fmla="*/ 11944 h 33180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43111" h="3318096">
                <a:moveTo>
                  <a:pt x="73119" y="0"/>
                </a:moveTo>
                <a:lnTo>
                  <a:pt x="3572026" y="0"/>
                </a:lnTo>
                <a:lnTo>
                  <a:pt x="3580957" y="11944"/>
                </a:lnTo>
                <a:cubicBezTo>
                  <a:pt x="3809602" y="350384"/>
                  <a:pt x="3943111" y="758379"/>
                  <a:pt x="3943111" y="1197557"/>
                </a:cubicBezTo>
                <a:cubicBezTo>
                  <a:pt x="3943111" y="2368699"/>
                  <a:pt x="2993714" y="3318096"/>
                  <a:pt x="1822572" y="3318096"/>
                </a:cubicBezTo>
                <a:cubicBezTo>
                  <a:pt x="1090609" y="3318096"/>
                  <a:pt x="445264" y="2947238"/>
                  <a:pt x="64188" y="2383171"/>
                </a:cubicBezTo>
                <a:lnTo>
                  <a:pt x="0" y="2277515"/>
                </a:lnTo>
                <a:lnTo>
                  <a:pt x="0" y="117600"/>
                </a:lnTo>
                <a:lnTo>
                  <a:pt x="64188" y="11944"/>
                </a:lnTo>
                <a:close/>
              </a:path>
            </a:pathLst>
          </a:custGeom>
          <a:noFill/>
          <a:effectLst>
            <a:softEdge rad="0"/>
          </a:effectLst>
          <a:extLst>
            <a:ext uri="{909E8E84-426E-40DD-AFC4-6F175D3DCCD1}">
              <a14:hiddenFill xmlns:a14="http://schemas.microsoft.com/office/drawing/2010/main">
                <a:solidFill>
                  <a:srgbClr val="FFFFFF"/>
                </a:solidFill>
              </a14:hiddenFill>
            </a:ext>
          </a:extLst>
        </p:spPr>
      </p:pic>
      <p:sp>
        <p:nvSpPr>
          <p:cNvPr id="3" name="TekstSylinder 2">
            <a:extLst>
              <a:ext uri="{FF2B5EF4-FFF2-40B4-BE49-F238E27FC236}">
                <a16:creationId xmlns:a16="http://schemas.microsoft.com/office/drawing/2014/main" id="{E730267C-7113-4C88-AFA5-97E3B52476C8}"/>
              </a:ext>
            </a:extLst>
          </p:cNvPr>
          <p:cNvSpPr txBox="1"/>
          <p:nvPr/>
        </p:nvSpPr>
        <p:spPr>
          <a:xfrm>
            <a:off x="6375152" y="4460240"/>
            <a:ext cx="6019852" cy="1918718"/>
          </a:xfrm>
          <a:prstGeom prst="rect">
            <a:avLst/>
          </a:prstGeom>
        </p:spPr>
        <p:txBody>
          <a:bodyPr vert="horz" lIns="91440" tIns="45720" rIns="91440" bIns="45720" rtlCol="0" anchor="ctr">
            <a:normAutofit/>
          </a:bodyPr>
          <a:lstStyle/>
          <a:p>
            <a:pPr indent="-228600">
              <a:lnSpc>
                <a:spcPct val="90000"/>
              </a:lnSpc>
              <a:spcAft>
                <a:spcPts val="600"/>
              </a:spcAft>
              <a:buFont typeface="Arial" panose="020B0604020202020204" pitchFamily="34" charset="0"/>
              <a:buChar char="•"/>
            </a:pPr>
            <a:r>
              <a:rPr lang="en-US" sz="2000" u="sng" dirty="0">
                <a:solidFill>
                  <a:srgbClr val="000000"/>
                </a:solidFill>
                <a:highlight>
                  <a:srgbClr val="FFFF00"/>
                </a:highlight>
                <a:hlinkClick r:id="rId7"/>
              </a:rPr>
              <a:t>https://julianoliver.com/output/harvest</a:t>
            </a:r>
            <a:endParaRPr lang="en-US" sz="2000" dirty="0">
              <a:solidFill>
                <a:srgbClr val="000000"/>
              </a:solidFill>
              <a:highlight>
                <a:srgbClr val="FFFF00"/>
              </a:highlight>
            </a:endParaRPr>
          </a:p>
        </p:txBody>
      </p:sp>
    </p:spTree>
    <p:extLst>
      <p:ext uri="{BB962C8B-B14F-4D97-AF65-F5344CB8AC3E}">
        <p14:creationId xmlns:p14="http://schemas.microsoft.com/office/powerpoint/2010/main" val="27230801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Sylinder 3">
            <a:extLst>
              <a:ext uri="{FF2B5EF4-FFF2-40B4-BE49-F238E27FC236}">
                <a16:creationId xmlns:a16="http://schemas.microsoft.com/office/drawing/2014/main" id="{F2E879D8-6952-44CE-B2A6-35FACCDB6159}"/>
              </a:ext>
            </a:extLst>
          </p:cNvPr>
          <p:cNvSpPr txBox="1"/>
          <p:nvPr/>
        </p:nvSpPr>
        <p:spPr>
          <a:xfrm>
            <a:off x="3388752" y="3198167"/>
            <a:ext cx="4412618" cy="461665"/>
          </a:xfrm>
          <a:prstGeom prst="rect">
            <a:avLst/>
          </a:prstGeom>
          <a:noFill/>
        </p:spPr>
        <p:txBody>
          <a:bodyPr wrap="none" rtlCol="0">
            <a:spAutoFit/>
          </a:bodyPr>
          <a:lstStyle/>
          <a:p>
            <a:r>
              <a:rPr lang="nb-NO" sz="2400" dirty="0" err="1">
                <a:highlight>
                  <a:srgbClr val="FFFF00"/>
                </a:highlight>
              </a:rPr>
              <a:t>Menti</a:t>
            </a:r>
            <a:r>
              <a:rPr lang="nb-NO" sz="2400" dirty="0">
                <a:highlight>
                  <a:srgbClr val="FFFF00"/>
                </a:highlight>
              </a:rPr>
              <a:t> – </a:t>
            </a:r>
            <a:r>
              <a:rPr lang="nb-NO" sz="2400" dirty="0" err="1">
                <a:highlight>
                  <a:srgbClr val="FFFF00"/>
                </a:highlight>
              </a:rPr>
              <a:t>three</a:t>
            </a:r>
            <a:r>
              <a:rPr lang="nb-NO" sz="2400" dirty="0">
                <a:highlight>
                  <a:srgbClr val="FFFF00"/>
                </a:highlight>
              </a:rPr>
              <a:t> questions </a:t>
            </a:r>
            <a:r>
              <a:rPr lang="nb-NO" sz="2400" dirty="0" err="1">
                <a:highlight>
                  <a:srgbClr val="FFFF00"/>
                </a:highlight>
              </a:rPr>
              <a:t>about</a:t>
            </a:r>
            <a:r>
              <a:rPr lang="nb-NO" sz="2400" dirty="0">
                <a:highlight>
                  <a:srgbClr val="FFFF00"/>
                </a:highlight>
              </a:rPr>
              <a:t> art</a:t>
            </a:r>
            <a:endParaRPr lang="en-GB" sz="2400" dirty="0">
              <a:highlight>
                <a:srgbClr val="FFFF00"/>
              </a:highlight>
            </a:endParaRPr>
          </a:p>
        </p:txBody>
      </p:sp>
    </p:spTree>
    <p:extLst>
      <p:ext uri="{BB962C8B-B14F-4D97-AF65-F5344CB8AC3E}">
        <p14:creationId xmlns:p14="http://schemas.microsoft.com/office/powerpoint/2010/main" val="860900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tel 1">
            <a:extLst>
              <a:ext uri="{FF2B5EF4-FFF2-40B4-BE49-F238E27FC236}">
                <a16:creationId xmlns:a16="http://schemas.microsoft.com/office/drawing/2014/main" id="{9CC81FFA-D73E-4AA8-B26F-F493FB693479}"/>
              </a:ext>
            </a:extLst>
          </p:cNvPr>
          <p:cNvSpPr>
            <a:spLocks noGrp="1"/>
          </p:cNvSpPr>
          <p:nvPr>
            <p:ph type="title"/>
          </p:nvPr>
        </p:nvSpPr>
        <p:spPr>
          <a:xfrm>
            <a:off x="5335656" y="2551733"/>
            <a:ext cx="4523961" cy="1325563"/>
          </a:xfrm>
        </p:spPr>
        <p:txBody>
          <a:bodyPr>
            <a:normAutofit fontScale="90000"/>
          </a:bodyPr>
          <a:lstStyle/>
          <a:p>
            <a:r>
              <a:rPr lang="nb-NO" sz="9600" dirty="0" err="1">
                <a:highlight>
                  <a:srgbClr val="00FF00"/>
                </a:highlight>
              </a:rPr>
              <a:t>Social</a:t>
            </a:r>
            <a:endParaRPr lang="en-GB" sz="9600" dirty="0">
              <a:highlight>
                <a:srgbClr val="00FF00"/>
              </a:highlight>
            </a:endParaRPr>
          </a:p>
        </p:txBody>
      </p:sp>
    </p:spTree>
    <p:extLst>
      <p:ext uri="{BB962C8B-B14F-4D97-AF65-F5344CB8AC3E}">
        <p14:creationId xmlns:p14="http://schemas.microsoft.com/office/powerpoint/2010/main" val="23455969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Biologistudent Vegard BrÃ¥then trÃ¥kker til for rent vann.&#10;(Foto: SÃ¸lvi W. Normannsen)">
            <a:extLst>
              <a:ext uri="{FF2B5EF4-FFF2-40B4-BE49-F238E27FC236}">
                <a16:creationId xmlns:a16="http://schemas.microsoft.com/office/drawing/2014/main" id="{CD027C6E-6411-4392-A384-4C4719C2212E}"/>
              </a:ext>
            </a:extLst>
          </p:cNvPr>
          <p:cNvPicPr>
            <a:picLocks noChangeAspect="1" noChangeArrowheads="1"/>
          </p:cNvPicPr>
          <p:nvPr/>
        </p:nvPicPr>
        <p:blipFill rotWithShape="1">
          <a:blip r:embed="rId3">
            <a:alphaModFix/>
            <a:extLst>
              <a:ext uri="{28A0092B-C50C-407E-A947-70E740481C1C}">
                <a14:useLocalDpi xmlns:a14="http://schemas.microsoft.com/office/drawing/2010/main" val="0"/>
              </a:ext>
            </a:extLst>
          </a:blip>
          <a:srcRect l="18133" r="13771" b="-3"/>
          <a:stretch/>
        </p:blipFill>
        <p:spPr bwMode="auto">
          <a:xfrm>
            <a:off x="20" y="4310923"/>
            <a:ext cx="3083422" cy="2547077"/>
          </a:xfrm>
          <a:custGeom>
            <a:avLst/>
            <a:gdLst>
              <a:gd name="connsiteX0" fmla="*/ 1464476 w 3083442"/>
              <a:gd name="connsiteY0" fmla="*/ 0 h 2547077"/>
              <a:gd name="connsiteX1" fmla="*/ 3083442 w 3083442"/>
              <a:gd name="connsiteY1" fmla="*/ 1618966 h 2547077"/>
              <a:gd name="connsiteX2" fmla="*/ 2806948 w 3083442"/>
              <a:gd name="connsiteY2" fmla="*/ 2524145 h 2547077"/>
              <a:gd name="connsiteX3" fmla="*/ 2789800 w 3083442"/>
              <a:gd name="connsiteY3" fmla="*/ 2547077 h 2547077"/>
              <a:gd name="connsiteX4" fmla="*/ 139152 w 3083442"/>
              <a:gd name="connsiteY4" fmla="*/ 2547077 h 2547077"/>
              <a:gd name="connsiteX5" fmla="*/ 122004 w 3083442"/>
              <a:gd name="connsiteY5" fmla="*/ 2524145 h 2547077"/>
              <a:gd name="connsiteX6" fmla="*/ 40911 w 3083442"/>
              <a:gd name="connsiteY6" fmla="*/ 2390661 h 2547077"/>
              <a:gd name="connsiteX7" fmla="*/ 0 w 3083442"/>
              <a:gd name="connsiteY7" fmla="*/ 2305737 h 2547077"/>
              <a:gd name="connsiteX8" fmla="*/ 0 w 3083442"/>
              <a:gd name="connsiteY8" fmla="*/ 932195 h 2547077"/>
              <a:gd name="connsiteX9" fmla="*/ 40911 w 3083442"/>
              <a:gd name="connsiteY9" fmla="*/ 847271 h 2547077"/>
              <a:gd name="connsiteX10" fmla="*/ 1464476 w 3083442"/>
              <a:gd name="connsiteY10" fmla="*/ 0 h 2547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83442" h="2547077">
                <a:moveTo>
                  <a:pt x="1464476" y="0"/>
                </a:moveTo>
                <a:cubicBezTo>
                  <a:pt x="2358607" y="0"/>
                  <a:pt x="3083442" y="724836"/>
                  <a:pt x="3083442" y="1618966"/>
                </a:cubicBezTo>
                <a:cubicBezTo>
                  <a:pt x="3083442" y="1954265"/>
                  <a:pt x="2981512" y="2265757"/>
                  <a:pt x="2806948" y="2524145"/>
                </a:cubicBezTo>
                <a:lnTo>
                  <a:pt x="2789800" y="2547077"/>
                </a:lnTo>
                <a:lnTo>
                  <a:pt x="139152" y="2547077"/>
                </a:lnTo>
                <a:lnTo>
                  <a:pt x="122004" y="2524145"/>
                </a:lnTo>
                <a:cubicBezTo>
                  <a:pt x="92910" y="2481081"/>
                  <a:pt x="65834" y="2436541"/>
                  <a:pt x="40911" y="2390661"/>
                </a:cubicBezTo>
                <a:lnTo>
                  <a:pt x="0" y="2305737"/>
                </a:lnTo>
                <a:lnTo>
                  <a:pt x="0" y="932195"/>
                </a:lnTo>
                <a:lnTo>
                  <a:pt x="40911" y="847271"/>
                </a:lnTo>
                <a:cubicBezTo>
                  <a:pt x="315065" y="342598"/>
                  <a:pt x="849762" y="0"/>
                  <a:pt x="1464476" y="0"/>
                </a:cubicBezTo>
                <a:close/>
              </a:path>
            </a:pathLst>
          </a:custGeom>
          <a:noFill/>
          <a:effectLst>
            <a:softEdge rad="0"/>
          </a:effectLst>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rotWithShape="1">
          <a:blip r:embed="rId4">
            <a:alphaModFix/>
            <a:extLst>
              <a:ext uri="{28A0092B-C50C-407E-A947-70E740481C1C}">
                <a14:useLocalDpi xmlns:a14="http://schemas.microsoft.com/office/drawing/2010/main" val="0"/>
              </a:ext>
            </a:extLst>
          </a:blip>
          <a:srcRect l="9381" r="14933" b="-14"/>
          <a:stretch/>
        </p:blipFill>
        <p:spPr>
          <a:xfrm>
            <a:off x="3532736" y="2984162"/>
            <a:ext cx="2555402" cy="2555402"/>
          </a:xfrm>
          <a:custGeom>
            <a:avLst/>
            <a:gdLst>
              <a:gd name="connsiteX0" fmla="*/ 3028805 w 6057610"/>
              <a:gd name="connsiteY0" fmla="*/ 0 h 6057610"/>
              <a:gd name="connsiteX1" fmla="*/ 6057610 w 6057610"/>
              <a:gd name="connsiteY1" fmla="*/ 3028805 h 6057610"/>
              <a:gd name="connsiteX2" fmla="*/ 3028805 w 6057610"/>
              <a:gd name="connsiteY2" fmla="*/ 6057610 h 6057610"/>
              <a:gd name="connsiteX3" fmla="*/ 0 w 6057610"/>
              <a:gd name="connsiteY3" fmla="*/ 3028805 h 6057610"/>
              <a:gd name="connsiteX4" fmla="*/ 3028805 w 6057610"/>
              <a:gd name="connsiteY4" fmla="*/ 0 h 6057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57610" h="6057610">
                <a:moveTo>
                  <a:pt x="3028805" y="0"/>
                </a:moveTo>
                <a:cubicBezTo>
                  <a:pt x="4701568" y="0"/>
                  <a:pt x="6057610" y="1356042"/>
                  <a:pt x="6057610" y="3028805"/>
                </a:cubicBezTo>
                <a:cubicBezTo>
                  <a:pt x="6057610" y="4701568"/>
                  <a:pt x="4701568" y="6057610"/>
                  <a:pt x="3028805" y="6057610"/>
                </a:cubicBezTo>
                <a:cubicBezTo>
                  <a:pt x="1356042" y="6057610"/>
                  <a:pt x="0" y="4701568"/>
                  <a:pt x="0" y="3028805"/>
                </a:cubicBezTo>
                <a:cubicBezTo>
                  <a:pt x="0" y="1356042"/>
                  <a:pt x="1356042" y="0"/>
                  <a:pt x="3028805" y="0"/>
                </a:cubicBezTo>
                <a:close/>
              </a:path>
            </a:pathLst>
          </a:custGeom>
          <a:effectLst>
            <a:softEdge rad="0"/>
          </a:effectLst>
        </p:spPr>
      </p:pic>
      <p:pic>
        <p:nvPicPr>
          <p:cNvPr id="7" name="Picture 2" descr="http://www.yourexpedition.com/wp-content/uploads/2012/05/livpic.jpg">
            <a:extLst>
              <a:ext uri="{FF2B5EF4-FFF2-40B4-BE49-F238E27FC236}">
                <a16:creationId xmlns:a16="http://schemas.microsoft.com/office/drawing/2014/main" id="{0B8DA025-7EAF-45FB-AC45-3CE12C871DF6}"/>
              </a:ext>
            </a:extLst>
          </p:cNvPr>
          <p:cNvPicPr>
            <a:picLocks noChangeAspect="1" noChangeArrowheads="1"/>
          </p:cNvPicPr>
          <p:nvPr/>
        </p:nvPicPr>
        <p:blipFill rotWithShape="1">
          <a:blip r:embed="rId5">
            <a:alphaModFix/>
            <a:extLst>
              <a:ext uri="{28A0092B-C50C-407E-A947-70E740481C1C}">
                <a14:useLocalDpi xmlns:a14="http://schemas.microsoft.com/office/drawing/2010/main" val="0"/>
              </a:ext>
            </a:extLst>
          </a:blip>
          <a:srcRect r="12360" b="2"/>
          <a:stretch/>
        </p:blipFill>
        <p:spPr bwMode="auto">
          <a:xfrm>
            <a:off x="1" y="-540329"/>
            <a:ext cx="3943111" cy="3318096"/>
          </a:xfrm>
          <a:custGeom>
            <a:avLst/>
            <a:gdLst>
              <a:gd name="connsiteX0" fmla="*/ 73119 w 3943111"/>
              <a:gd name="connsiteY0" fmla="*/ 0 h 3318096"/>
              <a:gd name="connsiteX1" fmla="*/ 3572026 w 3943111"/>
              <a:gd name="connsiteY1" fmla="*/ 0 h 3318096"/>
              <a:gd name="connsiteX2" fmla="*/ 3580957 w 3943111"/>
              <a:gd name="connsiteY2" fmla="*/ 11944 h 3318096"/>
              <a:gd name="connsiteX3" fmla="*/ 3943111 w 3943111"/>
              <a:gd name="connsiteY3" fmla="*/ 1197557 h 3318096"/>
              <a:gd name="connsiteX4" fmla="*/ 1822572 w 3943111"/>
              <a:gd name="connsiteY4" fmla="*/ 3318096 h 3318096"/>
              <a:gd name="connsiteX5" fmla="*/ 64188 w 3943111"/>
              <a:gd name="connsiteY5" fmla="*/ 2383171 h 3318096"/>
              <a:gd name="connsiteX6" fmla="*/ 0 w 3943111"/>
              <a:gd name="connsiteY6" fmla="*/ 2277515 h 3318096"/>
              <a:gd name="connsiteX7" fmla="*/ 0 w 3943111"/>
              <a:gd name="connsiteY7" fmla="*/ 117600 h 3318096"/>
              <a:gd name="connsiteX8" fmla="*/ 64188 w 3943111"/>
              <a:gd name="connsiteY8" fmla="*/ 11944 h 33180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43111" h="3318096">
                <a:moveTo>
                  <a:pt x="73119" y="0"/>
                </a:moveTo>
                <a:lnTo>
                  <a:pt x="3572026" y="0"/>
                </a:lnTo>
                <a:lnTo>
                  <a:pt x="3580957" y="11944"/>
                </a:lnTo>
                <a:cubicBezTo>
                  <a:pt x="3809602" y="350384"/>
                  <a:pt x="3943111" y="758379"/>
                  <a:pt x="3943111" y="1197557"/>
                </a:cubicBezTo>
                <a:cubicBezTo>
                  <a:pt x="3943111" y="2368699"/>
                  <a:pt x="2993714" y="3318096"/>
                  <a:pt x="1822572" y="3318096"/>
                </a:cubicBezTo>
                <a:cubicBezTo>
                  <a:pt x="1090609" y="3318096"/>
                  <a:pt x="445264" y="2947238"/>
                  <a:pt x="64188" y="2383171"/>
                </a:cubicBezTo>
                <a:lnTo>
                  <a:pt x="0" y="2277515"/>
                </a:lnTo>
                <a:lnTo>
                  <a:pt x="0" y="117600"/>
                </a:lnTo>
                <a:lnTo>
                  <a:pt x="64188" y="11944"/>
                </a:lnTo>
                <a:close/>
              </a:path>
            </a:pathLst>
          </a:custGeom>
          <a:noFill/>
          <a:effectLst>
            <a:softEdge rad="0"/>
          </a:effectLst>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6734684" y="2421682"/>
            <a:ext cx="4333468" cy="3639289"/>
          </a:xfrm>
        </p:spPr>
        <p:txBody>
          <a:bodyPr anchor="ctr">
            <a:normAutofit/>
          </a:bodyPr>
          <a:lstStyle/>
          <a:p>
            <a:endParaRPr lang="en-US" sz="2000" i="1">
              <a:solidFill>
                <a:srgbClr val="000000"/>
              </a:solidFill>
            </a:endParaRPr>
          </a:p>
          <a:p>
            <a:endParaRPr lang="en-US" sz="2000">
              <a:solidFill>
                <a:srgbClr val="000000"/>
              </a:solidFill>
            </a:endParaRPr>
          </a:p>
        </p:txBody>
      </p:sp>
      <p:sp>
        <p:nvSpPr>
          <p:cNvPr id="2" name="TekstSylinder 1">
            <a:extLst>
              <a:ext uri="{FF2B5EF4-FFF2-40B4-BE49-F238E27FC236}">
                <a16:creationId xmlns:a16="http://schemas.microsoft.com/office/drawing/2014/main" id="{96362D55-8E35-43A8-8231-9130DE178D1F}"/>
              </a:ext>
            </a:extLst>
          </p:cNvPr>
          <p:cNvSpPr txBox="1"/>
          <p:nvPr/>
        </p:nvSpPr>
        <p:spPr>
          <a:xfrm flipH="1">
            <a:off x="4364432" y="273809"/>
            <a:ext cx="4740504" cy="523220"/>
          </a:xfrm>
          <a:prstGeom prst="rect">
            <a:avLst/>
          </a:prstGeom>
          <a:noFill/>
        </p:spPr>
        <p:txBody>
          <a:bodyPr wrap="square" rtlCol="0">
            <a:spAutoFit/>
          </a:bodyPr>
          <a:lstStyle/>
          <a:p>
            <a:r>
              <a:rPr lang="nb-NO" sz="2800" dirty="0">
                <a:highlight>
                  <a:srgbClr val="FFFF00"/>
                </a:highlight>
              </a:rPr>
              <a:t>Liv Arnesen</a:t>
            </a:r>
            <a:endParaRPr lang="en-GB" sz="2800" dirty="0">
              <a:highlight>
                <a:srgbClr val="FFFF00"/>
              </a:highlight>
            </a:endParaRPr>
          </a:p>
        </p:txBody>
      </p:sp>
      <p:sp>
        <p:nvSpPr>
          <p:cNvPr id="4" name="TekstSylinder 3">
            <a:extLst>
              <a:ext uri="{FF2B5EF4-FFF2-40B4-BE49-F238E27FC236}">
                <a16:creationId xmlns:a16="http://schemas.microsoft.com/office/drawing/2014/main" id="{E5419BA3-C0DB-4AAA-BBD9-964DBEA78145}"/>
              </a:ext>
            </a:extLst>
          </p:cNvPr>
          <p:cNvSpPr txBox="1"/>
          <p:nvPr/>
        </p:nvSpPr>
        <p:spPr>
          <a:xfrm>
            <a:off x="5945024" y="2387714"/>
            <a:ext cx="6403741" cy="1661993"/>
          </a:xfrm>
          <a:prstGeom prst="rect">
            <a:avLst/>
          </a:prstGeom>
          <a:noFill/>
        </p:spPr>
        <p:txBody>
          <a:bodyPr wrap="none" rtlCol="0">
            <a:spAutoFit/>
          </a:bodyPr>
          <a:lstStyle/>
          <a:p>
            <a:r>
              <a:rPr lang="en-US" sz="2800" i="1" dirty="0">
                <a:solidFill>
                  <a:schemeClr val="tx1">
                    <a:lumMod val="65000"/>
                    <a:lumOff val="35000"/>
                  </a:schemeClr>
                </a:solidFill>
                <a:highlight>
                  <a:srgbClr val="FFFF00"/>
                </a:highlight>
              </a:rPr>
              <a:t>How can we design and evaluate software </a:t>
            </a:r>
          </a:p>
          <a:p>
            <a:r>
              <a:rPr lang="en-US" sz="2800" i="1" dirty="0">
                <a:solidFill>
                  <a:schemeClr val="tx1">
                    <a:lumMod val="65000"/>
                    <a:lumOff val="35000"/>
                  </a:schemeClr>
                </a:solidFill>
                <a:highlight>
                  <a:srgbClr val="FFFF00"/>
                </a:highlight>
              </a:rPr>
              <a:t>that becomes a medium </a:t>
            </a:r>
          </a:p>
          <a:p>
            <a:r>
              <a:rPr lang="en-US" sz="2800" i="1" dirty="0">
                <a:solidFill>
                  <a:schemeClr val="tx1">
                    <a:lumMod val="65000"/>
                    <a:lumOff val="35000"/>
                  </a:schemeClr>
                </a:solidFill>
                <a:highlight>
                  <a:srgbClr val="FFFF00"/>
                </a:highlight>
              </a:rPr>
              <a:t>to engage and inform the user? </a:t>
            </a:r>
          </a:p>
          <a:p>
            <a:endParaRPr lang="en-GB" dirty="0"/>
          </a:p>
        </p:txBody>
      </p:sp>
    </p:spTree>
    <p:extLst>
      <p:ext uri="{BB962C8B-B14F-4D97-AF65-F5344CB8AC3E}">
        <p14:creationId xmlns:p14="http://schemas.microsoft.com/office/powerpoint/2010/main" val="250685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Biologistudent Vegard BrÃ¥then trÃ¥kker til for rent vann.&#10;(Foto: SÃ¸lvi W. Normannsen)">
            <a:extLst>
              <a:ext uri="{FF2B5EF4-FFF2-40B4-BE49-F238E27FC236}">
                <a16:creationId xmlns:a16="http://schemas.microsoft.com/office/drawing/2014/main" id="{EBA09091-CC00-48D8-9EDA-04382C9486C0}"/>
              </a:ext>
            </a:extLst>
          </p:cNvPr>
          <p:cNvPicPr>
            <a:picLocks noGrp="1" noChangeAspect="1" noChangeArrowheads="1"/>
          </p:cNvPicPr>
          <p:nvPr>
            <p:ph idx="1"/>
          </p:nvPr>
        </p:nvPicPr>
        <p:blipFill rotWithShape="1">
          <a:blip r:embed="rId3">
            <a:alphaModFix/>
            <a:extLst>
              <a:ext uri="{28A0092B-C50C-407E-A947-70E740481C1C}">
                <a14:useLocalDpi xmlns:a14="http://schemas.microsoft.com/office/drawing/2010/main" val="0"/>
              </a:ext>
            </a:extLst>
          </a:blip>
          <a:srcRect l="7397" r="3038"/>
          <a:stretch/>
        </p:blipFill>
        <p:spPr bwMode="auto">
          <a:xfrm>
            <a:off x="6083786" y="-168318"/>
            <a:ext cx="6261330" cy="3932313"/>
          </a:xfrm>
          <a:prstGeom prst="rect">
            <a:avLst/>
          </a:prstGeom>
          <a:noFill/>
          <a:effectLst>
            <a:softEdge rad="533400"/>
          </a:effectLst>
          <a:extLst>
            <a:ext uri="{909E8E84-426E-40DD-AFC4-6F175D3DCCD1}">
              <a14:hiddenFill xmlns:a14="http://schemas.microsoft.com/office/drawing/2010/main">
                <a:solidFill>
                  <a:srgbClr val="FFFFFF"/>
                </a:solidFill>
              </a14:hiddenFill>
            </a:ext>
          </a:extLst>
        </p:spPr>
      </p:pic>
      <p:pic>
        <p:nvPicPr>
          <p:cNvPr id="1026" name="Picture 2" descr="Bilderesultat for playpulse erna solberg">
            <a:extLst>
              <a:ext uri="{FF2B5EF4-FFF2-40B4-BE49-F238E27FC236}">
                <a16:creationId xmlns:a16="http://schemas.microsoft.com/office/drawing/2014/main" id="{399FB7A7-FF4B-4D18-9DA1-A61D38B0874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816"/>
          <a:stretch/>
        </p:blipFill>
        <p:spPr bwMode="auto">
          <a:xfrm>
            <a:off x="6089904" y="2487168"/>
            <a:ext cx="6263640" cy="4215384"/>
          </a:xfrm>
          <a:prstGeom prst="rect">
            <a:avLst/>
          </a:prstGeom>
          <a:noFill/>
          <a:effectLst>
            <a:softEdge rad="533400"/>
          </a:effectLst>
          <a:extLst>
            <a:ext uri="{909E8E84-426E-40DD-AFC4-6F175D3DCCD1}">
              <a14:hiddenFill xmlns:a14="http://schemas.microsoft.com/office/drawing/2010/main">
                <a:solidFill>
                  <a:srgbClr val="FFFFFF"/>
                </a:solidFill>
              </a14:hiddenFill>
            </a:ext>
          </a:extLst>
        </p:spPr>
      </p:pic>
      <p:sp>
        <p:nvSpPr>
          <p:cNvPr id="2" name="TekstSylinder 1">
            <a:extLst>
              <a:ext uri="{FF2B5EF4-FFF2-40B4-BE49-F238E27FC236}">
                <a16:creationId xmlns:a16="http://schemas.microsoft.com/office/drawing/2014/main" id="{10FDF35A-1A80-4E03-BE51-96855693EF6F}"/>
              </a:ext>
            </a:extLst>
          </p:cNvPr>
          <p:cNvSpPr txBox="1"/>
          <p:nvPr/>
        </p:nvSpPr>
        <p:spPr>
          <a:xfrm>
            <a:off x="494101" y="1321167"/>
            <a:ext cx="4803637" cy="3788830"/>
          </a:xfrm>
          <a:prstGeom prst="rect">
            <a:avLst/>
          </a:prstGeom>
        </p:spPr>
        <p:txBody>
          <a:bodyPr vert="horz" lIns="91440" tIns="45720" rIns="91440" bIns="45720" rtlCol="0" anchor="ctr">
            <a:normAutofit/>
          </a:bodyPr>
          <a:lstStyle/>
          <a:p>
            <a:pPr>
              <a:lnSpc>
                <a:spcPct val="90000"/>
              </a:lnSpc>
              <a:spcAft>
                <a:spcPts val="600"/>
              </a:spcAft>
            </a:pPr>
            <a:r>
              <a:rPr lang="en-US" sz="2000" dirty="0">
                <a:solidFill>
                  <a:srgbClr val="000000"/>
                </a:solidFill>
                <a:highlight>
                  <a:srgbClr val="FFFF00"/>
                </a:highlight>
              </a:rPr>
              <a:t>Hagen, Kristoffer et. al. Pedal tanks, </a:t>
            </a:r>
            <a:r>
              <a:rPr lang="en-GB" sz="2000" dirty="0">
                <a:solidFill>
                  <a:srgbClr val="000000"/>
                </a:solidFill>
                <a:highlight>
                  <a:srgbClr val="FFFF00"/>
                </a:highlight>
              </a:rPr>
              <a:t>A Multiplayer Exergame Based on Teamwork and Competition</a:t>
            </a:r>
            <a:endParaRPr lang="en-US" sz="2000" dirty="0">
              <a:solidFill>
                <a:srgbClr val="000000"/>
              </a:solidFill>
              <a:highlight>
                <a:srgbClr val="FFFF00"/>
              </a:highlight>
            </a:endParaRPr>
          </a:p>
        </p:txBody>
      </p:sp>
    </p:spTree>
    <p:extLst>
      <p:ext uri="{BB962C8B-B14F-4D97-AF65-F5344CB8AC3E}">
        <p14:creationId xmlns:p14="http://schemas.microsoft.com/office/powerpoint/2010/main" val="9403514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A9F529C3-C941-49FD-8C67-82F134F64B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50000"/>
              <a:lumOff val="5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20586029-32A0-47E5-9AEC-AE3ABA6B94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5" name="Straight Connector 74">
            <a:extLst>
              <a:ext uri="{FF2B5EF4-FFF2-40B4-BE49-F238E27FC236}">
                <a16:creationId xmlns:a16="http://schemas.microsoft.com/office/drawing/2014/main" id="{8C730EAB-A532-4295-A302-FB4B90DB9F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79958" y="1143000"/>
            <a:ext cx="0" cy="4572000"/>
          </a:xfrm>
          <a:prstGeom prst="line">
            <a:avLst/>
          </a:prstGeom>
          <a:ln>
            <a:solidFill>
              <a:srgbClr val="4E4E4E"/>
            </a:solidFill>
          </a:ln>
        </p:spPr>
        <p:style>
          <a:lnRef idx="1">
            <a:schemeClr val="accent1"/>
          </a:lnRef>
          <a:fillRef idx="0">
            <a:schemeClr val="accent1"/>
          </a:fillRef>
          <a:effectRef idx="0">
            <a:schemeClr val="accent1"/>
          </a:effectRef>
          <a:fontRef idx="minor">
            <a:schemeClr val="tx1"/>
          </a:fontRef>
        </p:style>
      </p:cxnSp>
      <p:sp>
        <p:nvSpPr>
          <p:cNvPr id="8" name="TekstSylinder 7">
            <a:extLst>
              <a:ext uri="{FF2B5EF4-FFF2-40B4-BE49-F238E27FC236}">
                <a16:creationId xmlns:a16="http://schemas.microsoft.com/office/drawing/2014/main" id="{059FBDF5-2015-4FB1-BCDA-FF69AE395063}"/>
              </a:ext>
            </a:extLst>
          </p:cNvPr>
          <p:cNvSpPr txBox="1"/>
          <p:nvPr/>
        </p:nvSpPr>
        <p:spPr>
          <a:xfrm>
            <a:off x="583145" y="4955977"/>
            <a:ext cx="10432472" cy="1661993"/>
          </a:xfrm>
          <a:prstGeom prst="rect">
            <a:avLst/>
          </a:prstGeom>
          <a:noFill/>
        </p:spPr>
        <p:txBody>
          <a:bodyPr wrap="square" rtlCol="0">
            <a:spAutoFit/>
          </a:bodyPr>
          <a:lstStyle/>
          <a:p>
            <a:r>
              <a:rPr lang="en-GB" sz="2800" dirty="0">
                <a:highlight>
                  <a:srgbClr val="FFFF00"/>
                </a:highlight>
              </a:rPr>
              <a:t>Pappas, Ilias; Jaccheri, Letizia; Mikalef, Patrick; </a:t>
            </a:r>
          </a:p>
          <a:p>
            <a:r>
              <a:rPr lang="en-GB" sz="2800" dirty="0">
                <a:highlight>
                  <a:srgbClr val="FFFF00"/>
                </a:highlight>
              </a:rPr>
              <a:t>Giannakos, Michail; Social Innovation and Social Entrepreneurship through Big Data, 2017  </a:t>
            </a:r>
          </a:p>
          <a:p>
            <a:endParaRPr lang="en-GB" dirty="0">
              <a:highlight>
                <a:srgbClr val="FFFF00"/>
              </a:highlight>
            </a:endParaRPr>
          </a:p>
        </p:txBody>
      </p:sp>
      <p:pic>
        <p:nvPicPr>
          <p:cNvPr id="6" name="Bilde 5">
            <a:extLst>
              <a:ext uri="{FF2B5EF4-FFF2-40B4-BE49-F238E27FC236}">
                <a16:creationId xmlns:a16="http://schemas.microsoft.com/office/drawing/2014/main" id="{6E5B9964-D193-47D9-915B-59233FE1E6F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7012" y="569667"/>
            <a:ext cx="7206113" cy="3728744"/>
          </a:xfrm>
          <a:prstGeom prst="rect">
            <a:avLst/>
          </a:prstGeom>
        </p:spPr>
      </p:pic>
      <p:pic>
        <p:nvPicPr>
          <p:cNvPr id="12" name="Picture 8">
            <a:extLst>
              <a:ext uri="{FF2B5EF4-FFF2-40B4-BE49-F238E27FC236}">
                <a16:creationId xmlns:a16="http://schemas.microsoft.com/office/drawing/2014/main" id="{F3927FD0-A2EE-4000-BA35-02AACF8BA95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82840" y="3049023"/>
            <a:ext cx="2351245" cy="987523"/>
          </a:xfrm>
          <a:prstGeom prst="rect">
            <a:avLst/>
          </a:prstGeom>
        </p:spPr>
      </p:pic>
    </p:spTree>
    <p:extLst>
      <p:ext uri="{BB962C8B-B14F-4D97-AF65-F5344CB8AC3E}">
        <p14:creationId xmlns:p14="http://schemas.microsoft.com/office/powerpoint/2010/main" val="826106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Shape 89"/>
          <p:cNvSpPr txBox="1">
            <a:spLocks noGrp="1"/>
          </p:cNvSpPr>
          <p:nvPr>
            <p:ph type="title"/>
          </p:nvPr>
        </p:nvSpPr>
        <p:spPr>
          <a:xfrm>
            <a:off x="415600" y="593367"/>
            <a:ext cx="11360800" cy="763600"/>
          </a:xfrm>
          <a:prstGeom prst="rect">
            <a:avLst/>
          </a:prstGeom>
        </p:spPr>
        <p:txBody>
          <a:bodyPr vert="horz" wrap="square" lIns="121900" tIns="121900" rIns="121900" bIns="121900" rtlCol="0" anchor="t" anchorCtr="0">
            <a:noAutofit/>
          </a:bodyPr>
          <a:lstStyle/>
          <a:p>
            <a:endParaRPr dirty="0"/>
          </a:p>
        </p:txBody>
      </p:sp>
      <p:sp>
        <p:nvSpPr>
          <p:cNvPr id="90" name="Shape 90"/>
          <p:cNvSpPr txBox="1">
            <a:spLocks noGrp="1"/>
          </p:cNvSpPr>
          <p:nvPr>
            <p:ph type="body" idx="1"/>
          </p:nvPr>
        </p:nvSpPr>
        <p:spPr>
          <a:xfrm>
            <a:off x="415600" y="1536633"/>
            <a:ext cx="11360800" cy="4555200"/>
          </a:xfrm>
          <a:prstGeom prst="rect">
            <a:avLst/>
          </a:prstGeom>
        </p:spPr>
        <p:txBody>
          <a:bodyPr vert="horz" wrap="square" lIns="121900" tIns="121900" rIns="121900" bIns="121900" rtlCol="0" anchor="t" anchorCtr="0">
            <a:noAutofit/>
          </a:bodyPr>
          <a:lstStyle/>
          <a:p>
            <a:pPr>
              <a:buNone/>
            </a:pPr>
            <a:endParaRPr/>
          </a:p>
        </p:txBody>
      </p:sp>
      <p:pic>
        <p:nvPicPr>
          <p:cNvPr id="91" name="Shape 91" descr="8.jpg"/>
          <p:cNvPicPr preferRelativeResize="0"/>
          <p:nvPr/>
        </p:nvPicPr>
        <p:blipFill>
          <a:blip r:embed="rId3">
            <a:alphaModFix/>
          </a:blip>
          <a:stretch>
            <a:fillRect/>
          </a:stretch>
        </p:blipFill>
        <p:spPr>
          <a:xfrm>
            <a:off x="0" y="16934"/>
            <a:ext cx="12192000" cy="6858000"/>
          </a:xfrm>
          <a:prstGeom prst="rect">
            <a:avLst/>
          </a:prstGeom>
          <a:noFill/>
          <a:ln>
            <a:noFill/>
          </a:ln>
        </p:spPr>
      </p:pic>
      <p:sp>
        <p:nvSpPr>
          <p:cNvPr id="5" name="TekstSylinder 4">
            <a:extLst>
              <a:ext uri="{FF2B5EF4-FFF2-40B4-BE49-F238E27FC236}">
                <a16:creationId xmlns:a16="http://schemas.microsoft.com/office/drawing/2014/main" id="{A05D5EFE-150A-4313-8983-84B835EC7659}"/>
              </a:ext>
            </a:extLst>
          </p:cNvPr>
          <p:cNvSpPr txBox="1"/>
          <p:nvPr/>
        </p:nvSpPr>
        <p:spPr>
          <a:xfrm>
            <a:off x="240632" y="4961612"/>
            <a:ext cx="10834761" cy="1754326"/>
          </a:xfrm>
          <a:prstGeom prst="rect">
            <a:avLst/>
          </a:prstGeom>
          <a:noFill/>
        </p:spPr>
        <p:txBody>
          <a:bodyPr wrap="none" rtlCol="0">
            <a:spAutoFit/>
          </a:bodyPr>
          <a:lstStyle/>
          <a:p>
            <a:r>
              <a:rPr lang="en-GB" dirty="0">
                <a:highlight>
                  <a:srgbClr val="FFFF00"/>
                </a:highlight>
              </a:rPr>
              <a:t>Exploring children’s learning experience in constructionism-based coding activities through design-based research</a:t>
            </a:r>
          </a:p>
          <a:p>
            <a:r>
              <a:rPr lang="en-GB" dirty="0">
                <a:highlight>
                  <a:srgbClr val="FFFF00"/>
                </a:highlight>
              </a:rPr>
              <a:t>S Papavlasopoulou, MN Giannakos, L Jaccheri</a:t>
            </a:r>
          </a:p>
          <a:p>
            <a:r>
              <a:rPr lang="en-GB" dirty="0">
                <a:highlight>
                  <a:srgbClr val="FFFF00"/>
                </a:highlight>
              </a:rPr>
              <a:t>Computers in Human </a:t>
            </a:r>
            <a:r>
              <a:rPr lang="en-GB" dirty="0" err="1">
                <a:highlight>
                  <a:srgbClr val="FFFF00"/>
                </a:highlight>
              </a:rPr>
              <a:t>Behavior</a:t>
            </a:r>
            <a:r>
              <a:rPr lang="en-GB" dirty="0">
                <a:highlight>
                  <a:srgbClr val="FFFF00"/>
                </a:highlight>
              </a:rPr>
              <a:t>		2019</a:t>
            </a:r>
          </a:p>
          <a:p>
            <a:r>
              <a:rPr lang="en-GB" dirty="0">
                <a:highlight>
                  <a:srgbClr val="FFFF00"/>
                </a:highlight>
              </a:rPr>
              <a:t>From players to makers: An empirical examination of factors that affect creative game development</a:t>
            </a:r>
          </a:p>
          <a:p>
            <a:r>
              <a:rPr lang="en-GB" dirty="0">
                <a:highlight>
                  <a:srgbClr val="FFFF00"/>
                </a:highlight>
              </a:rPr>
              <a:t>MN Giannakos, L Jaccheri</a:t>
            </a:r>
          </a:p>
          <a:p>
            <a:r>
              <a:rPr lang="en-GB" dirty="0">
                <a:highlight>
                  <a:srgbClr val="FFFF00"/>
                </a:highlight>
              </a:rPr>
              <a:t>International Journal of Child-Computer Interaction 18, 27-36</a:t>
            </a:r>
          </a:p>
        </p:txBody>
      </p:sp>
    </p:spTree>
    <p:extLst>
      <p:ext uri="{BB962C8B-B14F-4D97-AF65-F5344CB8AC3E}">
        <p14:creationId xmlns:p14="http://schemas.microsoft.com/office/powerpoint/2010/main" val="39692982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548"/>
        <p:cNvGrpSpPr/>
        <p:nvPr/>
      </p:nvGrpSpPr>
      <p:grpSpPr>
        <a:xfrm>
          <a:off x="0" y="0"/>
          <a:ext cx="0" cy="0"/>
          <a:chOff x="0" y="0"/>
          <a:chExt cx="0" cy="0"/>
        </a:xfrm>
      </p:grpSpPr>
      <p:sp>
        <p:nvSpPr>
          <p:cNvPr id="549" name="Google Shape;549;p74"/>
          <p:cNvSpPr txBox="1">
            <a:spLocks noGrp="1"/>
          </p:cNvSpPr>
          <p:nvPr>
            <p:ph type="title"/>
          </p:nvPr>
        </p:nvSpPr>
        <p:spPr>
          <a:xfrm>
            <a:off x="648929" y="629266"/>
            <a:ext cx="3667039" cy="1676603"/>
          </a:xfrm>
          <a:prstGeom prst="rect">
            <a:avLst/>
          </a:prstGeom>
        </p:spPr>
        <p:txBody>
          <a:bodyPr spcFirstLastPara="1" vert="horz" lIns="91425" tIns="45700" rIns="91425" bIns="45700" rtlCol="0" anchorCtr="0">
            <a:normAutofit/>
          </a:bodyPr>
          <a:lstStyle/>
          <a:p>
            <a:pPr>
              <a:spcBef>
                <a:spcPts val="0"/>
              </a:spcBef>
              <a:buClr>
                <a:schemeClr val="dk1"/>
              </a:buClr>
              <a:buSzPts val="4400"/>
            </a:pPr>
            <a:r>
              <a:rPr lang="en-US" dirty="0">
                <a:latin typeface="Calibri"/>
                <a:ea typeface="Calibri"/>
                <a:cs typeface="Calibri"/>
                <a:sym typeface="Calibri"/>
              </a:rPr>
              <a:t>	</a:t>
            </a:r>
            <a:endParaRPr dirty="0"/>
          </a:p>
        </p:txBody>
      </p:sp>
      <p:sp>
        <p:nvSpPr>
          <p:cNvPr id="550" name="Google Shape;550;p74"/>
          <p:cNvSpPr txBox="1">
            <a:spLocks noGrp="1"/>
          </p:cNvSpPr>
          <p:nvPr>
            <p:ph type="body" idx="1"/>
          </p:nvPr>
        </p:nvSpPr>
        <p:spPr>
          <a:xfrm>
            <a:off x="446800" y="513347"/>
            <a:ext cx="3667037" cy="3785419"/>
          </a:xfrm>
          <a:prstGeom prst="rect">
            <a:avLst/>
          </a:prstGeom>
        </p:spPr>
        <p:txBody>
          <a:bodyPr spcFirstLastPara="1" vert="horz" lIns="91425" tIns="45700" rIns="91425" bIns="45700" rtlCol="0" anchorCtr="0">
            <a:normAutofit/>
          </a:bodyPr>
          <a:lstStyle/>
          <a:p>
            <a:pPr marL="0" indent="0">
              <a:spcBef>
                <a:spcPts val="0"/>
              </a:spcBef>
              <a:spcAft>
                <a:spcPts val="600"/>
              </a:spcAft>
              <a:buNone/>
            </a:pPr>
            <a:endParaRPr lang="en-GB" sz="1800" dirty="0"/>
          </a:p>
          <a:p>
            <a:pPr marL="0" indent="0">
              <a:spcBef>
                <a:spcPts val="0"/>
              </a:spcBef>
              <a:spcAft>
                <a:spcPts val="600"/>
              </a:spcAft>
              <a:buNone/>
            </a:pPr>
            <a:endParaRPr lang="en-GB" sz="1800" dirty="0"/>
          </a:p>
          <a:p>
            <a:pPr marL="0" indent="0">
              <a:spcBef>
                <a:spcPts val="0"/>
              </a:spcBef>
              <a:spcAft>
                <a:spcPts val="600"/>
              </a:spcAft>
              <a:buNone/>
            </a:pPr>
            <a:endParaRPr lang="en-GB" sz="1800" dirty="0"/>
          </a:p>
          <a:p>
            <a:pPr marL="0" indent="0">
              <a:spcBef>
                <a:spcPts val="0"/>
              </a:spcBef>
              <a:spcAft>
                <a:spcPts val="600"/>
              </a:spcAft>
              <a:buClr>
                <a:srgbClr val="000000"/>
              </a:buClr>
              <a:buSzPts val="2800"/>
              <a:buNone/>
            </a:pPr>
            <a:r>
              <a:rPr lang="en-GB" sz="1800" dirty="0">
                <a:latin typeface="Calibri"/>
                <a:ea typeface="Calibri"/>
                <a:cs typeface="Calibri"/>
                <a:sym typeface="Calibri"/>
              </a:rPr>
              <a:t>RQ: How to </a:t>
            </a:r>
            <a:r>
              <a:rPr lang="en-GB" sz="1800" dirty="0" err="1">
                <a:latin typeface="Calibri"/>
                <a:ea typeface="Calibri"/>
                <a:cs typeface="Calibri"/>
                <a:sym typeface="Calibri"/>
              </a:rPr>
              <a:t>Analyze</a:t>
            </a:r>
            <a:r>
              <a:rPr lang="en-GB" sz="1800" dirty="0">
                <a:latin typeface="Calibri"/>
                <a:ea typeface="Calibri"/>
                <a:cs typeface="Calibri"/>
                <a:sym typeface="Calibri"/>
              </a:rPr>
              <a:t> Digital Stories for Social Good? </a:t>
            </a:r>
          </a:p>
          <a:p>
            <a:pPr lvl="1">
              <a:spcBef>
                <a:spcPts val="0"/>
              </a:spcBef>
              <a:spcAft>
                <a:spcPts val="600"/>
              </a:spcAft>
              <a:buClr>
                <a:srgbClr val="000000"/>
              </a:buClr>
              <a:buSzPts val="2800"/>
              <a:buFont typeface="Arial"/>
              <a:buChar char="•"/>
            </a:pPr>
            <a:r>
              <a:rPr lang="en-GB" sz="1400" dirty="0">
                <a:latin typeface="Calibri"/>
                <a:ea typeface="Calibri"/>
                <a:cs typeface="Calibri"/>
                <a:sym typeface="Calibri"/>
              </a:rPr>
              <a:t>Goal: predict empathy </a:t>
            </a:r>
            <a:r>
              <a:rPr lang="en-GB" sz="1400" dirty="0"/>
              <a:t>quotient</a:t>
            </a:r>
            <a:r>
              <a:rPr lang="en-GB" sz="1400" dirty="0">
                <a:latin typeface="Calibri"/>
                <a:ea typeface="Calibri"/>
                <a:cs typeface="Calibri"/>
                <a:sym typeface="Calibri"/>
              </a:rPr>
              <a:t> from storytelling features </a:t>
            </a:r>
          </a:p>
          <a:p>
            <a:pPr lvl="1">
              <a:spcBef>
                <a:spcPts val="0"/>
              </a:spcBef>
              <a:spcAft>
                <a:spcPts val="600"/>
              </a:spcAft>
              <a:buClr>
                <a:srgbClr val="000000"/>
              </a:buClr>
              <a:buSzPts val="2800"/>
              <a:buFont typeface="Arial"/>
              <a:buChar char="•"/>
            </a:pPr>
            <a:endParaRPr lang="nb-NO" sz="1400" dirty="0">
              <a:latin typeface="Calibri"/>
              <a:ea typeface="Calibri"/>
              <a:cs typeface="Calibri"/>
              <a:sym typeface="Calibri"/>
            </a:endParaRPr>
          </a:p>
          <a:p>
            <a:pPr marL="0" indent="0">
              <a:spcBef>
                <a:spcPts val="0"/>
              </a:spcBef>
              <a:spcAft>
                <a:spcPts val="600"/>
              </a:spcAft>
              <a:buClr>
                <a:srgbClr val="000000"/>
              </a:buClr>
              <a:buSzPts val="2800"/>
              <a:buNone/>
            </a:pPr>
            <a:r>
              <a:rPr lang="nb-NO" sz="1800" dirty="0">
                <a:latin typeface="Calibri"/>
                <a:ea typeface="Calibri"/>
                <a:cs typeface="Calibri"/>
                <a:sym typeface="Calibri"/>
              </a:rPr>
              <a:t>RQ: How to </a:t>
            </a:r>
            <a:r>
              <a:rPr lang="nb-NO" sz="1800" dirty="0" err="1">
                <a:latin typeface="Calibri"/>
                <a:ea typeface="Calibri"/>
                <a:cs typeface="Calibri"/>
                <a:sym typeface="Calibri"/>
              </a:rPr>
              <a:t>facilitate</a:t>
            </a:r>
            <a:r>
              <a:rPr lang="nb-NO" sz="1800" dirty="0">
                <a:latin typeface="Calibri"/>
                <a:ea typeface="Calibri"/>
                <a:cs typeface="Calibri"/>
                <a:sym typeface="Calibri"/>
              </a:rPr>
              <a:t> Digital </a:t>
            </a:r>
            <a:r>
              <a:rPr lang="nb-NO" sz="1800" dirty="0" err="1">
                <a:latin typeface="Calibri"/>
                <a:ea typeface="Calibri"/>
                <a:cs typeface="Calibri"/>
                <a:sym typeface="Calibri"/>
              </a:rPr>
              <a:t>Stories</a:t>
            </a:r>
            <a:r>
              <a:rPr lang="nb-NO" sz="1800" dirty="0">
                <a:latin typeface="Calibri"/>
                <a:ea typeface="Calibri"/>
                <a:cs typeface="Calibri"/>
                <a:sym typeface="Calibri"/>
              </a:rPr>
              <a:t> for </a:t>
            </a:r>
            <a:r>
              <a:rPr lang="nb-NO" sz="1800" dirty="0" err="1">
                <a:latin typeface="Calibri"/>
                <a:ea typeface="Calibri"/>
                <a:cs typeface="Calibri"/>
                <a:sym typeface="Calibri"/>
              </a:rPr>
              <a:t>Social</a:t>
            </a:r>
            <a:r>
              <a:rPr lang="nb-NO" sz="1800" dirty="0">
                <a:latin typeface="Calibri"/>
                <a:ea typeface="Calibri"/>
                <a:cs typeface="Calibri"/>
                <a:sym typeface="Calibri"/>
              </a:rPr>
              <a:t> Good?</a:t>
            </a:r>
            <a:endParaRPr lang="en-GB" sz="1800" dirty="0">
              <a:latin typeface="Calibri"/>
              <a:ea typeface="Calibri"/>
              <a:cs typeface="Calibri"/>
              <a:sym typeface="Calibri"/>
            </a:endParaRPr>
          </a:p>
          <a:p>
            <a:pPr lvl="1">
              <a:spcBef>
                <a:spcPts val="0"/>
              </a:spcBef>
              <a:spcAft>
                <a:spcPts val="600"/>
              </a:spcAft>
              <a:buClr>
                <a:srgbClr val="000000"/>
              </a:buClr>
              <a:buSzPts val="2800"/>
              <a:buFont typeface="Arial"/>
              <a:buChar char="•"/>
            </a:pPr>
            <a:r>
              <a:rPr lang="en-GB" sz="1400" dirty="0">
                <a:latin typeface="Calibri"/>
                <a:cs typeface="Calibri"/>
                <a:sym typeface="Calibri"/>
              </a:rPr>
              <a:t>Goal: predict stories from Emotions and Roles </a:t>
            </a:r>
          </a:p>
        </p:txBody>
      </p:sp>
      <p:pic>
        <p:nvPicPr>
          <p:cNvPr id="4" name="Google Shape;555;p75">
            <a:extLst>
              <a:ext uri="{FF2B5EF4-FFF2-40B4-BE49-F238E27FC236}">
                <a16:creationId xmlns:a16="http://schemas.microsoft.com/office/drawing/2014/main" id="{473E7C75-475A-4856-A81E-2008FD5256A1}"/>
              </a:ext>
            </a:extLst>
          </p:cNvPr>
          <p:cNvPicPr preferRelativeResize="0"/>
          <p:nvPr/>
        </p:nvPicPr>
        <p:blipFill rotWithShape="1">
          <a:blip r:embed="rId3">
            <a:extLst/>
          </a:blip>
          <a:srcRect r="804" b="1"/>
          <a:stretch/>
        </p:blipFill>
        <p:spPr>
          <a:xfrm>
            <a:off x="4636008" y="640082"/>
            <a:ext cx="6916329" cy="5577837"/>
          </a:xfrm>
          <a:prstGeom prst="rect">
            <a:avLst/>
          </a:prstGeom>
          <a:noFill/>
          <a:effectLst/>
        </p:spPr>
      </p:pic>
      <p:sp>
        <p:nvSpPr>
          <p:cNvPr id="5" name="TekstSylinder 4">
            <a:extLst>
              <a:ext uri="{FF2B5EF4-FFF2-40B4-BE49-F238E27FC236}">
                <a16:creationId xmlns:a16="http://schemas.microsoft.com/office/drawing/2014/main" id="{B32500DB-DDAA-4C02-A1AD-A4BD8F4E81CD}"/>
              </a:ext>
            </a:extLst>
          </p:cNvPr>
          <p:cNvSpPr txBox="1"/>
          <p:nvPr/>
        </p:nvSpPr>
        <p:spPr>
          <a:xfrm>
            <a:off x="446800" y="5756253"/>
            <a:ext cx="8210133" cy="923330"/>
          </a:xfrm>
          <a:prstGeom prst="rect">
            <a:avLst/>
          </a:prstGeom>
          <a:noFill/>
        </p:spPr>
        <p:txBody>
          <a:bodyPr wrap="none" rtlCol="0">
            <a:spAutoFit/>
          </a:bodyPr>
          <a:lstStyle/>
          <a:p>
            <a:r>
              <a:rPr lang="en-GB" dirty="0" err="1">
                <a:highlight>
                  <a:srgbClr val="FFFF00"/>
                </a:highlight>
              </a:rPr>
              <a:t>Tappetina's</a:t>
            </a:r>
            <a:r>
              <a:rPr lang="en-GB" dirty="0">
                <a:highlight>
                  <a:srgbClr val="FFFF00"/>
                </a:highlight>
              </a:rPr>
              <a:t> empathy game: a playground of storytelling and emotional understanding</a:t>
            </a:r>
          </a:p>
          <a:p>
            <a:r>
              <a:rPr lang="en-GB" dirty="0">
                <a:highlight>
                  <a:srgbClr val="FFFF00"/>
                </a:highlight>
              </a:rPr>
              <a:t>SB </a:t>
            </a:r>
            <a:r>
              <a:rPr lang="en-GB" dirty="0" err="1">
                <a:highlight>
                  <a:srgbClr val="FFFF00"/>
                </a:highlight>
              </a:rPr>
              <a:t>Skaraas</a:t>
            </a:r>
            <a:r>
              <a:rPr lang="en-GB" dirty="0">
                <a:highlight>
                  <a:srgbClr val="FFFF00"/>
                </a:highlight>
              </a:rPr>
              <a:t>, J Gomez, L Jaccheri 2018</a:t>
            </a:r>
          </a:p>
          <a:p>
            <a:r>
              <a:rPr lang="en-GB" dirty="0">
                <a:highlight>
                  <a:srgbClr val="FFFF00"/>
                </a:highlight>
              </a:rPr>
              <a:t>Proceedings of the 17th ACM Conference on Interaction Design and Children …</a:t>
            </a:r>
          </a:p>
        </p:txBody>
      </p:sp>
    </p:spTree>
    <p:extLst>
      <p:ext uri="{BB962C8B-B14F-4D97-AF65-F5344CB8AC3E}">
        <p14:creationId xmlns:p14="http://schemas.microsoft.com/office/powerpoint/2010/main" val="140448439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Sylinder 3">
            <a:extLst>
              <a:ext uri="{FF2B5EF4-FFF2-40B4-BE49-F238E27FC236}">
                <a16:creationId xmlns:a16="http://schemas.microsoft.com/office/drawing/2014/main" id="{F2E879D8-6952-44CE-B2A6-35FACCDB6159}"/>
              </a:ext>
            </a:extLst>
          </p:cNvPr>
          <p:cNvSpPr txBox="1"/>
          <p:nvPr/>
        </p:nvSpPr>
        <p:spPr>
          <a:xfrm>
            <a:off x="2898502" y="3198167"/>
            <a:ext cx="6216061" cy="461665"/>
          </a:xfrm>
          <a:prstGeom prst="rect">
            <a:avLst/>
          </a:prstGeom>
          <a:noFill/>
        </p:spPr>
        <p:txBody>
          <a:bodyPr wrap="none" rtlCol="0">
            <a:spAutoFit/>
          </a:bodyPr>
          <a:lstStyle/>
          <a:p>
            <a:r>
              <a:rPr lang="nb-NO" sz="2400" dirty="0" err="1">
                <a:highlight>
                  <a:srgbClr val="FFFF00"/>
                </a:highlight>
              </a:rPr>
              <a:t>Menti</a:t>
            </a:r>
            <a:r>
              <a:rPr lang="nb-NO" sz="2400" dirty="0">
                <a:highlight>
                  <a:srgbClr val="FFFF00"/>
                </a:highlight>
              </a:rPr>
              <a:t> – </a:t>
            </a:r>
            <a:r>
              <a:rPr lang="nb-NO" sz="2400" dirty="0" err="1">
                <a:highlight>
                  <a:srgbClr val="FFFF00"/>
                </a:highlight>
              </a:rPr>
              <a:t>three</a:t>
            </a:r>
            <a:r>
              <a:rPr lang="nb-NO" sz="2400" dirty="0">
                <a:highlight>
                  <a:srgbClr val="FFFF00"/>
                </a:highlight>
              </a:rPr>
              <a:t> questions </a:t>
            </a:r>
            <a:r>
              <a:rPr lang="nb-NO" sz="2400" dirty="0" err="1">
                <a:highlight>
                  <a:srgbClr val="FFFF00"/>
                </a:highlight>
              </a:rPr>
              <a:t>about</a:t>
            </a:r>
            <a:r>
              <a:rPr lang="nb-NO" sz="2400" dirty="0">
                <a:highlight>
                  <a:srgbClr val="FFFF00"/>
                </a:highlight>
              </a:rPr>
              <a:t> SI and </a:t>
            </a:r>
            <a:r>
              <a:rPr lang="nb-NO" sz="2400" dirty="0" err="1">
                <a:highlight>
                  <a:srgbClr val="FFFF00"/>
                </a:highlight>
              </a:rPr>
              <a:t>everything</a:t>
            </a:r>
            <a:endParaRPr lang="en-GB" sz="2400" dirty="0">
              <a:highlight>
                <a:srgbClr val="FFFF00"/>
              </a:highlight>
            </a:endParaRPr>
          </a:p>
        </p:txBody>
      </p:sp>
    </p:spTree>
    <p:extLst>
      <p:ext uri="{BB962C8B-B14F-4D97-AF65-F5344CB8AC3E}">
        <p14:creationId xmlns:p14="http://schemas.microsoft.com/office/powerpoint/2010/main" val="9052911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8">
            <a:extLst>
              <a:ext uri="{FF2B5EF4-FFF2-40B4-BE49-F238E27FC236}">
                <a16:creationId xmlns:a16="http://schemas.microsoft.com/office/drawing/2014/main" id="{123B691C-DA66-4D03-93DB-AD0068C715C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9236" y="4030800"/>
            <a:ext cx="2351245" cy="987523"/>
          </a:xfrm>
          <a:prstGeom prst="rect">
            <a:avLst/>
          </a:prstGeom>
        </p:spPr>
      </p:pic>
      <p:pic>
        <p:nvPicPr>
          <p:cNvPr id="5" name="Picture 2">
            <a:extLst>
              <a:ext uri="{FF2B5EF4-FFF2-40B4-BE49-F238E27FC236}">
                <a16:creationId xmlns:a16="http://schemas.microsoft.com/office/drawing/2014/main" id="{92E1E851-2DFC-4091-9BA6-132B5FE8DC5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77020" y="5303884"/>
            <a:ext cx="3837541" cy="1368723"/>
          </a:xfrm>
          <a:prstGeom prst="rect">
            <a:avLst/>
          </a:prstGeom>
        </p:spPr>
      </p:pic>
      <p:pic>
        <p:nvPicPr>
          <p:cNvPr id="6" name="Picture 9">
            <a:extLst>
              <a:ext uri="{FF2B5EF4-FFF2-40B4-BE49-F238E27FC236}">
                <a16:creationId xmlns:a16="http://schemas.microsoft.com/office/drawing/2014/main" id="{B8C291A3-D383-429B-A3F5-D9AA7A5DA4BD}"/>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757957" y="5303884"/>
            <a:ext cx="2075257" cy="1467446"/>
          </a:xfrm>
          <a:prstGeom prst="rect">
            <a:avLst/>
          </a:prstGeom>
        </p:spPr>
      </p:pic>
      <p:pic>
        <p:nvPicPr>
          <p:cNvPr id="8" name="Bilde 7">
            <a:extLst>
              <a:ext uri="{FF2B5EF4-FFF2-40B4-BE49-F238E27FC236}">
                <a16:creationId xmlns:a16="http://schemas.microsoft.com/office/drawing/2014/main" id="{AF1B8AAD-FEDC-44B4-8A18-46ADA3AB2479}"/>
              </a:ext>
            </a:extLst>
          </p:cNvPr>
          <p:cNvPicPr>
            <a:picLocks noChangeAspect="1"/>
          </p:cNvPicPr>
          <p:nvPr/>
        </p:nvPicPr>
        <p:blipFill>
          <a:blip r:embed="rId6"/>
          <a:stretch>
            <a:fillRect/>
          </a:stretch>
        </p:blipFill>
        <p:spPr>
          <a:xfrm>
            <a:off x="9395791" y="3693130"/>
            <a:ext cx="11439279" cy="1351960"/>
          </a:xfrm>
          <a:prstGeom prst="rect">
            <a:avLst/>
          </a:prstGeom>
        </p:spPr>
      </p:pic>
      <p:sp>
        <p:nvSpPr>
          <p:cNvPr id="12" name="TekstSylinder 11">
            <a:extLst>
              <a:ext uri="{FF2B5EF4-FFF2-40B4-BE49-F238E27FC236}">
                <a16:creationId xmlns:a16="http://schemas.microsoft.com/office/drawing/2014/main" id="{F08D27B8-B82B-442E-8525-F5102B03DF57}"/>
              </a:ext>
            </a:extLst>
          </p:cNvPr>
          <p:cNvSpPr txBox="1"/>
          <p:nvPr/>
        </p:nvSpPr>
        <p:spPr>
          <a:xfrm>
            <a:off x="399236" y="1132061"/>
            <a:ext cx="11439279" cy="3416320"/>
          </a:xfrm>
          <a:prstGeom prst="rect">
            <a:avLst/>
          </a:prstGeom>
          <a:noFill/>
        </p:spPr>
        <p:txBody>
          <a:bodyPr wrap="square" rtlCol="0">
            <a:spAutoFit/>
          </a:bodyPr>
          <a:lstStyle/>
          <a:p>
            <a:r>
              <a:rPr lang="nb-NO" sz="1600" dirty="0" err="1">
                <a:highlight>
                  <a:srgbClr val="FFFF00"/>
                </a:highlight>
              </a:rPr>
              <a:t>Education</a:t>
            </a:r>
            <a:r>
              <a:rPr lang="nb-NO" sz="1600" dirty="0">
                <a:highlight>
                  <a:srgbClr val="FFFF00"/>
                </a:highlight>
              </a:rPr>
              <a:t> </a:t>
            </a:r>
            <a:r>
              <a:rPr lang="nb-NO" sz="1600" dirty="0" err="1">
                <a:highlight>
                  <a:srgbClr val="FFFF00"/>
                </a:highlight>
              </a:rPr>
              <a:t>University</a:t>
            </a:r>
            <a:r>
              <a:rPr lang="nb-NO" sz="1600" dirty="0">
                <a:highlight>
                  <a:srgbClr val="FFFF00"/>
                </a:highlight>
              </a:rPr>
              <a:t> &amp; Soft Eng. </a:t>
            </a:r>
          </a:p>
          <a:p>
            <a:r>
              <a:rPr lang="nb-NO" sz="1600" dirty="0"/>
              <a:t>Center </a:t>
            </a:r>
            <a:r>
              <a:rPr lang="nb-NO" sz="1600" dirty="0" err="1"/>
              <a:t>Excited</a:t>
            </a:r>
            <a:r>
              <a:rPr lang="nb-NO" sz="1600" dirty="0"/>
              <a:t> </a:t>
            </a:r>
            <a:r>
              <a:rPr lang="nb-NO" sz="1600" dirty="0">
                <a:hlinkClick r:id="rId7"/>
              </a:rPr>
              <a:t>https://www.ntnu.edu/excited</a:t>
            </a:r>
            <a:r>
              <a:rPr lang="nb-NO" sz="1600" dirty="0"/>
              <a:t> 		   Sindre (L.), Divitini, Krogstie B., Madeleine Lorås ++ </a:t>
            </a:r>
          </a:p>
          <a:p>
            <a:r>
              <a:rPr lang="nb-NO" sz="1600" dirty="0"/>
              <a:t>NFR INTPART IPIT </a:t>
            </a:r>
            <a:r>
              <a:rPr lang="nb-NO" sz="1600" dirty="0">
                <a:hlinkClick r:id="rId8"/>
              </a:rPr>
              <a:t>https://ipit.network/</a:t>
            </a:r>
            <a:r>
              <a:rPr lang="nb-NO" sz="1600" dirty="0"/>
              <a:t>  			   Jaccheri (L.) </a:t>
            </a:r>
            <a:r>
              <a:rPr lang="it-IT" sz="1600" dirty="0"/>
              <a:t>Jingyue Li, Giannakos, Cico (PhD), Fufen</a:t>
            </a:r>
          </a:p>
          <a:p>
            <a:r>
              <a:rPr lang="it-IT" sz="1600" dirty="0">
                <a:highlight>
                  <a:srgbClr val="FFFF00"/>
                </a:highlight>
              </a:rPr>
              <a:t>IT – STEM &amp; Children </a:t>
            </a:r>
          </a:p>
          <a:p>
            <a:r>
              <a:rPr lang="it-IT" sz="1600" dirty="0" err="1"/>
              <a:t>Kodeløypa</a:t>
            </a:r>
            <a:r>
              <a:rPr lang="it-IT" sz="1600" dirty="0"/>
              <a:t> </a:t>
            </a:r>
            <a:r>
              <a:rPr lang="it-IT" sz="1600" dirty="0">
                <a:hlinkClick r:id="rId9"/>
              </a:rPr>
              <a:t>https://www.ntnu.no/kodeloypa</a:t>
            </a:r>
            <a:r>
              <a:rPr lang="it-IT" sz="1600" dirty="0"/>
              <a:t>  + Security		   Jaccheri (L), Papavlasopoulou, Karlsen, Farzana (PhD)</a:t>
            </a:r>
          </a:p>
          <a:p>
            <a:r>
              <a:rPr lang="it-IT" sz="1600" dirty="0"/>
              <a:t>Tappetina </a:t>
            </a:r>
            <a:r>
              <a:rPr lang="it-IT" sz="1600" dirty="0">
                <a:hlinkClick r:id="rId10"/>
              </a:rPr>
              <a:t>https://tappetina.com/</a:t>
            </a:r>
            <a:r>
              <a:rPr lang="it-IT" sz="1600" dirty="0"/>
              <a:t>			   Jaccheri (L.), Gomez, Sharma, Cico, Rubegni </a:t>
            </a:r>
          </a:p>
          <a:p>
            <a:r>
              <a:rPr lang="nb-NO" sz="1600" dirty="0"/>
              <a:t>NFR </a:t>
            </a:r>
            <a:r>
              <a:rPr lang="nb-NO" sz="1600" dirty="0" err="1"/>
              <a:t>KreTek</a:t>
            </a:r>
            <a:r>
              <a:rPr lang="nb-NO" sz="1600" dirty="0"/>
              <a:t> 2022 </a:t>
            </a:r>
            <a:r>
              <a:rPr lang="nb-NO" sz="1600" dirty="0" err="1"/>
              <a:t>Creativity</a:t>
            </a:r>
            <a:r>
              <a:rPr lang="nb-NO" sz="1600" dirty="0"/>
              <a:t> Schools 			   Bungum (L.) ++</a:t>
            </a:r>
            <a:endParaRPr lang="it-IT" sz="1600" dirty="0"/>
          </a:p>
          <a:p>
            <a:r>
              <a:rPr lang="nb-NO" sz="1600" dirty="0"/>
              <a:t>EU </a:t>
            </a:r>
            <a:r>
              <a:rPr lang="nb-NO" sz="1600" dirty="0" err="1"/>
              <a:t>Horizon</a:t>
            </a:r>
            <a:r>
              <a:rPr lang="nb-NO" sz="1600" dirty="0"/>
              <a:t> 2020 </a:t>
            </a:r>
            <a:r>
              <a:rPr lang="en-GB" sz="1600" dirty="0" err="1"/>
              <a:t>CoM_n_Play</a:t>
            </a:r>
            <a:r>
              <a:rPr lang="en-GB" sz="1600" dirty="0"/>
              <a:t>-Science </a:t>
            </a:r>
            <a:r>
              <a:rPr lang="en-GB" sz="1600" dirty="0">
                <a:hlinkClick r:id="rId11"/>
              </a:rPr>
              <a:t>https://comnplayscience.eu/</a:t>
            </a:r>
            <a:r>
              <a:rPr lang="en-GB" sz="1600" dirty="0"/>
              <a:t> Giannakos (L.) ++</a:t>
            </a:r>
          </a:p>
          <a:p>
            <a:r>
              <a:rPr lang="en-GB" sz="1600" dirty="0">
                <a:highlight>
                  <a:srgbClr val="FFFF00"/>
                </a:highlight>
              </a:rPr>
              <a:t>Social Innovation </a:t>
            </a:r>
          </a:p>
          <a:p>
            <a:r>
              <a:rPr lang="nb-NO" sz="1600" dirty="0"/>
              <a:t>EU </a:t>
            </a:r>
            <a:r>
              <a:rPr lang="nb-NO" sz="1600" dirty="0" err="1"/>
              <a:t>Horizon</a:t>
            </a:r>
            <a:r>
              <a:rPr lang="nb-NO" sz="1600" dirty="0"/>
              <a:t> 2020 </a:t>
            </a:r>
            <a:r>
              <a:rPr lang="nb-NO" sz="1600" dirty="0" err="1"/>
              <a:t>Initiate</a:t>
            </a:r>
            <a:r>
              <a:rPr lang="nb-NO" sz="1600" dirty="0"/>
              <a:t> http://initiate2020.eu/ 		   Jaccheri (L.), Pappas, Opland (</a:t>
            </a:r>
            <a:r>
              <a:rPr lang="nb-NO" sz="1600" dirty="0" err="1"/>
              <a:t>PhD</a:t>
            </a:r>
            <a:r>
              <a:rPr lang="nb-NO" sz="1600" dirty="0"/>
              <a:t>) </a:t>
            </a:r>
          </a:p>
          <a:p>
            <a:r>
              <a:rPr lang="nb-NO" sz="1600" dirty="0"/>
              <a:t>NFR IDUN 2022 From </a:t>
            </a:r>
            <a:r>
              <a:rPr lang="nb-NO" sz="1600" dirty="0" err="1"/>
              <a:t>PhD</a:t>
            </a:r>
            <a:r>
              <a:rPr lang="nb-NO" sz="1600" dirty="0"/>
              <a:t> to Professor ntnu.edu/</a:t>
            </a:r>
            <a:r>
              <a:rPr lang="nb-NO" sz="1600" dirty="0" err="1"/>
              <a:t>idun</a:t>
            </a:r>
            <a:r>
              <a:rPr lang="nb-NO" sz="1600" dirty="0"/>
              <a:t>  		   Jaccheri (L.), S. Fast </a:t>
            </a:r>
          </a:p>
          <a:p>
            <a:r>
              <a:rPr lang="en-GB" sz="1600" dirty="0"/>
              <a:t>NFR? </a:t>
            </a:r>
            <a:r>
              <a:rPr lang="en-GB" sz="1600"/>
              <a:t>Physical </a:t>
            </a:r>
            <a:r>
              <a:rPr lang="en-GB" sz="1600" dirty="0"/>
              <a:t>activity for individuals with </a:t>
            </a:r>
            <a:r>
              <a:rPr lang="en-GB" sz="1600"/>
              <a:t>intellectual disability</a:t>
            </a:r>
            <a:r>
              <a:rPr lang="en-GB" sz="1600" dirty="0"/>
              <a:t>	   Anke (L.), Michalsen, Hartvigsen ++ </a:t>
            </a:r>
          </a:p>
          <a:p>
            <a:endParaRPr lang="nb-NO" sz="2400" dirty="0"/>
          </a:p>
        </p:txBody>
      </p:sp>
      <p:sp>
        <p:nvSpPr>
          <p:cNvPr id="2" name="Tittel 1">
            <a:extLst>
              <a:ext uri="{FF2B5EF4-FFF2-40B4-BE49-F238E27FC236}">
                <a16:creationId xmlns:a16="http://schemas.microsoft.com/office/drawing/2014/main" id="{D981B37D-FF98-4513-919F-940193BA640B}"/>
              </a:ext>
            </a:extLst>
          </p:cNvPr>
          <p:cNvSpPr>
            <a:spLocks noGrp="1"/>
          </p:cNvSpPr>
          <p:nvPr>
            <p:ph type="title"/>
          </p:nvPr>
        </p:nvSpPr>
        <p:spPr>
          <a:xfrm>
            <a:off x="537007" y="376016"/>
            <a:ext cx="1980906" cy="763600"/>
          </a:xfrm>
        </p:spPr>
        <p:txBody>
          <a:bodyPr>
            <a:normAutofit fontScale="90000"/>
          </a:bodyPr>
          <a:lstStyle/>
          <a:p>
            <a:r>
              <a:rPr lang="en-GB" dirty="0"/>
              <a:t>Projects</a:t>
            </a:r>
          </a:p>
        </p:txBody>
      </p:sp>
      <p:pic>
        <p:nvPicPr>
          <p:cNvPr id="8194" name="Picture 2" descr="INITIATE â INnovation through bIg daTa and socIal enTreprEneurship">
            <a:extLst>
              <a:ext uri="{FF2B5EF4-FFF2-40B4-BE49-F238E27FC236}">
                <a16:creationId xmlns:a16="http://schemas.microsoft.com/office/drawing/2014/main" id="{07D93505-0A93-412D-A795-0F97B7BCEDC2}"/>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721619" y="5328482"/>
            <a:ext cx="1900047" cy="1442848"/>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https://ipitweb.files.wordpress.com/2018/04/30739316_1715790178514506_833260420344053760_n.jpg?w=1600">
            <a:extLst>
              <a:ext uri="{FF2B5EF4-FFF2-40B4-BE49-F238E27FC236}">
                <a16:creationId xmlns:a16="http://schemas.microsoft.com/office/drawing/2014/main" id="{FD2DF2E9-E3D0-4FFF-BC61-81AF67167E23}"/>
              </a:ext>
            </a:extLst>
          </p:cNvPr>
          <p:cNvPicPr>
            <a:picLocks noChangeAspect="1" noChangeArrowheads="1"/>
          </p:cNvPicPr>
          <p:nvPr/>
        </p:nvPicPr>
        <p:blipFill>
          <a:blip r:embed="rId13" cstate="hqprint">
            <a:extLst>
              <a:ext uri="{28A0092B-C50C-407E-A947-70E740481C1C}">
                <a14:useLocalDpi xmlns:a14="http://schemas.microsoft.com/office/drawing/2010/main" val="0"/>
              </a:ext>
            </a:extLst>
          </a:blip>
          <a:srcRect/>
          <a:stretch>
            <a:fillRect/>
          </a:stretch>
        </p:blipFill>
        <p:spPr bwMode="auto">
          <a:xfrm>
            <a:off x="5433051" y="4356427"/>
            <a:ext cx="2377229" cy="851221"/>
          </a:xfrm>
          <a:prstGeom prst="rect">
            <a:avLst/>
          </a:prstGeom>
          <a:noFill/>
          <a:extLst>
            <a:ext uri="{909E8E84-426E-40DD-AFC4-6F175D3DCCD1}">
              <a14:hiddenFill xmlns:a14="http://schemas.microsoft.com/office/drawing/2010/main">
                <a:solidFill>
                  <a:srgbClr val="FFFFFF"/>
                </a:solidFill>
              </a14:hiddenFill>
            </a:ext>
          </a:extLst>
        </p:spPr>
      </p:pic>
      <p:pic>
        <p:nvPicPr>
          <p:cNvPr id="8198" name="Picture 6" descr="The site logo">
            <a:extLst>
              <a:ext uri="{FF2B5EF4-FFF2-40B4-BE49-F238E27FC236}">
                <a16:creationId xmlns:a16="http://schemas.microsoft.com/office/drawing/2014/main" id="{395A0847-7506-4138-854D-AB00FFA93B93}"/>
              </a:ext>
            </a:extLst>
          </p:cNvPr>
          <p:cNvPicPr>
            <a:picLocks noChangeAspect="1" noChangeArrowheads="1"/>
          </p:cNvPicPr>
          <p:nvPr/>
        </p:nvPicPr>
        <p:blipFill>
          <a:blip r:embed="rId14" cstate="hqprint">
            <a:extLst>
              <a:ext uri="{28A0092B-C50C-407E-A947-70E740481C1C}">
                <a14:useLocalDpi xmlns:a14="http://schemas.microsoft.com/office/drawing/2010/main" val="0"/>
              </a:ext>
            </a:extLst>
          </a:blip>
          <a:srcRect/>
          <a:stretch>
            <a:fillRect/>
          </a:stretch>
        </p:blipFill>
        <p:spPr bwMode="auto">
          <a:xfrm>
            <a:off x="3165940" y="4383445"/>
            <a:ext cx="1666461" cy="16664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62710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F7219B-55C7-46D2-BCAB-09D9F46BEF07}"/>
              </a:ext>
            </a:extLst>
          </p:cNvPr>
          <p:cNvSpPr>
            <a:spLocks noGrp="1"/>
          </p:cNvSpPr>
          <p:nvPr>
            <p:ph type="title"/>
          </p:nvPr>
        </p:nvSpPr>
        <p:spPr/>
        <p:txBody>
          <a:bodyPr>
            <a:normAutofit fontScale="90000"/>
          </a:bodyPr>
          <a:lstStyle/>
          <a:p>
            <a:r>
              <a:rPr lang="nb-NO" dirty="0" err="1"/>
              <a:t>Other</a:t>
            </a:r>
            <a:r>
              <a:rPr lang="nb-NO" dirty="0"/>
              <a:t> </a:t>
            </a:r>
            <a:r>
              <a:rPr lang="nb-NO" dirty="0" err="1"/>
              <a:t>activities</a:t>
            </a:r>
            <a:endParaRPr lang="nb-NO" dirty="0"/>
          </a:p>
        </p:txBody>
      </p:sp>
      <p:sp>
        <p:nvSpPr>
          <p:cNvPr id="3" name="Text Placeholder 2">
            <a:extLst>
              <a:ext uri="{FF2B5EF4-FFF2-40B4-BE49-F238E27FC236}">
                <a16:creationId xmlns:a16="http://schemas.microsoft.com/office/drawing/2014/main" id="{0AA5CFBE-FA03-403F-AE39-5DEF382178E5}"/>
              </a:ext>
            </a:extLst>
          </p:cNvPr>
          <p:cNvSpPr>
            <a:spLocks noGrp="1"/>
          </p:cNvSpPr>
          <p:nvPr>
            <p:ph type="body" idx="1"/>
          </p:nvPr>
        </p:nvSpPr>
        <p:spPr/>
        <p:txBody>
          <a:bodyPr>
            <a:normAutofit/>
          </a:bodyPr>
          <a:lstStyle/>
          <a:p>
            <a:r>
              <a:rPr lang="en-US" b="1" dirty="0"/>
              <a:t>Evaluation and Assessment in Software Engineering (EASE) Trondheim </a:t>
            </a:r>
          </a:p>
          <a:p>
            <a:r>
              <a:rPr lang="en-US" b="1" dirty="0"/>
              <a:t>ease2020.org </a:t>
            </a:r>
            <a:endParaRPr lang="nb-NO" dirty="0"/>
          </a:p>
          <a:p>
            <a:r>
              <a:rPr lang="nb-NO" dirty="0"/>
              <a:t>All </a:t>
            </a:r>
            <a:r>
              <a:rPr lang="nb-NO" dirty="0" err="1"/>
              <a:t>female</a:t>
            </a:r>
            <a:r>
              <a:rPr lang="nb-NO" dirty="0"/>
              <a:t> </a:t>
            </a:r>
            <a:r>
              <a:rPr lang="nb-NO" dirty="0" err="1"/>
              <a:t>keynotes</a:t>
            </a:r>
            <a:r>
              <a:rPr lang="nb-NO" dirty="0"/>
              <a:t> </a:t>
            </a:r>
          </a:p>
          <a:p>
            <a:r>
              <a:rPr lang="nb-NO" dirty="0"/>
              <a:t>15-17 april 2019 </a:t>
            </a:r>
          </a:p>
          <a:p>
            <a:endParaRPr lang="nb-NO" dirty="0"/>
          </a:p>
          <a:p>
            <a:r>
              <a:rPr lang="nb-NO" dirty="0"/>
              <a:t>Lead Wire from 2020 COST ACTION </a:t>
            </a:r>
            <a:r>
              <a:rPr lang="nb-NO" dirty="0" err="1"/>
              <a:t>Gender</a:t>
            </a:r>
            <a:r>
              <a:rPr lang="nb-NO" dirty="0"/>
              <a:t> - Monica Landoni</a:t>
            </a:r>
          </a:p>
          <a:p>
            <a:endParaRPr lang="nb-NO" dirty="0"/>
          </a:p>
          <a:p>
            <a:r>
              <a:rPr lang="nb-NO" dirty="0"/>
              <a:t>IFIP ICEC 2015</a:t>
            </a:r>
          </a:p>
          <a:p>
            <a:r>
              <a:rPr lang="nb-NO" dirty="0"/>
              <a:t>IDC 2017 </a:t>
            </a:r>
          </a:p>
          <a:p>
            <a:r>
              <a:rPr lang="nb-NO" dirty="0"/>
              <a:t>Informatics Europe ECSS 2018 </a:t>
            </a:r>
          </a:p>
          <a:p>
            <a:r>
              <a:rPr lang="nb-NO" dirty="0"/>
              <a:t>I3E 2019</a:t>
            </a:r>
          </a:p>
        </p:txBody>
      </p:sp>
    </p:spTree>
    <p:extLst>
      <p:ext uri="{BB962C8B-B14F-4D97-AF65-F5344CB8AC3E}">
        <p14:creationId xmlns:p14="http://schemas.microsoft.com/office/powerpoint/2010/main" val="284479980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A44FF9D-1031-40BD-8577-E2E3AE78C760}"/>
              </a:ext>
            </a:extLst>
          </p:cNvPr>
          <p:cNvSpPr>
            <a:spLocks noGrp="1"/>
          </p:cNvSpPr>
          <p:nvPr>
            <p:ph type="title"/>
          </p:nvPr>
        </p:nvSpPr>
        <p:spPr/>
        <p:txBody>
          <a:bodyPr>
            <a:normAutofit fontScale="90000"/>
          </a:bodyPr>
          <a:lstStyle/>
          <a:p>
            <a:r>
              <a:rPr lang="nb-NO" dirty="0" err="1"/>
              <a:t>About</a:t>
            </a:r>
            <a:r>
              <a:rPr lang="nb-NO" dirty="0"/>
              <a:t> </a:t>
            </a:r>
            <a:r>
              <a:rPr lang="nb-NO" dirty="0" err="1"/>
              <a:t>this</a:t>
            </a:r>
            <a:r>
              <a:rPr lang="nb-NO" dirty="0"/>
              <a:t> </a:t>
            </a:r>
            <a:r>
              <a:rPr lang="nb-NO" dirty="0" err="1"/>
              <a:t>lecture</a:t>
            </a:r>
            <a:r>
              <a:rPr lang="nb-NO" dirty="0"/>
              <a:t> </a:t>
            </a:r>
            <a:endParaRPr lang="en-GB" dirty="0"/>
          </a:p>
        </p:txBody>
      </p:sp>
      <p:sp>
        <p:nvSpPr>
          <p:cNvPr id="3" name="TekstSylinder 2">
            <a:extLst>
              <a:ext uri="{FF2B5EF4-FFF2-40B4-BE49-F238E27FC236}">
                <a16:creationId xmlns:a16="http://schemas.microsoft.com/office/drawing/2014/main" id="{B7D55ABA-48F0-4831-AAC4-B8233F8DBCB7}"/>
              </a:ext>
            </a:extLst>
          </p:cNvPr>
          <p:cNvSpPr txBox="1"/>
          <p:nvPr/>
        </p:nvSpPr>
        <p:spPr>
          <a:xfrm>
            <a:off x="544591" y="2274838"/>
            <a:ext cx="11386835" cy="2308324"/>
          </a:xfrm>
          <a:prstGeom prst="rect">
            <a:avLst/>
          </a:prstGeom>
          <a:noFill/>
        </p:spPr>
        <p:txBody>
          <a:bodyPr wrap="none" rtlCol="0">
            <a:spAutoFit/>
          </a:bodyPr>
          <a:lstStyle/>
          <a:p>
            <a:r>
              <a:rPr lang="nb-NO" dirty="0" err="1"/>
              <a:t>Distinguished</a:t>
            </a:r>
            <a:r>
              <a:rPr lang="nb-NO" dirty="0"/>
              <a:t> Speaker </a:t>
            </a:r>
            <a:r>
              <a:rPr lang="en-GB" dirty="0"/>
              <a:t>Association for Computing Machinery (ACM).</a:t>
            </a:r>
            <a:endParaRPr lang="nb-NO" dirty="0"/>
          </a:p>
          <a:p>
            <a:r>
              <a:rPr lang="nb-NO" dirty="0">
                <a:hlinkClick r:id="rId2"/>
              </a:rPr>
              <a:t>https://speakers.acm.org/speakers/</a:t>
            </a:r>
            <a:endParaRPr lang="nb-NO" dirty="0"/>
          </a:p>
          <a:p>
            <a:r>
              <a:rPr lang="en-GB" dirty="0"/>
              <a:t>ACM 100,000 members</a:t>
            </a:r>
          </a:p>
          <a:p>
            <a:r>
              <a:rPr lang="en-GB" dirty="0"/>
              <a:t>ACM Speakers: IBM, Microsoft, Stanford University, Carnegie Mellon, University of British Columbia, Tsinghua University</a:t>
            </a:r>
          </a:p>
          <a:p>
            <a:r>
              <a:rPr lang="en-GB" dirty="0"/>
              <a:t>Two ACM Distinguished Speakers in Norway  </a:t>
            </a:r>
          </a:p>
          <a:p>
            <a:r>
              <a:rPr lang="en-GB" dirty="0"/>
              <a:t>Letizia with her lecture From Software through Art to Social Entrepreneurship. </a:t>
            </a:r>
          </a:p>
          <a:p>
            <a:r>
              <a:rPr lang="en-GB" dirty="0"/>
              <a:t>There are a total of 130 distinguished  speakers world wide.</a:t>
            </a:r>
            <a:r>
              <a:rPr lang="nb-NO" dirty="0"/>
              <a:t> </a:t>
            </a:r>
          </a:p>
          <a:p>
            <a:endParaRPr lang="en-GB" dirty="0">
              <a:highlight>
                <a:srgbClr val="FFFF00"/>
              </a:highlight>
            </a:endParaRPr>
          </a:p>
        </p:txBody>
      </p:sp>
    </p:spTree>
    <p:extLst>
      <p:ext uri="{BB962C8B-B14F-4D97-AF65-F5344CB8AC3E}">
        <p14:creationId xmlns:p14="http://schemas.microsoft.com/office/powerpoint/2010/main" val="15677560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ssholder for innhold 4" descr="Et bilde som inneholder innendørs, person, vegg, mann&#10;&#10;Beskrivelse som er generert med høy visshet">
            <a:extLst>
              <a:ext uri="{FF2B5EF4-FFF2-40B4-BE49-F238E27FC236}">
                <a16:creationId xmlns:a16="http://schemas.microsoft.com/office/drawing/2014/main" id="{148F4A72-9E55-4E57-A2FD-4FAB5B83AD24}"/>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b="14773"/>
          <a:stretch/>
        </p:blipFill>
        <p:spPr>
          <a:xfrm>
            <a:off x="20" y="10"/>
            <a:ext cx="12191980" cy="6857990"/>
          </a:xfrm>
          <a:prstGeom prst="rect">
            <a:avLst/>
          </a:prstGeom>
        </p:spPr>
      </p:pic>
      <p:sp>
        <p:nvSpPr>
          <p:cNvPr id="6" name="TekstSylinder 5">
            <a:extLst>
              <a:ext uri="{FF2B5EF4-FFF2-40B4-BE49-F238E27FC236}">
                <a16:creationId xmlns:a16="http://schemas.microsoft.com/office/drawing/2014/main" id="{D1C39AC7-380A-4B88-8F7B-AE4DCCE37DB4}"/>
              </a:ext>
            </a:extLst>
          </p:cNvPr>
          <p:cNvSpPr txBox="1"/>
          <p:nvPr/>
        </p:nvSpPr>
        <p:spPr>
          <a:xfrm>
            <a:off x="3505201" y="5235389"/>
            <a:ext cx="7730258" cy="369332"/>
          </a:xfrm>
          <a:prstGeom prst="rect">
            <a:avLst/>
          </a:prstGeom>
          <a:noFill/>
        </p:spPr>
        <p:txBody>
          <a:bodyPr wrap="none" rtlCol="0">
            <a:spAutoFit/>
          </a:bodyPr>
          <a:lstStyle/>
          <a:p>
            <a:r>
              <a:rPr lang="en-GB" dirty="0">
                <a:highlight>
                  <a:srgbClr val="FFFF00"/>
                </a:highlight>
              </a:rPr>
              <a:t>WANG, Alf Inge. The wear out effect of a game-based student response system</a:t>
            </a:r>
          </a:p>
        </p:txBody>
      </p:sp>
    </p:spTree>
    <p:extLst>
      <p:ext uri="{BB962C8B-B14F-4D97-AF65-F5344CB8AC3E}">
        <p14:creationId xmlns:p14="http://schemas.microsoft.com/office/powerpoint/2010/main" val="206970246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1" name="Bilde 20" descr="Et bilde som inneholder person, foto, poserer, gruppe&#10;&#10;Beskrivelse som er generert med svært høy visshet">
            <a:extLst>
              <a:ext uri="{FF2B5EF4-FFF2-40B4-BE49-F238E27FC236}">
                <a16:creationId xmlns:a16="http://schemas.microsoft.com/office/drawing/2014/main" id="{5F007BA1-4ABF-4B1C-BC78-65452DA4C2B2}"/>
              </a:ext>
            </a:extLst>
          </p:cNvPr>
          <p:cNvPicPr>
            <a:picLocks noChangeAspect="1"/>
          </p:cNvPicPr>
          <p:nvPr/>
        </p:nvPicPr>
        <p:blipFill rotWithShape="1">
          <a:blip r:embed="rId2">
            <a:extLst>
              <a:ext uri="{28A0092B-C50C-407E-A947-70E740481C1C}">
                <a14:useLocalDpi xmlns:a14="http://schemas.microsoft.com/office/drawing/2010/main" val="0"/>
              </a:ext>
            </a:extLst>
          </a:blip>
          <a:srcRect t="14580" r="-2" b="8135"/>
          <a:stretch/>
        </p:blipFill>
        <p:spPr>
          <a:xfrm>
            <a:off x="4493436" y="243"/>
            <a:ext cx="7698564" cy="3346705"/>
          </a:xfrm>
          <a:custGeom>
            <a:avLst/>
            <a:gdLst>
              <a:gd name="connsiteX0" fmla="*/ 1549963 w 7698564"/>
              <a:gd name="connsiteY0" fmla="*/ 0 h 3346705"/>
              <a:gd name="connsiteX1" fmla="*/ 1555540 w 7698564"/>
              <a:gd name="connsiteY1" fmla="*/ 0 h 3346705"/>
              <a:gd name="connsiteX2" fmla="*/ 2621768 w 7698564"/>
              <a:gd name="connsiteY2" fmla="*/ 0 h 3346705"/>
              <a:gd name="connsiteX3" fmla="*/ 6451640 w 7698564"/>
              <a:gd name="connsiteY3" fmla="*/ 0 h 3346705"/>
              <a:gd name="connsiteX4" fmla="*/ 6451640 w 7698564"/>
              <a:gd name="connsiteY4" fmla="*/ 479 h 3346705"/>
              <a:gd name="connsiteX5" fmla="*/ 7698564 w 7698564"/>
              <a:gd name="connsiteY5" fmla="*/ 479 h 3346705"/>
              <a:gd name="connsiteX6" fmla="*/ 7698564 w 7698564"/>
              <a:gd name="connsiteY6" fmla="*/ 3346705 h 3346705"/>
              <a:gd name="connsiteX7" fmla="*/ 0 w 7698564"/>
              <a:gd name="connsiteY7" fmla="*/ 3346705 h 3346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698564" h="3346705">
                <a:moveTo>
                  <a:pt x="1549963" y="0"/>
                </a:moveTo>
                <a:lnTo>
                  <a:pt x="1555540" y="0"/>
                </a:lnTo>
                <a:lnTo>
                  <a:pt x="2621768" y="0"/>
                </a:lnTo>
                <a:lnTo>
                  <a:pt x="6451640" y="0"/>
                </a:lnTo>
                <a:lnTo>
                  <a:pt x="6451640" y="479"/>
                </a:lnTo>
                <a:lnTo>
                  <a:pt x="7698564" y="479"/>
                </a:lnTo>
                <a:lnTo>
                  <a:pt x="7698564" y="3346705"/>
                </a:lnTo>
                <a:lnTo>
                  <a:pt x="0" y="3346705"/>
                </a:lnTo>
                <a:close/>
              </a:path>
            </a:pathLst>
          </a:custGeom>
        </p:spPr>
      </p:pic>
      <p:pic>
        <p:nvPicPr>
          <p:cNvPr id="5" name="Bilde 4" descr="Et bilde som inneholder innendørs, vegg, person, kaffe&#10;&#10;Beskrivelse som er generert med svært høy visshet">
            <a:extLst>
              <a:ext uri="{FF2B5EF4-FFF2-40B4-BE49-F238E27FC236}">
                <a16:creationId xmlns:a16="http://schemas.microsoft.com/office/drawing/2014/main" id="{DD249D47-0090-42A3-9F9F-770AE9FF5FC7}"/>
              </a:ext>
            </a:extLst>
          </p:cNvPr>
          <p:cNvPicPr>
            <a:picLocks noChangeAspect="1"/>
          </p:cNvPicPr>
          <p:nvPr/>
        </p:nvPicPr>
        <p:blipFill rotWithShape="1">
          <a:blip r:embed="rId3">
            <a:extLst>
              <a:ext uri="{28A0092B-C50C-407E-A947-70E740481C1C}">
                <a14:useLocalDpi xmlns:a14="http://schemas.microsoft.com/office/drawing/2010/main" val="0"/>
              </a:ext>
            </a:extLst>
          </a:blip>
          <a:srcRect r="-3" b="23847"/>
          <a:stretch/>
        </p:blipFill>
        <p:spPr>
          <a:xfrm>
            <a:off x="20" y="10"/>
            <a:ext cx="5859777" cy="3346695"/>
          </a:xfrm>
          <a:custGeom>
            <a:avLst/>
            <a:gdLst>
              <a:gd name="connsiteX0" fmla="*/ 0 w 5859797"/>
              <a:gd name="connsiteY0" fmla="*/ 0 h 3346705"/>
              <a:gd name="connsiteX1" fmla="*/ 5859797 w 5859797"/>
              <a:gd name="connsiteY1" fmla="*/ 0 h 3346705"/>
              <a:gd name="connsiteX2" fmla="*/ 4309834 w 5859797"/>
              <a:gd name="connsiteY2" fmla="*/ 3346705 h 3346705"/>
              <a:gd name="connsiteX3" fmla="*/ 4304257 w 5859797"/>
              <a:gd name="connsiteY3" fmla="*/ 3346705 h 3346705"/>
              <a:gd name="connsiteX4" fmla="*/ 3238029 w 5859797"/>
              <a:gd name="connsiteY4" fmla="*/ 3346705 h 3346705"/>
              <a:gd name="connsiteX5" fmla="*/ 0 w 5859797"/>
              <a:gd name="connsiteY5" fmla="*/ 3346705 h 3346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59797" h="3346705">
                <a:moveTo>
                  <a:pt x="0" y="0"/>
                </a:moveTo>
                <a:lnTo>
                  <a:pt x="5859797" y="0"/>
                </a:lnTo>
                <a:lnTo>
                  <a:pt x="4309834" y="3346705"/>
                </a:lnTo>
                <a:lnTo>
                  <a:pt x="4304257" y="3346705"/>
                </a:lnTo>
                <a:lnTo>
                  <a:pt x="3238029" y="3346705"/>
                </a:lnTo>
                <a:lnTo>
                  <a:pt x="0" y="3346705"/>
                </a:lnTo>
                <a:close/>
              </a:path>
            </a:pathLst>
          </a:custGeom>
        </p:spPr>
      </p:pic>
      <p:pic>
        <p:nvPicPr>
          <p:cNvPr id="44" name="Bilde 43" descr="Et bilde som inneholder person, innendørs, gulv, vegg&#10;&#10;Beskrivelse som er generert med svært høy visshet">
            <a:extLst>
              <a:ext uri="{FF2B5EF4-FFF2-40B4-BE49-F238E27FC236}">
                <a16:creationId xmlns:a16="http://schemas.microsoft.com/office/drawing/2014/main" id="{4B3C68C6-0EBC-4850-963B-58339D349F64}"/>
              </a:ext>
            </a:extLst>
          </p:cNvPr>
          <p:cNvPicPr>
            <a:picLocks noChangeAspect="1"/>
          </p:cNvPicPr>
          <p:nvPr/>
        </p:nvPicPr>
        <p:blipFill rotWithShape="1">
          <a:blip r:embed="rId4">
            <a:extLst>
              <a:ext uri="{28A0092B-C50C-407E-A947-70E740481C1C}">
                <a14:useLocalDpi xmlns:a14="http://schemas.microsoft.com/office/drawing/2010/main" val="0"/>
              </a:ext>
            </a:extLst>
          </a:blip>
          <a:srcRect r="2" b="17573"/>
          <a:stretch/>
        </p:blipFill>
        <p:spPr>
          <a:xfrm>
            <a:off x="6350089" y="3511295"/>
            <a:ext cx="5841911" cy="3346705"/>
          </a:xfrm>
          <a:custGeom>
            <a:avLst/>
            <a:gdLst>
              <a:gd name="connsiteX0" fmla="*/ 1549963 w 5841911"/>
              <a:gd name="connsiteY0" fmla="*/ 0 h 3346705"/>
              <a:gd name="connsiteX1" fmla="*/ 1555540 w 5841911"/>
              <a:gd name="connsiteY1" fmla="*/ 0 h 3346705"/>
              <a:gd name="connsiteX2" fmla="*/ 2621768 w 5841911"/>
              <a:gd name="connsiteY2" fmla="*/ 0 h 3346705"/>
              <a:gd name="connsiteX3" fmla="*/ 5841911 w 5841911"/>
              <a:gd name="connsiteY3" fmla="*/ 0 h 3346705"/>
              <a:gd name="connsiteX4" fmla="*/ 5841911 w 5841911"/>
              <a:gd name="connsiteY4" fmla="*/ 3346705 h 3346705"/>
              <a:gd name="connsiteX5" fmla="*/ 0 w 5841911"/>
              <a:gd name="connsiteY5" fmla="*/ 3346705 h 3346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41911" h="3346705">
                <a:moveTo>
                  <a:pt x="1549963" y="0"/>
                </a:moveTo>
                <a:lnTo>
                  <a:pt x="1555540" y="0"/>
                </a:lnTo>
                <a:lnTo>
                  <a:pt x="2621768" y="0"/>
                </a:lnTo>
                <a:lnTo>
                  <a:pt x="5841911" y="0"/>
                </a:lnTo>
                <a:lnTo>
                  <a:pt x="5841911" y="3346705"/>
                </a:lnTo>
                <a:lnTo>
                  <a:pt x="0" y="3346705"/>
                </a:lnTo>
                <a:close/>
              </a:path>
            </a:pathLst>
          </a:custGeom>
        </p:spPr>
      </p:pic>
      <p:pic>
        <p:nvPicPr>
          <p:cNvPr id="29" name="Bilde 28" descr="Et bilde som inneholder person, bord, gulv, innendørs&#10;&#10;Beskrivelse som er generert med svært høy visshet">
            <a:extLst>
              <a:ext uri="{FF2B5EF4-FFF2-40B4-BE49-F238E27FC236}">
                <a16:creationId xmlns:a16="http://schemas.microsoft.com/office/drawing/2014/main" id="{C6258E12-C2CA-49CF-AD08-EA025EC4DAD3}"/>
              </a:ext>
            </a:extLst>
          </p:cNvPr>
          <p:cNvPicPr>
            <a:picLocks noChangeAspect="1"/>
          </p:cNvPicPr>
          <p:nvPr/>
        </p:nvPicPr>
        <p:blipFill rotWithShape="1">
          <a:blip r:embed="rId5">
            <a:extLst>
              <a:ext uri="{28A0092B-C50C-407E-A947-70E740481C1C}">
                <a14:useLocalDpi xmlns:a14="http://schemas.microsoft.com/office/drawing/2010/main" val="0"/>
              </a:ext>
            </a:extLst>
          </a:blip>
          <a:srcRect t="35823" r="-2" b="481"/>
          <a:stretch/>
        </p:blipFill>
        <p:spPr>
          <a:xfrm>
            <a:off x="20" y="3511295"/>
            <a:ext cx="7698544" cy="3346705"/>
          </a:xfrm>
          <a:custGeom>
            <a:avLst/>
            <a:gdLst>
              <a:gd name="connsiteX0" fmla="*/ 0 w 7698564"/>
              <a:gd name="connsiteY0" fmla="*/ 0 h 3346705"/>
              <a:gd name="connsiteX1" fmla="*/ 7698564 w 7698564"/>
              <a:gd name="connsiteY1" fmla="*/ 0 h 3346705"/>
              <a:gd name="connsiteX2" fmla="*/ 6148601 w 7698564"/>
              <a:gd name="connsiteY2" fmla="*/ 3346705 h 3346705"/>
              <a:gd name="connsiteX3" fmla="*/ 6143024 w 7698564"/>
              <a:gd name="connsiteY3" fmla="*/ 3346705 h 3346705"/>
              <a:gd name="connsiteX4" fmla="*/ 5076796 w 7698564"/>
              <a:gd name="connsiteY4" fmla="*/ 3346705 h 3346705"/>
              <a:gd name="connsiteX5" fmla="*/ 1246924 w 7698564"/>
              <a:gd name="connsiteY5" fmla="*/ 3346705 h 3346705"/>
              <a:gd name="connsiteX6" fmla="*/ 1246924 w 7698564"/>
              <a:gd name="connsiteY6" fmla="*/ 3346226 h 3346705"/>
              <a:gd name="connsiteX7" fmla="*/ 0 w 7698564"/>
              <a:gd name="connsiteY7" fmla="*/ 3346226 h 3346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698564" h="3346705">
                <a:moveTo>
                  <a:pt x="0" y="0"/>
                </a:moveTo>
                <a:lnTo>
                  <a:pt x="7698564" y="0"/>
                </a:lnTo>
                <a:lnTo>
                  <a:pt x="6148601" y="3346705"/>
                </a:lnTo>
                <a:lnTo>
                  <a:pt x="6143024" y="3346705"/>
                </a:lnTo>
                <a:lnTo>
                  <a:pt x="5076796" y="3346705"/>
                </a:lnTo>
                <a:lnTo>
                  <a:pt x="1246924" y="3346705"/>
                </a:lnTo>
                <a:lnTo>
                  <a:pt x="1246924" y="3346226"/>
                </a:lnTo>
                <a:lnTo>
                  <a:pt x="0" y="3346226"/>
                </a:lnTo>
                <a:close/>
              </a:path>
            </a:pathLst>
          </a:custGeom>
        </p:spPr>
      </p:pic>
    </p:spTree>
    <p:extLst>
      <p:ext uri="{BB962C8B-B14F-4D97-AF65-F5344CB8AC3E}">
        <p14:creationId xmlns:p14="http://schemas.microsoft.com/office/powerpoint/2010/main" val="129716132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Bilde 7" descr="Et bilde som inneholder person, vegg, klær, innendørs&#10;&#10;Beskrivelse som er generert med svært høy visshet">
            <a:extLst>
              <a:ext uri="{FF2B5EF4-FFF2-40B4-BE49-F238E27FC236}">
                <a16:creationId xmlns:a16="http://schemas.microsoft.com/office/drawing/2014/main" id="{6E4916F7-DC9C-4164-836C-38156BAB84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12000" y="3844669"/>
            <a:ext cx="2880000" cy="2767264"/>
          </a:xfrm>
          <a:prstGeom prst="rect">
            <a:avLst/>
          </a:prstGeom>
        </p:spPr>
      </p:pic>
      <p:pic>
        <p:nvPicPr>
          <p:cNvPr id="3" name="Bilde 2" descr="Et bilde som inneholder vegg, mann, person, innendørs&#10;&#10;Beskrivelse som er generert med svært høy visshet">
            <a:extLst>
              <a:ext uri="{FF2B5EF4-FFF2-40B4-BE49-F238E27FC236}">
                <a16:creationId xmlns:a16="http://schemas.microsoft.com/office/drawing/2014/main" id="{E6A7EB83-A28A-435C-BE0A-CAFFF5EB3119}"/>
              </a:ext>
            </a:extLst>
          </p:cNvPr>
          <p:cNvPicPr>
            <a:picLocks noChangeAspect="1"/>
          </p:cNvPicPr>
          <p:nvPr/>
        </p:nvPicPr>
        <p:blipFill rotWithShape="1">
          <a:blip r:embed="rId3">
            <a:extLst>
              <a:ext uri="{28A0092B-C50C-407E-A947-70E740481C1C}">
                <a14:useLocalDpi xmlns:a14="http://schemas.microsoft.com/office/drawing/2010/main" val="0"/>
              </a:ext>
            </a:extLst>
          </a:blip>
          <a:srcRect l="12577" r="8574" b="-4"/>
          <a:stretch/>
        </p:blipFill>
        <p:spPr>
          <a:xfrm>
            <a:off x="20" y="11"/>
            <a:ext cx="2880000" cy="2438156"/>
          </a:xfrm>
          <a:prstGeom prst="rect">
            <a:avLst/>
          </a:prstGeom>
        </p:spPr>
      </p:pic>
      <p:pic>
        <p:nvPicPr>
          <p:cNvPr id="11" name="Bilde 10" descr="Et bilde som inneholder person, vegg, innendørs, mann&#10;&#10;Beskrivelse som er generert med svært høy visshet">
            <a:extLst>
              <a:ext uri="{FF2B5EF4-FFF2-40B4-BE49-F238E27FC236}">
                <a16:creationId xmlns:a16="http://schemas.microsoft.com/office/drawing/2014/main" id="{4D3B70A7-A453-48ED-AC55-E2E89705083F}"/>
              </a:ext>
            </a:extLst>
          </p:cNvPr>
          <p:cNvPicPr>
            <a:picLocks noChangeAspect="1"/>
          </p:cNvPicPr>
          <p:nvPr/>
        </p:nvPicPr>
        <p:blipFill rotWithShape="1">
          <a:blip r:embed="rId4">
            <a:extLst>
              <a:ext uri="{28A0092B-C50C-407E-A947-70E740481C1C}">
                <a14:useLocalDpi xmlns:a14="http://schemas.microsoft.com/office/drawing/2010/main" val="0"/>
              </a:ext>
            </a:extLst>
          </a:blip>
          <a:srcRect r="-1" b="26015"/>
          <a:stretch/>
        </p:blipFill>
        <p:spPr>
          <a:xfrm>
            <a:off x="9313545" y="13595"/>
            <a:ext cx="2880000" cy="2427430"/>
          </a:xfrm>
          <a:prstGeom prst="rect">
            <a:avLst/>
          </a:prstGeom>
        </p:spPr>
      </p:pic>
      <p:pic>
        <p:nvPicPr>
          <p:cNvPr id="4" name="Bilde 3" descr="Et bilde som inneholder person, utendørs, bygning, klær&#10;&#10;Beskrivelse som er generert med svært høy visshet">
            <a:extLst>
              <a:ext uri="{FF2B5EF4-FFF2-40B4-BE49-F238E27FC236}">
                <a16:creationId xmlns:a16="http://schemas.microsoft.com/office/drawing/2014/main" id="{5B1F1885-3627-4EDE-8394-F26C6DA55C4F}"/>
              </a:ext>
            </a:extLst>
          </p:cNvPr>
          <p:cNvPicPr>
            <a:picLocks noChangeAspect="1"/>
          </p:cNvPicPr>
          <p:nvPr/>
        </p:nvPicPr>
        <p:blipFill rotWithShape="1">
          <a:blip r:embed="rId5">
            <a:extLst>
              <a:ext uri="{28A0092B-C50C-407E-A947-70E740481C1C}">
                <a14:useLocalDpi xmlns:a14="http://schemas.microsoft.com/office/drawing/2010/main" val="0"/>
              </a:ext>
            </a:extLst>
          </a:blip>
          <a:srcRect t="9241" r="4" b="6245"/>
          <a:stretch/>
        </p:blipFill>
        <p:spPr>
          <a:xfrm>
            <a:off x="3101419" y="24908"/>
            <a:ext cx="2880000" cy="2434105"/>
          </a:xfrm>
          <a:prstGeom prst="rect">
            <a:avLst/>
          </a:prstGeom>
        </p:spPr>
      </p:pic>
      <p:pic>
        <p:nvPicPr>
          <p:cNvPr id="9" name="Bilde 8" descr="Et bilde som inneholder person, vegg, innendørs, klær&#10;&#10;Beskrivelse som er generert med svært høy visshet">
            <a:extLst>
              <a:ext uri="{FF2B5EF4-FFF2-40B4-BE49-F238E27FC236}">
                <a16:creationId xmlns:a16="http://schemas.microsoft.com/office/drawing/2014/main" id="{23BF09DA-3D3C-4143-AC7F-6651A8B6A2B1}"/>
              </a:ext>
            </a:extLst>
          </p:cNvPr>
          <p:cNvPicPr>
            <a:picLocks noChangeAspect="1"/>
          </p:cNvPicPr>
          <p:nvPr/>
        </p:nvPicPr>
        <p:blipFill rotWithShape="1">
          <a:blip r:embed="rId6">
            <a:extLst>
              <a:ext uri="{28A0092B-C50C-407E-A947-70E740481C1C}">
                <a14:useLocalDpi xmlns:a14="http://schemas.microsoft.com/office/drawing/2010/main" val="0"/>
              </a:ext>
            </a:extLst>
          </a:blip>
          <a:srcRect r="-3" b="36504"/>
          <a:stretch/>
        </p:blipFill>
        <p:spPr>
          <a:xfrm>
            <a:off x="6207482" y="13596"/>
            <a:ext cx="2880000" cy="2438163"/>
          </a:xfrm>
          <a:prstGeom prst="rect">
            <a:avLst/>
          </a:prstGeom>
        </p:spPr>
      </p:pic>
      <p:pic>
        <p:nvPicPr>
          <p:cNvPr id="7" name="Bilde 6" descr="Et bilde som inneholder gress, utendørs, person, klær&#10;&#10;Beskrivelse som er generert med svært høy visshet">
            <a:extLst>
              <a:ext uri="{FF2B5EF4-FFF2-40B4-BE49-F238E27FC236}">
                <a16:creationId xmlns:a16="http://schemas.microsoft.com/office/drawing/2014/main" id="{3157E6A6-2FB1-4C1B-A8C2-6DA095E616E2}"/>
              </a:ext>
            </a:extLst>
          </p:cNvPr>
          <p:cNvPicPr>
            <a:picLocks noChangeAspect="1"/>
          </p:cNvPicPr>
          <p:nvPr/>
        </p:nvPicPr>
        <p:blipFill rotWithShape="1">
          <a:blip r:embed="rId7">
            <a:extLst>
              <a:ext uri="{28A0092B-C50C-407E-A947-70E740481C1C}">
                <a14:useLocalDpi xmlns:a14="http://schemas.microsoft.com/office/drawing/2010/main" val="0"/>
              </a:ext>
            </a:extLst>
          </a:blip>
          <a:srcRect t="8591" b="30091"/>
          <a:stretch/>
        </p:blipFill>
        <p:spPr>
          <a:xfrm>
            <a:off x="3304904" y="4210746"/>
            <a:ext cx="2880000" cy="2427437"/>
          </a:xfrm>
          <a:prstGeom prst="rect">
            <a:avLst/>
          </a:prstGeom>
        </p:spPr>
      </p:pic>
      <p:pic>
        <p:nvPicPr>
          <p:cNvPr id="5" name="Bilde 4" descr="Et bilde som inneholder person, vegg, innendørs, skjorte&#10;&#10;Beskrivelse som er generert med svært høy visshet">
            <a:extLst>
              <a:ext uri="{FF2B5EF4-FFF2-40B4-BE49-F238E27FC236}">
                <a16:creationId xmlns:a16="http://schemas.microsoft.com/office/drawing/2014/main" id="{7F408E00-BBBB-416A-903C-D716FD924271}"/>
              </a:ext>
            </a:extLst>
          </p:cNvPr>
          <p:cNvPicPr>
            <a:picLocks noChangeAspect="1"/>
          </p:cNvPicPr>
          <p:nvPr/>
        </p:nvPicPr>
        <p:blipFill rotWithShape="1">
          <a:blip r:embed="rId8">
            <a:extLst>
              <a:ext uri="{28A0092B-C50C-407E-A947-70E740481C1C}">
                <a14:useLocalDpi xmlns:a14="http://schemas.microsoft.com/office/drawing/2010/main" val="0"/>
              </a:ext>
            </a:extLst>
          </a:blip>
          <a:srcRect t="492" r="-1" b="14616"/>
          <a:stretch/>
        </p:blipFill>
        <p:spPr>
          <a:xfrm>
            <a:off x="6299777" y="4165875"/>
            <a:ext cx="2880000" cy="2444872"/>
          </a:xfrm>
          <a:prstGeom prst="rect">
            <a:avLst/>
          </a:prstGeom>
        </p:spPr>
      </p:pic>
      <p:pic>
        <p:nvPicPr>
          <p:cNvPr id="10" name="Bilde 9" descr="Et bilde som inneholder tre, utendørs, person, klær&#10;&#10;Beskrivelse som er generert med svært høy visshet">
            <a:extLst>
              <a:ext uri="{FF2B5EF4-FFF2-40B4-BE49-F238E27FC236}">
                <a16:creationId xmlns:a16="http://schemas.microsoft.com/office/drawing/2014/main" id="{DDC5A2EA-87A9-4893-BA15-59B67F1217D7}"/>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24904" y="3788301"/>
            <a:ext cx="2880000" cy="2880000"/>
          </a:xfrm>
          <a:prstGeom prst="rect">
            <a:avLst/>
          </a:prstGeom>
        </p:spPr>
      </p:pic>
      <p:sp>
        <p:nvSpPr>
          <p:cNvPr id="2" name="TekstSylinder 1">
            <a:extLst>
              <a:ext uri="{FF2B5EF4-FFF2-40B4-BE49-F238E27FC236}">
                <a16:creationId xmlns:a16="http://schemas.microsoft.com/office/drawing/2014/main" id="{5F7EEFA6-7256-48FA-B338-A958C59693E0}"/>
              </a:ext>
            </a:extLst>
          </p:cNvPr>
          <p:cNvSpPr txBox="1"/>
          <p:nvPr/>
        </p:nvSpPr>
        <p:spPr>
          <a:xfrm>
            <a:off x="72692" y="1624065"/>
            <a:ext cx="1564531" cy="646331"/>
          </a:xfrm>
          <a:prstGeom prst="rect">
            <a:avLst/>
          </a:prstGeom>
          <a:noFill/>
        </p:spPr>
        <p:txBody>
          <a:bodyPr wrap="none" rtlCol="0">
            <a:spAutoFit/>
          </a:bodyPr>
          <a:lstStyle/>
          <a:p>
            <a:r>
              <a:rPr lang="nb-NO" dirty="0">
                <a:highlight>
                  <a:srgbClr val="FFFF00"/>
                </a:highlight>
              </a:rPr>
              <a:t>Jostein</a:t>
            </a:r>
          </a:p>
          <a:p>
            <a:r>
              <a:rPr lang="nb-NO" dirty="0">
                <a:highlight>
                  <a:srgbClr val="FFFF00"/>
                </a:highlight>
              </a:rPr>
              <a:t>Child </a:t>
            </a:r>
            <a:r>
              <a:rPr lang="nb-NO" dirty="0" err="1">
                <a:highlight>
                  <a:srgbClr val="FFFF00"/>
                </a:highlight>
              </a:rPr>
              <a:t>Marriage</a:t>
            </a:r>
            <a:endParaRPr lang="en-GB" dirty="0">
              <a:highlight>
                <a:srgbClr val="FFFF00"/>
              </a:highlight>
            </a:endParaRPr>
          </a:p>
        </p:txBody>
      </p:sp>
      <p:sp>
        <p:nvSpPr>
          <p:cNvPr id="13" name="TekstSylinder 12">
            <a:extLst>
              <a:ext uri="{FF2B5EF4-FFF2-40B4-BE49-F238E27FC236}">
                <a16:creationId xmlns:a16="http://schemas.microsoft.com/office/drawing/2014/main" id="{7F99D0FD-1751-466E-B473-F2B2F33805C9}"/>
              </a:ext>
            </a:extLst>
          </p:cNvPr>
          <p:cNvSpPr txBox="1"/>
          <p:nvPr/>
        </p:nvSpPr>
        <p:spPr>
          <a:xfrm>
            <a:off x="5215874" y="2574385"/>
            <a:ext cx="5207836" cy="369332"/>
          </a:xfrm>
          <a:prstGeom prst="rect">
            <a:avLst/>
          </a:prstGeom>
          <a:noFill/>
        </p:spPr>
        <p:txBody>
          <a:bodyPr wrap="none" rtlCol="0">
            <a:spAutoFit/>
          </a:bodyPr>
          <a:lstStyle/>
          <a:p>
            <a:r>
              <a:rPr lang="nb-NO" dirty="0">
                <a:highlight>
                  <a:srgbClr val="FFFF00"/>
                </a:highlight>
              </a:rPr>
              <a:t>Ida, Ingrid, Jens - </a:t>
            </a:r>
            <a:r>
              <a:rPr lang="nb-NO" dirty="0" err="1">
                <a:highlight>
                  <a:srgbClr val="FFFF00"/>
                </a:highlight>
              </a:rPr>
              <a:t>Adolescents</a:t>
            </a:r>
            <a:r>
              <a:rPr lang="nb-NO" dirty="0">
                <a:highlight>
                  <a:srgbClr val="FFFF00"/>
                </a:highlight>
              </a:rPr>
              <a:t> </a:t>
            </a:r>
            <a:r>
              <a:rPr lang="nb-NO" dirty="0" err="1">
                <a:highlight>
                  <a:srgbClr val="FFFF00"/>
                </a:highlight>
              </a:rPr>
              <a:t>with</a:t>
            </a:r>
            <a:r>
              <a:rPr lang="nb-NO" dirty="0">
                <a:highlight>
                  <a:srgbClr val="FFFF00"/>
                </a:highlight>
              </a:rPr>
              <a:t> Mental </a:t>
            </a:r>
            <a:r>
              <a:rPr lang="nb-NO" dirty="0" err="1">
                <a:highlight>
                  <a:srgbClr val="FFFF00"/>
                </a:highlight>
              </a:rPr>
              <a:t>Disabilities</a:t>
            </a:r>
            <a:endParaRPr lang="en-GB" dirty="0">
              <a:highlight>
                <a:srgbClr val="FFFF00"/>
              </a:highlight>
            </a:endParaRPr>
          </a:p>
        </p:txBody>
      </p:sp>
      <p:sp>
        <p:nvSpPr>
          <p:cNvPr id="14" name="TekstSylinder 13">
            <a:extLst>
              <a:ext uri="{FF2B5EF4-FFF2-40B4-BE49-F238E27FC236}">
                <a16:creationId xmlns:a16="http://schemas.microsoft.com/office/drawing/2014/main" id="{632F1927-91F8-4D4C-BEBE-F8F747BD9AD8}"/>
              </a:ext>
            </a:extLst>
          </p:cNvPr>
          <p:cNvSpPr txBox="1"/>
          <p:nvPr/>
        </p:nvSpPr>
        <p:spPr>
          <a:xfrm>
            <a:off x="613709" y="4051159"/>
            <a:ext cx="1154483" cy="646331"/>
          </a:xfrm>
          <a:prstGeom prst="rect">
            <a:avLst/>
          </a:prstGeom>
          <a:noFill/>
        </p:spPr>
        <p:txBody>
          <a:bodyPr wrap="none" rtlCol="0">
            <a:spAutoFit/>
          </a:bodyPr>
          <a:lstStyle/>
          <a:p>
            <a:r>
              <a:rPr lang="nb-NO" dirty="0">
                <a:highlight>
                  <a:srgbClr val="FFFF00"/>
                </a:highlight>
              </a:rPr>
              <a:t>Ina-Marie </a:t>
            </a:r>
          </a:p>
          <a:p>
            <a:r>
              <a:rPr lang="nb-NO" dirty="0" err="1">
                <a:highlight>
                  <a:srgbClr val="FFFF00"/>
                </a:highlight>
              </a:rPr>
              <a:t>Empathy</a:t>
            </a:r>
            <a:endParaRPr lang="en-GB" dirty="0">
              <a:highlight>
                <a:srgbClr val="FFFF00"/>
              </a:highlight>
            </a:endParaRPr>
          </a:p>
        </p:txBody>
      </p:sp>
      <p:sp>
        <p:nvSpPr>
          <p:cNvPr id="15" name="TekstSylinder 14">
            <a:extLst>
              <a:ext uri="{FF2B5EF4-FFF2-40B4-BE49-F238E27FC236}">
                <a16:creationId xmlns:a16="http://schemas.microsoft.com/office/drawing/2014/main" id="{84F9EE8A-5549-4865-98E6-4971D22ABE27}"/>
              </a:ext>
            </a:extLst>
          </p:cNvPr>
          <p:cNvSpPr txBox="1"/>
          <p:nvPr/>
        </p:nvSpPr>
        <p:spPr>
          <a:xfrm>
            <a:off x="4039077" y="3564415"/>
            <a:ext cx="1176797" cy="646331"/>
          </a:xfrm>
          <a:prstGeom prst="rect">
            <a:avLst/>
          </a:prstGeom>
          <a:noFill/>
        </p:spPr>
        <p:txBody>
          <a:bodyPr wrap="none" rtlCol="0">
            <a:spAutoFit/>
          </a:bodyPr>
          <a:lstStyle/>
          <a:p>
            <a:r>
              <a:rPr lang="nb-NO" dirty="0">
                <a:highlight>
                  <a:srgbClr val="FFFF00"/>
                </a:highlight>
              </a:rPr>
              <a:t>Farzana </a:t>
            </a:r>
          </a:p>
          <a:p>
            <a:r>
              <a:rPr lang="nb-NO" dirty="0">
                <a:highlight>
                  <a:srgbClr val="FFFF00"/>
                </a:highlight>
              </a:rPr>
              <a:t>Big Data SI</a:t>
            </a:r>
            <a:endParaRPr lang="en-GB" dirty="0">
              <a:highlight>
                <a:srgbClr val="FFFF00"/>
              </a:highlight>
            </a:endParaRPr>
          </a:p>
        </p:txBody>
      </p:sp>
      <p:sp>
        <p:nvSpPr>
          <p:cNvPr id="16" name="TekstSylinder 15">
            <a:extLst>
              <a:ext uri="{FF2B5EF4-FFF2-40B4-BE49-F238E27FC236}">
                <a16:creationId xmlns:a16="http://schemas.microsoft.com/office/drawing/2014/main" id="{6454BC48-EC13-4B4F-8F87-DA7F375BAE39}"/>
              </a:ext>
            </a:extLst>
          </p:cNvPr>
          <p:cNvSpPr txBox="1"/>
          <p:nvPr/>
        </p:nvSpPr>
        <p:spPr>
          <a:xfrm>
            <a:off x="6405808" y="3543882"/>
            <a:ext cx="2695418" cy="646331"/>
          </a:xfrm>
          <a:prstGeom prst="rect">
            <a:avLst/>
          </a:prstGeom>
          <a:noFill/>
        </p:spPr>
        <p:txBody>
          <a:bodyPr wrap="none" rtlCol="0">
            <a:spAutoFit/>
          </a:bodyPr>
          <a:lstStyle/>
          <a:p>
            <a:r>
              <a:rPr lang="nb-NO" dirty="0">
                <a:highlight>
                  <a:srgbClr val="FFFF00"/>
                </a:highlight>
              </a:rPr>
              <a:t>Eirik </a:t>
            </a:r>
          </a:p>
          <a:p>
            <a:r>
              <a:rPr lang="nb-NO" dirty="0" err="1">
                <a:highlight>
                  <a:srgbClr val="FFFF00"/>
                </a:highlight>
              </a:rPr>
              <a:t>Blockchain</a:t>
            </a:r>
            <a:r>
              <a:rPr lang="nb-NO" dirty="0">
                <a:highlight>
                  <a:srgbClr val="FFFF00"/>
                </a:highlight>
              </a:rPr>
              <a:t> &amp; </a:t>
            </a:r>
            <a:r>
              <a:rPr lang="nb-NO" dirty="0" err="1">
                <a:highlight>
                  <a:srgbClr val="FFFF00"/>
                </a:highlight>
              </a:rPr>
              <a:t>Sustainability</a:t>
            </a:r>
            <a:endParaRPr lang="en-GB" dirty="0">
              <a:highlight>
                <a:srgbClr val="FFFF00"/>
              </a:highlight>
            </a:endParaRPr>
          </a:p>
        </p:txBody>
      </p:sp>
      <p:sp>
        <p:nvSpPr>
          <p:cNvPr id="17" name="TekstSylinder 16">
            <a:extLst>
              <a:ext uri="{FF2B5EF4-FFF2-40B4-BE49-F238E27FC236}">
                <a16:creationId xmlns:a16="http://schemas.microsoft.com/office/drawing/2014/main" id="{F7BB691F-7B4C-47F5-889F-DFD1D7C2BA08}"/>
              </a:ext>
            </a:extLst>
          </p:cNvPr>
          <p:cNvSpPr txBox="1"/>
          <p:nvPr/>
        </p:nvSpPr>
        <p:spPr>
          <a:xfrm>
            <a:off x="9457998" y="3842710"/>
            <a:ext cx="1295547" cy="646331"/>
          </a:xfrm>
          <a:prstGeom prst="rect">
            <a:avLst/>
          </a:prstGeom>
          <a:noFill/>
        </p:spPr>
        <p:txBody>
          <a:bodyPr wrap="none" rtlCol="0">
            <a:spAutoFit/>
          </a:bodyPr>
          <a:lstStyle/>
          <a:p>
            <a:r>
              <a:rPr lang="nb-NO" dirty="0">
                <a:highlight>
                  <a:srgbClr val="FFFF00"/>
                </a:highlight>
              </a:rPr>
              <a:t>Kshitiz  </a:t>
            </a:r>
          </a:p>
          <a:p>
            <a:r>
              <a:rPr lang="nb-NO" dirty="0">
                <a:highlight>
                  <a:srgbClr val="FFFF00"/>
                </a:highlight>
              </a:rPr>
              <a:t>Girls and CS</a:t>
            </a:r>
            <a:endParaRPr lang="en-GB" dirty="0">
              <a:highlight>
                <a:srgbClr val="FFFF00"/>
              </a:highlight>
            </a:endParaRPr>
          </a:p>
        </p:txBody>
      </p:sp>
    </p:spTree>
    <p:extLst>
      <p:ext uri="{BB962C8B-B14F-4D97-AF65-F5344CB8AC3E}">
        <p14:creationId xmlns:p14="http://schemas.microsoft.com/office/powerpoint/2010/main" val="2239922691"/>
      </p:ext>
    </p:extLst>
  </p:cSld>
  <p:clrMapOvr>
    <a:masterClrMapping/>
  </p:clrMapOvr>
</p:sld>
</file>

<file path=ppt/theme/theme1.xml><?xml version="1.0" encoding="utf-8"?>
<a:theme xmlns:a="http://schemas.openxmlformats.org/drawingml/2006/main" name="Office-tema">
  <a:themeElements>
    <a:clrScheme name="Blå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3285</Words>
  <Application>Microsoft Office PowerPoint</Application>
  <PresentationFormat>Widescreen</PresentationFormat>
  <Paragraphs>237</Paragraphs>
  <Slides>33</Slides>
  <Notes>29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33</vt:i4>
      </vt:variant>
    </vt:vector>
  </HeadingPairs>
  <TitlesOfParts>
    <vt:vector size="38" baseType="lpstr">
      <vt:lpstr>Arial</vt:lpstr>
      <vt:lpstr>Calibri</vt:lpstr>
      <vt:lpstr>Calibri Light</vt:lpstr>
      <vt:lpstr>Impact</vt:lpstr>
      <vt:lpstr>Office-tema</vt:lpstr>
      <vt:lpstr>From Software through Art to Social Entrepreneurship</vt:lpstr>
      <vt:lpstr>PowerPoint Presentation</vt:lpstr>
      <vt:lpstr>PowerPoint Presentation</vt:lpstr>
      <vt:lpstr>PowerPoint Presentation</vt:lpstr>
      <vt:lpstr>PowerPoint Presentation</vt:lpstr>
      <vt:lpstr>Structure</vt:lpstr>
      <vt:lpstr>On the importance of good research goals</vt:lpstr>
      <vt:lpstr>On the importance of good role models</vt:lpstr>
      <vt:lpstr>PowerPoint Presentation</vt:lpstr>
      <vt:lpstr>PowerPoint Presentation</vt:lpstr>
      <vt:lpstr>PowerPoint Presentation</vt:lpstr>
      <vt:lpstr>PowerPoint Presentation</vt:lpstr>
      <vt:lpstr>PowerPoint Presentation</vt:lpstr>
      <vt:lpstr>PowerPoint Presentation</vt:lpstr>
      <vt:lpstr>art</vt:lpstr>
      <vt:lpstr>PowerPoint Presentation</vt:lpstr>
      <vt:lpstr>PowerPoint Presentation</vt:lpstr>
      <vt:lpstr>PowerPoint Presentation</vt:lpstr>
      <vt:lpstr>PowerPoint Presentation</vt:lpstr>
      <vt:lpstr>PowerPoint Presentation</vt:lpstr>
      <vt:lpstr>Social</vt:lpstr>
      <vt:lpstr>PowerPoint Presentation</vt:lpstr>
      <vt:lpstr>PowerPoint Presentation</vt:lpstr>
      <vt:lpstr>PowerPoint Presentation</vt:lpstr>
      <vt:lpstr>PowerPoint Presentation</vt:lpstr>
      <vt:lpstr> </vt:lpstr>
      <vt:lpstr>PowerPoint Presentation</vt:lpstr>
      <vt:lpstr>Projects</vt:lpstr>
      <vt:lpstr>Other activities</vt:lpstr>
      <vt:lpstr>About this lecture </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From Software through Art to Social Entrepreneurship</dc:title>
  <dc:creator>Letizia Jaccheri</dc:creator>
  <cp:lastModifiedBy>Letizia Jaccheri</cp:lastModifiedBy>
  <cp:revision>1</cp:revision>
  <dcterms:created xsi:type="dcterms:W3CDTF">2019-10-10T06:37:03Z</dcterms:created>
  <dcterms:modified xsi:type="dcterms:W3CDTF">2019-10-10T06:39:56Z</dcterms:modified>
</cp:coreProperties>
</file>