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7" r:id="rId2"/>
    <p:sldId id="354" r:id="rId3"/>
    <p:sldId id="271" r:id="rId4"/>
    <p:sldId id="272" r:id="rId5"/>
    <p:sldId id="401" r:id="rId6"/>
    <p:sldId id="350" r:id="rId7"/>
    <p:sldId id="400" r:id="rId8"/>
    <p:sldId id="366" r:id="rId9"/>
    <p:sldId id="308" r:id="rId10"/>
    <p:sldId id="360" r:id="rId11"/>
    <p:sldId id="361" r:id="rId12"/>
    <p:sldId id="363" r:id="rId13"/>
    <p:sldId id="364" r:id="rId14"/>
    <p:sldId id="365" r:id="rId15"/>
    <p:sldId id="323" r:id="rId16"/>
    <p:sldId id="402" r:id="rId17"/>
    <p:sldId id="403" r:id="rId18"/>
    <p:sldId id="404" r:id="rId19"/>
    <p:sldId id="405" r:id="rId20"/>
    <p:sldId id="362" r:id="rId21"/>
    <p:sldId id="321" r:id="rId22"/>
    <p:sldId id="334" r:id="rId23"/>
    <p:sldId id="351" r:id="rId24"/>
    <p:sldId id="371" r:id="rId25"/>
  </p:sldIdLst>
  <p:sldSz cx="12192000" cy="6858000"/>
  <p:notesSz cx="7102475" cy="10233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C90E1"/>
    <a:srgbClr val="FF0000"/>
    <a:srgbClr val="0150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5" autoAdjust="0"/>
    <p:restoredTop sz="86351" autoAdjust="0"/>
  </p:normalViewPr>
  <p:slideViewPr>
    <p:cSldViewPr snapToGrid="0">
      <p:cViewPr varScale="1">
        <p:scale>
          <a:sx n="57" d="100"/>
          <a:sy n="57" d="100"/>
        </p:scale>
        <p:origin x="264" y="68"/>
      </p:cViewPr>
      <p:guideLst/>
    </p:cSldViewPr>
  </p:slideViewPr>
  <p:outlineViewPr>
    <p:cViewPr>
      <p:scale>
        <a:sx n="33" d="100"/>
        <a:sy n="33" d="100"/>
      </p:scale>
      <p:origin x="0" y="-1904"/>
    </p:cViewPr>
  </p:outlineViewPr>
  <p:notesTextViewPr>
    <p:cViewPr>
      <p:scale>
        <a:sx n="300" d="100"/>
        <a:sy n="300" d="100"/>
      </p:scale>
      <p:origin x="0" y="0"/>
    </p:cViewPr>
  </p:notesTextViewPr>
  <p:sorterViewPr>
    <p:cViewPr>
      <p:scale>
        <a:sx n="100" d="100"/>
        <a:sy n="100" d="100"/>
      </p:scale>
      <p:origin x="0" y="-1352"/>
    </p:cViewPr>
  </p:sorterViewPr>
  <p:notesViewPr>
    <p:cSldViewPr snapToGrid="0">
      <p:cViewPr varScale="1">
        <p:scale>
          <a:sx n="45" d="100"/>
          <a:sy n="45" d="100"/>
        </p:scale>
        <p:origin x="278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6A180B-BFCD-489B-BDBB-DA043C250862}"/>
              </a:ext>
            </a:extLst>
          </p:cNvPr>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nb-NO"/>
          </a:p>
        </p:txBody>
      </p:sp>
      <p:sp>
        <p:nvSpPr>
          <p:cNvPr id="3" name="Date Placeholder 2">
            <a:extLst>
              <a:ext uri="{FF2B5EF4-FFF2-40B4-BE49-F238E27FC236}">
                <a16:creationId xmlns:a16="http://schemas.microsoft.com/office/drawing/2014/main" id="{491EDC7B-08DF-41E9-8611-20801A724470}"/>
              </a:ext>
            </a:extLst>
          </p:cNvPr>
          <p:cNvSpPr>
            <a:spLocks noGrp="1"/>
          </p:cNvSpPr>
          <p:nvPr>
            <p:ph type="dt" sz="quarter" idx="1"/>
          </p:nvPr>
        </p:nvSpPr>
        <p:spPr>
          <a:xfrm>
            <a:off x="4022725" y="0"/>
            <a:ext cx="3078163" cy="512763"/>
          </a:xfrm>
          <a:prstGeom prst="rect">
            <a:avLst/>
          </a:prstGeom>
        </p:spPr>
        <p:txBody>
          <a:bodyPr vert="horz" lIns="91440" tIns="45720" rIns="91440" bIns="45720" rtlCol="0"/>
          <a:lstStyle>
            <a:lvl1pPr algn="r">
              <a:defRPr sz="1200"/>
            </a:lvl1pPr>
          </a:lstStyle>
          <a:p>
            <a:fld id="{F8E8EED2-F2DC-4D0B-8931-313354B86DC6}" type="datetimeFigureOut">
              <a:rPr lang="nb-NO" smtClean="0"/>
              <a:t>09.10.2019</a:t>
            </a:fld>
            <a:endParaRPr lang="nb-NO"/>
          </a:p>
        </p:txBody>
      </p:sp>
      <p:sp>
        <p:nvSpPr>
          <p:cNvPr id="4" name="Footer Placeholder 3">
            <a:extLst>
              <a:ext uri="{FF2B5EF4-FFF2-40B4-BE49-F238E27FC236}">
                <a16:creationId xmlns:a16="http://schemas.microsoft.com/office/drawing/2014/main" id="{3FCFBB66-3878-4B4E-A8FF-E8607EF168A1}"/>
              </a:ext>
            </a:extLst>
          </p:cNvPr>
          <p:cNvSpPr>
            <a:spLocks noGrp="1"/>
          </p:cNvSpPr>
          <p:nvPr>
            <p:ph type="ftr" sz="quarter" idx="2"/>
          </p:nvPr>
        </p:nvSpPr>
        <p:spPr>
          <a:xfrm>
            <a:off x="0" y="9720263"/>
            <a:ext cx="3078163" cy="512762"/>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a:extLst>
              <a:ext uri="{FF2B5EF4-FFF2-40B4-BE49-F238E27FC236}">
                <a16:creationId xmlns:a16="http://schemas.microsoft.com/office/drawing/2014/main" id="{E94C6EF8-B351-4221-974B-FB8234F345F4}"/>
              </a:ext>
            </a:extLst>
          </p:cNvPr>
          <p:cNvSpPr>
            <a:spLocks noGrp="1"/>
          </p:cNvSpPr>
          <p:nvPr>
            <p:ph type="sldNum" sz="quarter" idx="3"/>
          </p:nvPr>
        </p:nvSpPr>
        <p:spPr>
          <a:xfrm>
            <a:off x="4022725" y="9720263"/>
            <a:ext cx="3078163" cy="512762"/>
          </a:xfrm>
          <a:prstGeom prst="rect">
            <a:avLst/>
          </a:prstGeom>
        </p:spPr>
        <p:txBody>
          <a:bodyPr vert="horz" lIns="91440" tIns="45720" rIns="91440" bIns="45720" rtlCol="0" anchor="b"/>
          <a:lstStyle>
            <a:lvl1pPr algn="r">
              <a:defRPr sz="1200"/>
            </a:lvl1pPr>
          </a:lstStyle>
          <a:p>
            <a:fld id="{D2C38D74-CF4F-4AB1-B0AE-5BEE838A2B74}" type="slidenum">
              <a:rPr lang="nb-NO" smtClean="0"/>
              <a:t>‹#›</a:t>
            </a:fld>
            <a:endParaRPr lang="nb-NO"/>
          </a:p>
        </p:txBody>
      </p:sp>
    </p:spTree>
    <p:extLst>
      <p:ext uri="{BB962C8B-B14F-4D97-AF65-F5344CB8AC3E}">
        <p14:creationId xmlns:p14="http://schemas.microsoft.com/office/powerpoint/2010/main" val="2148656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3077739" cy="513428"/>
          </a:xfrm>
          <a:prstGeom prst="rect">
            <a:avLst/>
          </a:prstGeom>
        </p:spPr>
        <p:txBody>
          <a:bodyPr vert="horz" lIns="99047" tIns="49524" rIns="99047" bIns="49524" rtlCol="0"/>
          <a:lstStyle>
            <a:lvl1pPr algn="l">
              <a:defRPr sz="1300"/>
            </a:lvl1pPr>
          </a:lstStyle>
          <a:p>
            <a:endParaRPr lang="en-GB"/>
          </a:p>
        </p:txBody>
      </p:sp>
      <p:sp>
        <p:nvSpPr>
          <p:cNvPr id="3" name="Plassholder for dato 2"/>
          <p:cNvSpPr>
            <a:spLocks noGrp="1"/>
          </p:cNvSpPr>
          <p:nvPr>
            <p:ph type="dt" idx="1"/>
          </p:nvPr>
        </p:nvSpPr>
        <p:spPr>
          <a:xfrm>
            <a:off x="4023093" y="0"/>
            <a:ext cx="3077739" cy="513428"/>
          </a:xfrm>
          <a:prstGeom prst="rect">
            <a:avLst/>
          </a:prstGeom>
        </p:spPr>
        <p:txBody>
          <a:bodyPr vert="horz" lIns="99047" tIns="49524" rIns="99047" bIns="49524" rtlCol="0"/>
          <a:lstStyle>
            <a:lvl1pPr algn="r">
              <a:defRPr sz="1300"/>
            </a:lvl1pPr>
          </a:lstStyle>
          <a:p>
            <a:fld id="{9A9B555A-34CB-45C8-A728-82CDC870A455}" type="datetimeFigureOut">
              <a:rPr lang="en-GB" smtClean="0"/>
              <a:t>09/10/2019</a:t>
            </a:fld>
            <a:endParaRPr lang="en-GB"/>
          </a:p>
        </p:txBody>
      </p:sp>
      <p:sp>
        <p:nvSpPr>
          <p:cNvPr id="4" name="Plassholder for lysbilde 3"/>
          <p:cNvSpPr>
            <a:spLocks noGrp="1" noRot="1" noChangeAspect="1"/>
          </p:cNvSpPr>
          <p:nvPr>
            <p:ph type="sldImg" idx="2"/>
          </p:nvPr>
        </p:nvSpPr>
        <p:spPr>
          <a:xfrm>
            <a:off x="482600" y="1279525"/>
            <a:ext cx="6137275" cy="3452813"/>
          </a:xfrm>
          <a:prstGeom prst="rect">
            <a:avLst/>
          </a:prstGeom>
          <a:noFill/>
          <a:ln w="12700">
            <a:solidFill>
              <a:prstClr val="black"/>
            </a:solidFill>
          </a:ln>
        </p:spPr>
        <p:txBody>
          <a:bodyPr vert="horz" lIns="99047" tIns="49524" rIns="99047" bIns="49524" rtlCol="0" anchor="ctr"/>
          <a:lstStyle/>
          <a:p>
            <a:endParaRPr lang="en-GB"/>
          </a:p>
        </p:txBody>
      </p:sp>
      <p:sp>
        <p:nvSpPr>
          <p:cNvPr id="5" name="Plassholder for notater 4"/>
          <p:cNvSpPr>
            <a:spLocks noGrp="1"/>
          </p:cNvSpPr>
          <p:nvPr>
            <p:ph type="body" sz="quarter" idx="3"/>
          </p:nvPr>
        </p:nvSpPr>
        <p:spPr>
          <a:xfrm>
            <a:off x="710248" y="4924643"/>
            <a:ext cx="5681980" cy="4029254"/>
          </a:xfrm>
          <a:prstGeom prst="rect">
            <a:avLst/>
          </a:prstGeom>
        </p:spPr>
        <p:txBody>
          <a:bodyPr vert="horz" lIns="99047" tIns="49524" rIns="99047" bIns="49524"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9719599"/>
            <a:ext cx="3077739" cy="513427"/>
          </a:xfrm>
          <a:prstGeom prst="rect">
            <a:avLst/>
          </a:prstGeom>
        </p:spPr>
        <p:txBody>
          <a:bodyPr vert="horz" lIns="99047" tIns="49524" rIns="99047" bIns="49524" rtlCol="0" anchor="b"/>
          <a:lstStyle>
            <a:lvl1pPr algn="l">
              <a:defRPr sz="1300"/>
            </a:lvl1pPr>
          </a:lstStyle>
          <a:p>
            <a:endParaRPr lang="en-GB"/>
          </a:p>
        </p:txBody>
      </p:sp>
      <p:sp>
        <p:nvSpPr>
          <p:cNvPr id="7" name="Plassholder for lysbildenummer 6"/>
          <p:cNvSpPr>
            <a:spLocks noGrp="1"/>
          </p:cNvSpPr>
          <p:nvPr>
            <p:ph type="sldNum" sz="quarter" idx="5"/>
          </p:nvPr>
        </p:nvSpPr>
        <p:spPr>
          <a:xfrm>
            <a:off x="4023093" y="9719599"/>
            <a:ext cx="3077739" cy="513427"/>
          </a:xfrm>
          <a:prstGeom prst="rect">
            <a:avLst/>
          </a:prstGeom>
        </p:spPr>
        <p:txBody>
          <a:bodyPr vert="horz" lIns="99047" tIns="49524" rIns="99047" bIns="49524" rtlCol="0" anchor="b"/>
          <a:lstStyle>
            <a:lvl1pPr algn="r">
              <a:defRPr sz="1300"/>
            </a:lvl1pPr>
          </a:lstStyle>
          <a:p>
            <a:fld id="{D8AF5861-CC5D-44E8-B33C-CD84562D017E}" type="slidenum">
              <a:rPr lang="en-GB" smtClean="0"/>
              <a:t>‹#›</a:t>
            </a:fld>
            <a:endParaRPr lang="en-GB"/>
          </a:p>
        </p:txBody>
      </p:sp>
    </p:spTree>
    <p:extLst>
      <p:ext uri="{BB962C8B-B14F-4D97-AF65-F5344CB8AC3E}">
        <p14:creationId xmlns:p14="http://schemas.microsoft.com/office/powerpoint/2010/main" val="1878853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adressa.no/pluss/2016/09/21/Ungdomsoppgj%C3%B8ret-13443342.ec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92125" y="1279525"/>
            <a:ext cx="6137275" cy="3452813"/>
          </a:xfrm>
        </p:spPr>
      </p:sp>
      <p:sp>
        <p:nvSpPr>
          <p:cNvPr id="3" name="Plassholder for notat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45 minutes lecture I will interact with the students to share my own story as a computer science researcher, teachers, and academic leader and focus on the ethical and gender issues I have been facing and I am facing. </a:t>
            </a:r>
            <a:endParaRPr lang="nb-NO" dirty="0"/>
          </a:p>
          <a:p>
            <a:r>
              <a:rPr lang="en-US" sz="1200" kern="1200" dirty="0">
                <a:solidFill>
                  <a:schemeClr val="tx1"/>
                </a:solidFill>
                <a:effectLst/>
                <a:latin typeface="+mn-lt"/>
                <a:ea typeface="+mn-ea"/>
                <a:cs typeface="+mn-cs"/>
              </a:rPr>
              <a:t>Some questions I will address:</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Which is the role of students in research experiment?</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How can design processes include toddlers?</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Why and how should we make actions to include female into CS education and top research positions?</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How do female and male perceive CS differently?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students will be invited into a discussion.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it-IT" sz="1200" kern="1200" dirty="0" err="1">
                <a:solidFill>
                  <a:schemeClr val="tx1"/>
                </a:solidFill>
                <a:effectLst/>
                <a:latin typeface="+mn-lt"/>
                <a:ea typeface="+mn-ea"/>
                <a:cs typeface="+mn-cs"/>
              </a:rPr>
              <a:t>References</a:t>
            </a:r>
            <a:r>
              <a:rPr lang="it-IT" sz="120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Rubegni, E., Landoni, M., De Angeli, A., &amp; Jaccheri, M. L. (2019). </a:t>
            </a:r>
            <a:r>
              <a:rPr lang="en-US" sz="1200" kern="1200" dirty="0">
                <a:solidFill>
                  <a:schemeClr val="tx1"/>
                </a:solidFill>
                <a:effectLst/>
                <a:latin typeface="+mn-lt"/>
                <a:ea typeface="+mn-ea"/>
                <a:cs typeface="+mn-cs"/>
              </a:rPr>
              <a:t>Detecting Gender Stereotypes in Children Digital </a:t>
            </a:r>
            <a:r>
              <a:rPr lang="en-US" sz="1200" kern="1200" dirty="0" err="1">
                <a:solidFill>
                  <a:schemeClr val="tx1"/>
                </a:solidFill>
                <a:effectLst/>
                <a:latin typeface="+mn-lt"/>
                <a:ea typeface="+mn-ea"/>
                <a:cs typeface="+mn-cs"/>
              </a:rPr>
              <a:t>StoryTelling</a:t>
            </a:r>
            <a:r>
              <a:rPr lang="en-US" sz="1200" kern="1200" dirty="0">
                <a:solidFill>
                  <a:schemeClr val="tx1"/>
                </a:solidFill>
                <a:effectLst/>
                <a:latin typeface="+mn-lt"/>
                <a:ea typeface="+mn-ea"/>
                <a:cs typeface="+mn-cs"/>
              </a:rPr>
              <a:t>. In Proceedings of the 18th ACM International Conference on Interaction Design and Children. Association for Computing Machinery, ACM.</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Carver, Jeffrey C; Jaccheri, Letizia; Morasca, Sandro; Shull, Forrest; 	A checklist for integrating student empirical studies with research and teaching goals	Empirical Software Engineering	15	1	35-59	2010	Springer US</a:t>
            </a:r>
            <a:endParaRPr lang="nb-NO"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Trifonova</a:t>
            </a:r>
            <a:r>
              <a:rPr lang="en-US" sz="1200" kern="1200" dirty="0">
                <a:solidFill>
                  <a:schemeClr val="tx1"/>
                </a:solidFill>
                <a:effectLst/>
                <a:latin typeface="+mn-lt"/>
                <a:ea typeface="+mn-ea"/>
                <a:cs typeface="+mn-cs"/>
              </a:rPr>
              <a:t>, Anna; Jaccheri, Letizia; </a:t>
            </a:r>
            <a:r>
              <a:rPr lang="en-US" sz="1200" kern="1200" dirty="0" err="1">
                <a:solidFill>
                  <a:schemeClr val="tx1"/>
                </a:solidFill>
                <a:effectLst/>
                <a:latin typeface="+mn-lt"/>
                <a:ea typeface="+mn-ea"/>
                <a:cs typeface="+mn-cs"/>
              </a:rPr>
              <a:t>Bergaust</a:t>
            </a:r>
            <a:r>
              <a:rPr lang="en-US" sz="1200" kern="1200" dirty="0">
                <a:solidFill>
                  <a:schemeClr val="tx1"/>
                </a:solidFill>
                <a:effectLst/>
                <a:latin typeface="+mn-lt"/>
                <a:ea typeface="+mn-ea"/>
                <a:cs typeface="+mn-cs"/>
              </a:rPr>
              <a:t>, Kristin; 	Software engineering issues in interactive installation art	International Journal of Arts and Technology	1	1	43-65	2008	</a:t>
            </a:r>
            <a:r>
              <a:rPr lang="en-US" sz="1200" kern="1200" dirty="0" err="1">
                <a:solidFill>
                  <a:schemeClr val="tx1"/>
                </a:solidFill>
                <a:effectLst/>
                <a:latin typeface="+mn-lt"/>
                <a:ea typeface="+mn-ea"/>
                <a:cs typeface="+mn-cs"/>
              </a:rPr>
              <a:t>Inderscience</a:t>
            </a:r>
            <a:r>
              <a:rPr lang="en-US" sz="1200" kern="1200" dirty="0">
                <a:solidFill>
                  <a:schemeClr val="tx1"/>
                </a:solidFill>
                <a:effectLst/>
                <a:latin typeface="+mn-lt"/>
                <a:ea typeface="+mn-ea"/>
                <a:cs typeface="+mn-cs"/>
              </a:rPr>
              <a:t> Publishers</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Giannakos, Michail N; </a:t>
            </a:r>
            <a:r>
              <a:rPr lang="en-US" sz="1200" kern="1200" dirty="0" err="1">
                <a:solidFill>
                  <a:schemeClr val="tx1"/>
                </a:solidFill>
                <a:effectLst/>
                <a:latin typeface="+mn-lt"/>
                <a:ea typeface="+mn-ea"/>
                <a:cs typeface="+mn-cs"/>
              </a:rPr>
              <a:t>Chorianopoulos</a:t>
            </a:r>
            <a:r>
              <a:rPr lang="en-US" sz="1200" kern="1200" dirty="0">
                <a:solidFill>
                  <a:schemeClr val="tx1"/>
                </a:solidFill>
                <a:effectLst/>
                <a:latin typeface="+mn-lt"/>
                <a:ea typeface="+mn-ea"/>
                <a:cs typeface="+mn-cs"/>
              </a:rPr>
              <a:t>, Konstantinos; Jaccheri, Letizia; </a:t>
            </a:r>
            <a:r>
              <a:rPr lang="en-US" sz="1200" kern="1200" dirty="0" err="1">
                <a:solidFill>
                  <a:schemeClr val="tx1"/>
                </a:solidFill>
                <a:effectLst/>
                <a:latin typeface="+mn-lt"/>
                <a:ea typeface="+mn-ea"/>
                <a:cs typeface="+mn-cs"/>
              </a:rPr>
              <a:t>Chrisochoides</a:t>
            </a:r>
            <a:r>
              <a:rPr lang="en-US" sz="1200" kern="1200" dirty="0">
                <a:solidFill>
                  <a:schemeClr val="tx1"/>
                </a:solidFill>
                <a:effectLst/>
                <a:latin typeface="+mn-lt"/>
                <a:ea typeface="+mn-ea"/>
                <a:cs typeface="+mn-cs"/>
              </a:rPr>
              <a:t>, Nikos; 	“This game is girly!” Perceived enjoyment and student acceptance of edutainment	E-Learning and Games for Training, Education, Health and Sports			89-98	2012	Springer, Berlin, Heidelberg</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Høiseth, Marikken; Giannakos, Michail N; Alsos, Ole A; Jaccheri, Letizia; Asheim, Jonas; 	Designing healthcare games and applications for toddlers	Proceedings of the 12th International Conference on Interaction Design and Children			137-146	2013	ACM</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Giannakos, Michail N; Jaccheri, Letizia; Leftheriotis, Ioannis; 	Happy girls engaging with technology: Assessing emotions and engagement related to programming activities	International Conference on Learning and Collaboration Technologies			398-409	2014	Springer, Cham</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Papavlasopoulou, Sofia; Giannakos, Michail N; Jaccheri, Letizia; 	Creative programming experiences for teenagers: attitudes, performance and gender differences	Proceedings of the </a:t>
            </a:r>
            <a:r>
              <a:rPr lang="en-US" sz="1200" kern="1200" dirty="0" err="1">
                <a:solidFill>
                  <a:schemeClr val="tx1"/>
                </a:solidFill>
                <a:effectLst/>
                <a:latin typeface="+mn-lt"/>
                <a:ea typeface="+mn-ea"/>
                <a:cs typeface="+mn-cs"/>
              </a:rPr>
              <a:t>The</a:t>
            </a:r>
            <a:r>
              <a:rPr lang="en-US" sz="1200" kern="1200" dirty="0">
                <a:solidFill>
                  <a:schemeClr val="tx1"/>
                </a:solidFill>
                <a:effectLst/>
                <a:latin typeface="+mn-lt"/>
                <a:ea typeface="+mn-ea"/>
                <a:cs typeface="+mn-cs"/>
              </a:rPr>
              <a:t> 15th International Conference on Interaction Design and Children			565-570	2016	ACM</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Gomez, Javier; Jaccheri, Letizia; Torrado, Juan Carlos; Montoro, Germán; 	Leo con </a:t>
            </a:r>
            <a:r>
              <a:rPr lang="en-US" sz="1200" kern="1200" dirty="0" err="1">
                <a:solidFill>
                  <a:schemeClr val="tx1"/>
                </a:solidFill>
                <a:effectLst/>
                <a:latin typeface="+mn-lt"/>
                <a:ea typeface="+mn-ea"/>
                <a:cs typeface="+mn-cs"/>
              </a:rPr>
              <a:t>lula</a:t>
            </a:r>
            <a:r>
              <a:rPr lang="en-US" sz="1200" kern="1200" dirty="0">
                <a:solidFill>
                  <a:schemeClr val="tx1"/>
                </a:solidFill>
                <a:effectLst/>
                <a:latin typeface="+mn-lt"/>
                <a:ea typeface="+mn-ea"/>
                <a:cs typeface="+mn-cs"/>
              </a:rPr>
              <a:t>, introducing global reading methods to children with ASD	Proceedings of the 17th ACM Conference on Interaction Design and Children			420-426	2018	ACM</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Pappas, Ilias O., Trond Aalberg, Michail N. Giannakos, Letizia Jaccheri, Patrick Mikalef, and Guttorm Sindre. "Gender Differences in Computer Science Education: Lessons Learnt from an Empirical Study at NTNU." In NIK. 2016.</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Pappas, Ilias O., Simone Mora, Letizia Jaccheri, and Patrick Mikalef. "Empowering social innovators through collaborative and experiential learning." </a:t>
            </a:r>
            <a:r>
              <a:rPr lang="nb-NO" sz="1200" kern="1200" dirty="0">
                <a:solidFill>
                  <a:schemeClr val="tx1"/>
                </a:solidFill>
                <a:effectLst/>
                <a:latin typeface="+mn-lt"/>
                <a:ea typeface="+mn-ea"/>
                <a:cs typeface="+mn-cs"/>
              </a:rPr>
              <a:t>In 2018 IEEE Global Engineering </a:t>
            </a:r>
            <a:r>
              <a:rPr lang="nb-NO" sz="1200" kern="1200" dirty="0" err="1">
                <a:solidFill>
                  <a:schemeClr val="tx1"/>
                </a:solidFill>
                <a:effectLst/>
                <a:latin typeface="+mn-lt"/>
                <a:ea typeface="+mn-ea"/>
                <a:cs typeface="+mn-cs"/>
              </a:rPr>
              <a:t>Education</a:t>
            </a:r>
            <a:r>
              <a:rPr lang="nb-NO" sz="1200" kern="1200" dirty="0">
                <a:solidFill>
                  <a:schemeClr val="tx1"/>
                </a:solidFill>
                <a:effectLst/>
                <a:latin typeface="+mn-lt"/>
                <a:ea typeface="+mn-ea"/>
                <a:cs typeface="+mn-cs"/>
              </a:rPr>
              <a:t> Conference (EDUCON), </a:t>
            </a:r>
            <a:r>
              <a:rPr lang="nb-NO" sz="1200" kern="1200" dirty="0" err="1">
                <a:solidFill>
                  <a:schemeClr val="tx1"/>
                </a:solidFill>
                <a:effectLst/>
                <a:latin typeface="+mn-lt"/>
                <a:ea typeface="+mn-ea"/>
                <a:cs typeface="+mn-cs"/>
              </a:rPr>
              <a:t>pp</a:t>
            </a:r>
            <a:r>
              <a:rPr lang="nb-NO" sz="1200" kern="1200" dirty="0">
                <a:solidFill>
                  <a:schemeClr val="tx1"/>
                </a:solidFill>
                <a:effectLst/>
                <a:latin typeface="+mn-lt"/>
                <a:ea typeface="+mn-ea"/>
                <a:cs typeface="+mn-cs"/>
              </a:rPr>
              <a:t>. 1080-1088. IEEE, 2018.</a:t>
            </a:r>
          </a:p>
          <a:p>
            <a:endParaRPr lang="nb-NO" dirty="0"/>
          </a:p>
        </p:txBody>
      </p:sp>
      <p:sp>
        <p:nvSpPr>
          <p:cNvPr id="4" name="Plassholder for lysbildenummer 3"/>
          <p:cNvSpPr>
            <a:spLocks noGrp="1"/>
          </p:cNvSpPr>
          <p:nvPr>
            <p:ph type="sldNum" sz="quarter" idx="10"/>
          </p:nvPr>
        </p:nvSpPr>
        <p:spPr/>
        <p:txBody>
          <a:bodyPr/>
          <a:lstStyle/>
          <a:p>
            <a:fld id="{6485314D-11D0-484F-95F7-2180B6D793BF}" type="slidenum">
              <a:rPr lang="en-US" smtClean="0"/>
              <a:t>1</a:t>
            </a:fld>
            <a:endParaRPr lang="en-US"/>
          </a:p>
        </p:txBody>
      </p:sp>
    </p:spTree>
    <p:extLst>
      <p:ext uri="{BB962C8B-B14F-4D97-AF65-F5344CB8AC3E}">
        <p14:creationId xmlns:p14="http://schemas.microsoft.com/office/powerpoint/2010/main" val="3649700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813" y="766763"/>
            <a:ext cx="6819900" cy="3836987"/>
          </a:xfrm>
        </p:spPr>
      </p:sp>
      <p:sp>
        <p:nvSpPr>
          <p:cNvPr id="3" name="Notes Placeholder 2"/>
          <p:cNvSpPr>
            <a:spLocks noGrp="1"/>
          </p:cNvSpPr>
          <p:nvPr>
            <p:ph type="body" idx="1"/>
          </p:nvPr>
        </p:nvSpPr>
        <p:spPr/>
        <p:txBody>
          <a:bodyPr/>
          <a:lstStyle/>
          <a:p>
            <a:pPr>
              <a:buNone/>
            </a:pPr>
            <a:r>
              <a:rPr lang="nb-NO" dirty="0"/>
              <a:t>I</a:t>
            </a:r>
            <a:r>
              <a:rPr lang="nb-NO" baseline="0" dirty="0"/>
              <a:t> </a:t>
            </a:r>
            <a:r>
              <a:rPr lang="nb-NO" baseline="0" dirty="0" err="1"/>
              <a:t>grew</a:t>
            </a:r>
            <a:r>
              <a:rPr lang="nb-NO" baseline="0" dirty="0"/>
              <a:t> up in Pisa, </a:t>
            </a:r>
            <a:r>
              <a:rPr lang="nb-NO" baseline="0" dirty="0" err="1"/>
              <a:t>the</a:t>
            </a:r>
            <a:r>
              <a:rPr lang="nb-NO" baseline="0" dirty="0"/>
              <a:t> first </a:t>
            </a:r>
            <a:r>
              <a:rPr lang="nb-NO" baseline="0" dirty="0" err="1"/>
              <a:t>italian</a:t>
            </a:r>
            <a:r>
              <a:rPr lang="nb-NO" baseline="0" dirty="0"/>
              <a:t> computer </a:t>
            </a:r>
            <a:r>
              <a:rPr lang="nb-NO" baseline="0" dirty="0" err="1"/>
              <a:t>was</a:t>
            </a:r>
            <a:r>
              <a:rPr lang="nb-NO" baseline="0" dirty="0"/>
              <a:t> </a:t>
            </a:r>
            <a:r>
              <a:rPr lang="nb-NO" baseline="0" dirty="0" err="1"/>
              <a:t>built</a:t>
            </a:r>
            <a:r>
              <a:rPr lang="nb-NO" baseline="0" dirty="0"/>
              <a:t>, </a:t>
            </a:r>
            <a:r>
              <a:rPr lang="nb-NO" baseline="0" dirty="0" err="1"/>
              <a:t>olivetti</a:t>
            </a:r>
            <a:r>
              <a:rPr lang="nb-NO" baseline="0" dirty="0"/>
              <a:t>, </a:t>
            </a:r>
            <a:r>
              <a:rPr lang="nb-NO" baseline="0" dirty="0" err="1"/>
              <a:t>enrico</a:t>
            </a:r>
            <a:r>
              <a:rPr lang="nb-NO" baseline="0" dirty="0"/>
              <a:t> </a:t>
            </a:r>
            <a:r>
              <a:rPr lang="nb-NO" baseline="0" dirty="0" err="1"/>
              <a:t>fermi</a:t>
            </a:r>
            <a:r>
              <a:rPr lang="nb-NO" baseline="0" dirty="0"/>
              <a:t>. </a:t>
            </a:r>
            <a:endParaRPr lang="nb-NO" dirty="0"/>
          </a:p>
        </p:txBody>
      </p:sp>
      <p:sp>
        <p:nvSpPr>
          <p:cNvPr id="4" name="Slide Number Placeholder 3"/>
          <p:cNvSpPr>
            <a:spLocks noGrp="1"/>
          </p:cNvSpPr>
          <p:nvPr>
            <p:ph type="sldNum" sz="quarter" idx="10"/>
          </p:nvPr>
        </p:nvSpPr>
        <p:spPr/>
        <p:txBody>
          <a:bodyPr/>
          <a:lstStyle/>
          <a:p>
            <a:fld id="{AAEB3B32-6F01-4FCF-8819-DD337FCFDDCF}" type="slidenum">
              <a:rPr lang="it-IT" smtClean="0"/>
              <a:t>2</a:t>
            </a:fld>
            <a:endParaRPr lang="it-IT"/>
          </a:p>
        </p:txBody>
      </p:sp>
    </p:spTree>
    <p:extLst>
      <p:ext uri="{BB962C8B-B14F-4D97-AF65-F5344CB8AC3E}">
        <p14:creationId xmlns:p14="http://schemas.microsoft.com/office/powerpoint/2010/main" val="565553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41288" y="766763"/>
            <a:ext cx="6819900" cy="3836987"/>
          </a:xfrm>
        </p:spPr>
      </p:sp>
      <p:sp>
        <p:nvSpPr>
          <p:cNvPr id="3" name="Plassholder for notater 2"/>
          <p:cNvSpPr>
            <a:spLocks noGrp="1"/>
          </p:cNvSpPr>
          <p:nvPr>
            <p:ph type="body" idx="1"/>
          </p:nvPr>
        </p:nvSpPr>
        <p:spPr/>
        <p:txBody>
          <a:bodyPr/>
          <a:lstStyle/>
          <a:p>
            <a:pPr algn="just"/>
            <a:r>
              <a:rPr lang="nb-NO" dirty="0"/>
              <a:t>Jeg gikk først på latinskolen fordi min far hadde bestemt at jeg skulle bli advokat som han. Jeg studerte latin, gresk og filosofi. Men data ble min </a:t>
            </a:r>
            <a:r>
              <a:rPr lang="en-GB" u="sng" dirty="0" err="1">
                <a:hlinkClick r:id="rId3"/>
              </a:rPr>
              <a:t>Ungdomsoppgjøret</a:t>
            </a:r>
            <a:endParaRPr lang="en-GB" u="sng" dirty="0">
              <a:hlinkClick r:id="rId3"/>
            </a:endParaRPr>
          </a:p>
          <a:p>
            <a:pPr algn="just"/>
            <a:r>
              <a:rPr lang="nb-NO" dirty="0"/>
              <a:t>Jeg kjøpte min første datamaskin in 1982, jeg begynte på informatikk i 1983 og var ferdig med en master i programvaresystemer i 1988. jeg begynte som programmerer i en bedrift. Det var i den perioden av Keith </a:t>
            </a:r>
            <a:r>
              <a:rPr lang="nb-NO" dirty="0" err="1"/>
              <a:t>Herring</a:t>
            </a:r>
            <a:r>
              <a:rPr lang="nb-NO" dirty="0"/>
              <a:t> laget en murales på veggen av en kirke, la </a:t>
            </a:r>
            <a:r>
              <a:rPr lang="nb-NO" dirty="0" err="1"/>
              <a:t>chiesa</a:t>
            </a:r>
            <a:r>
              <a:rPr lang="nb-NO" dirty="0"/>
              <a:t> di san antonio, og jeg hadde en følelse at datamaskiner og programvare ville nå endre verden og samfunnet til noe bedre.  </a:t>
            </a:r>
          </a:p>
        </p:txBody>
      </p:sp>
      <p:sp>
        <p:nvSpPr>
          <p:cNvPr id="4" name="Plassholder for lysbildenummer 3"/>
          <p:cNvSpPr>
            <a:spLocks noGrp="1"/>
          </p:cNvSpPr>
          <p:nvPr>
            <p:ph type="sldNum" sz="quarter" idx="10"/>
          </p:nvPr>
        </p:nvSpPr>
        <p:spPr/>
        <p:txBody>
          <a:bodyPr/>
          <a:lstStyle/>
          <a:p>
            <a:fld id="{AAEB3B32-6F01-4FCF-8819-DD337FCFDDCF}" type="slidenum">
              <a:rPr lang="it-IT" smtClean="0"/>
              <a:t>3</a:t>
            </a:fld>
            <a:endParaRPr lang="it-IT"/>
          </a:p>
        </p:txBody>
      </p:sp>
    </p:spTree>
    <p:extLst>
      <p:ext uri="{BB962C8B-B14F-4D97-AF65-F5344CB8AC3E}">
        <p14:creationId xmlns:p14="http://schemas.microsoft.com/office/powerpoint/2010/main" val="1048022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41288" y="766763"/>
            <a:ext cx="6819900" cy="3836987"/>
          </a:xfrm>
        </p:spPr>
      </p:sp>
      <p:sp>
        <p:nvSpPr>
          <p:cNvPr id="3" name="Plassholder for notater 2"/>
          <p:cNvSpPr>
            <a:spLocks noGrp="1"/>
          </p:cNvSpPr>
          <p:nvPr>
            <p:ph type="body" idx="1"/>
          </p:nvPr>
        </p:nvSpPr>
        <p:spPr/>
        <p:txBody>
          <a:bodyPr/>
          <a:lstStyle/>
          <a:p>
            <a:r>
              <a:rPr lang="nb-NO" dirty="0"/>
              <a:t>Det som motiverer meg er å forstå samspill mellom liv og programvare. Kunst er selve livet og kunst hjelper å stille spørsmål og å forstå. </a:t>
            </a:r>
          </a:p>
          <a:p>
            <a:r>
              <a:rPr lang="nb-NO" baseline="0" dirty="0" err="1"/>
              <a:t>Kjarlighet</a:t>
            </a:r>
            <a:r>
              <a:rPr lang="nb-NO" baseline="0" dirty="0"/>
              <a:t> og computer som jeg skrev i 2003 kan ikke kjøpes nå men dere kan laste ned gratis både på italiensk og norsk fra letiziajaccheri.org </a:t>
            </a:r>
          </a:p>
        </p:txBody>
      </p:sp>
      <p:sp>
        <p:nvSpPr>
          <p:cNvPr id="4" name="Plassholder for lysbildenummer 3"/>
          <p:cNvSpPr>
            <a:spLocks noGrp="1"/>
          </p:cNvSpPr>
          <p:nvPr>
            <p:ph type="sldNum" sz="quarter" idx="10"/>
          </p:nvPr>
        </p:nvSpPr>
        <p:spPr/>
        <p:txBody>
          <a:bodyPr/>
          <a:lstStyle/>
          <a:p>
            <a:fld id="{AAEB3B32-6F01-4FCF-8819-DD337FCFDDCF}" type="slidenum">
              <a:rPr lang="it-IT" smtClean="0"/>
              <a:t>4</a:t>
            </a:fld>
            <a:endParaRPr lang="it-IT"/>
          </a:p>
        </p:txBody>
      </p:sp>
    </p:spTree>
    <p:extLst>
      <p:ext uri="{BB962C8B-B14F-4D97-AF65-F5344CB8AC3E}">
        <p14:creationId xmlns:p14="http://schemas.microsoft.com/office/powerpoint/2010/main" val="202802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I</a:t>
            </a:r>
            <a:r>
              <a:rPr lang="nb-NO" baseline="0" dirty="0"/>
              <a:t> like simple </a:t>
            </a:r>
            <a:r>
              <a:rPr lang="nb-NO" baseline="0" dirty="0" err="1"/>
              <a:t>messages</a:t>
            </a:r>
            <a:r>
              <a:rPr lang="nb-NO" baseline="0" dirty="0"/>
              <a:t> </a:t>
            </a:r>
            <a:endParaRPr lang="nb-NO" dirty="0"/>
          </a:p>
        </p:txBody>
      </p:sp>
      <p:sp>
        <p:nvSpPr>
          <p:cNvPr id="4" name="Slide Number Placeholder 3"/>
          <p:cNvSpPr>
            <a:spLocks noGrp="1"/>
          </p:cNvSpPr>
          <p:nvPr>
            <p:ph type="sldNum" sz="quarter" idx="5"/>
          </p:nvPr>
        </p:nvSpPr>
        <p:spPr/>
        <p:txBody>
          <a:bodyPr/>
          <a:lstStyle/>
          <a:p>
            <a:fld id="{D8AF5861-CC5D-44E8-B33C-CD84562D017E}" type="slidenum">
              <a:rPr lang="en-GB" smtClean="0"/>
              <a:t>6</a:t>
            </a:fld>
            <a:endParaRPr lang="en-GB"/>
          </a:p>
        </p:txBody>
      </p:sp>
    </p:spTree>
    <p:extLst>
      <p:ext uri="{BB962C8B-B14F-4D97-AF65-F5344CB8AC3E}">
        <p14:creationId xmlns:p14="http://schemas.microsoft.com/office/powerpoint/2010/main" val="809731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8AF62-0413-459D-A055-9BD345497D1F}" type="slidenum">
              <a:rPr lang="en-GB" smtClean="0"/>
              <a:pPr/>
              <a:t>7</a:t>
            </a:fld>
            <a:endParaRPr lang="en-GB"/>
          </a:p>
        </p:txBody>
      </p:sp>
    </p:spTree>
    <p:extLst>
      <p:ext uri="{BB962C8B-B14F-4D97-AF65-F5344CB8AC3E}">
        <p14:creationId xmlns:p14="http://schemas.microsoft.com/office/powerpoint/2010/main" val="1456994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D8AF5861-CC5D-44E8-B33C-CD84562D017E}" type="slidenum">
              <a:rPr lang="en-GB" smtClean="0"/>
              <a:t>9</a:t>
            </a:fld>
            <a:endParaRPr lang="en-GB"/>
          </a:p>
        </p:txBody>
      </p:sp>
    </p:spTree>
    <p:extLst>
      <p:ext uri="{BB962C8B-B14F-4D97-AF65-F5344CB8AC3E}">
        <p14:creationId xmlns:p14="http://schemas.microsoft.com/office/powerpoint/2010/main" val="2713011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Software </a:t>
            </a:r>
            <a:r>
              <a:rPr lang="nb-NO" dirty="0" err="1"/>
              <a:t>engineering</a:t>
            </a:r>
            <a:r>
              <a:rPr lang="nb-NO" dirty="0"/>
              <a:t> handler om mennesker om programvare: mennesker som bestemmer krav, lager løsninger, interagerer med programvare. Programvare kan være. Du har mer programvare på din mobil enn man hadde på de mest avansert programvare senteret når jeg var ferdig utdannet.</a:t>
            </a:r>
          </a:p>
        </p:txBody>
      </p:sp>
      <p:sp>
        <p:nvSpPr>
          <p:cNvPr id="4" name="Slide Number Placeholder 3"/>
          <p:cNvSpPr>
            <a:spLocks noGrp="1"/>
          </p:cNvSpPr>
          <p:nvPr>
            <p:ph type="sldNum" sz="quarter" idx="5"/>
          </p:nvPr>
        </p:nvSpPr>
        <p:spPr/>
        <p:txBody>
          <a:bodyPr/>
          <a:lstStyle/>
          <a:p>
            <a:fld id="{D8AF5861-CC5D-44E8-B33C-CD84562D017E}" type="slidenum">
              <a:rPr lang="en-GB" smtClean="0"/>
              <a:t>10</a:t>
            </a:fld>
            <a:endParaRPr lang="en-GB"/>
          </a:p>
        </p:txBody>
      </p:sp>
    </p:spTree>
    <p:extLst>
      <p:ext uri="{BB962C8B-B14F-4D97-AF65-F5344CB8AC3E}">
        <p14:creationId xmlns:p14="http://schemas.microsoft.com/office/powerpoint/2010/main" val="93905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students will be invited into a discussion.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5"/>
          </p:nvPr>
        </p:nvSpPr>
        <p:spPr/>
        <p:txBody>
          <a:bodyPr/>
          <a:lstStyle/>
          <a:p>
            <a:fld id="{D8AF5861-CC5D-44E8-B33C-CD84562D017E}" type="slidenum">
              <a:rPr lang="en-GB" smtClean="0"/>
              <a:t>11</a:t>
            </a:fld>
            <a:endParaRPr lang="en-GB"/>
          </a:p>
        </p:txBody>
      </p:sp>
    </p:spTree>
    <p:extLst>
      <p:ext uri="{BB962C8B-B14F-4D97-AF65-F5344CB8AC3E}">
        <p14:creationId xmlns:p14="http://schemas.microsoft.com/office/powerpoint/2010/main" val="2122074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Mine prosjekter siden 2000 er sentrert rundt en enkel ide. </a:t>
            </a:r>
          </a:p>
          <a:p>
            <a:r>
              <a:rPr lang="nb-NO" dirty="0"/>
              <a:t>Studenter er i midten og de er </a:t>
            </a:r>
            <a:r>
              <a:rPr lang="nb-NO" dirty="0" err="1"/>
              <a:t>innovatorer</a:t>
            </a:r>
            <a:r>
              <a:rPr lang="nb-NO" dirty="0"/>
              <a:t>, forskere og brukere. Jeg har </a:t>
            </a:r>
            <a:r>
              <a:rPr lang="nb-NO" dirty="0" err="1"/>
              <a:t>gjenom</a:t>
            </a:r>
            <a:r>
              <a:rPr lang="nb-NO" dirty="0"/>
              <a:t> årene veiledet nesten 20 </a:t>
            </a:r>
            <a:r>
              <a:rPr lang="nb-NO" dirty="0" err="1"/>
              <a:t>esperter</a:t>
            </a:r>
            <a:r>
              <a:rPr lang="nb-NO" dirty="0"/>
              <a:t> i team landsbyer og studenter fra </a:t>
            </a:r>
            <a:r>
              <a:rPr lang="nb-NO" dirty="0" err="1"/>
              <a:t>forkjellige</a:t>
            </a:r>
            <a:r>
              <a:rPr lang="nb-NO" dirty="0"/>
              <a:t> disipliner har lært og har inspirert meg å stille spørsmål om hva er god programvare for et godt samfunn? </a:t>
            </a:r>
          </a:p>
          <a:p>
            <a:endParaRPr lang="nb-NO"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15</a:t>
            </a:fld>
            <a:endParaRPr lang="en-GB"/>
          </a:p>
        </p:txBody>
      </p:sp>
    </p:spTree>
    <p:extLst>
      <p:ext uri="{BB962C8B-B14F-4D97-AF65-F5344CB8AC3E}">
        <p14:creationId xmlns:p14="http://schemas.microsoft.com/office/powerpoint/2010/main" val="2769008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14A07673-B620-4F4E-87BE-4CEE324653DB}" type="slidenum">
              <a:rPr lang="nb-NO" smtClean="0"/>
              <a:t>21</a:t>
            </a:fld>
            <a:endParaRPr lang="nb-NO"/>
          </a:p>
        </p:txBody>
      </p:sp>
    </p:spTree>
    <p:extLst>
      <p:ext uri="{BB962C8B-B14F-4D97-AF65-F5344CB8AC3E}">
        <p14:creationId xmlns:p14="http://schemas.microsoft.com/office/powerpoint/2010/main" val="371192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14A07673-B620-4F4E-87BE-4CEE324653DB}" type="slidenum">
              <a:rPr lang="nb-NO" smtClean="0"/>
              <a:t>22</a:t>
            </a:fld>
            <a:endParaRPr lang="nb-NO"/>
          </a:p>
        </p:txBody>
      </p:sp>
    </p:spTree>
    <p:extLst>
      <p:ext uri="{BB962C8B-B14F-4D97-AF65-F5344CB8AC3E}">
        <p14:creationId xmlns:p14="http://schemas.microsoft.com/office/powerpoint/2010/main" val="1271078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A07673-B620-4F4E-87BE-4CEE324653DB}" type="slidenum">
              <a:rPr lang="nb-NO" smtClean="0"/>
              <a:t>23</a:t>
            </a:fld>
            <a:endParaRPr lang="nb-NO"/>
          </a:p>
        </p:txBody>
      </p:sp>
    </p:spTree>
    <p:extLst>
      <p:ext uri="{BB962C8B-B14F-4D97-AF65-F5344CB8AC3E}">
        <p14:creationId xmlns:p14="http://schemas.microsoft.com/office/powerpoint/2010/main" val="2126693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Hvorfor IDUN?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IE er et av åtte NTNU fakulteter og har sju institutter fordelt på tre byer. IE er det største fakultet i Norge på de fagområdene IE forvalter (Informasjonsteknologi, Matematikk, Elektroteknikk). IE har – i likhet med de fleste nordvestlige land- utfordringer knyttet til rekruttering av kvinner generelt, og spesielt til ledende vitenskapelige stillinger innenfor Science, Technology, Engineering, Mathematics (STEM).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sz="1200" dirty="0">
              <a:latin typeface="Arial" pitchFamily="34" charset="0"/>
              <a:ea typeface="ＭＳ Ｐゴシック"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Ved NTNUs Fakultet for informasjonsteknologi og elektroteknikk er knapt 14 % av professorene kvinner. Dette skyldes dels at det utdannes for få kvinner på masternivå i STEM og dels at mange kvinner stopper opp i karrierestigen.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r>
              <a:rPr lang="nb-NO" altLang="nb-NO" sz="1200" dirty="0">
                <a:latin typeface="Arial" pitchFamily="34" charset="0"/>
                <a:ea typeface="ＭＳ Ｐゴシック" pitchFamily="34" charset="-128"/>
              </a:rPr>
              <a:t>Hvorfor heter prosjektet IDUN?</a:t>
            </a:r>
          </a:p>
          <a:p>
            <a:r>
              <a:rPr lang="nb-NO" sz="1200" kern="1200" dirty="0">
                <a:solidFill>
                  <a:schemeClr val="tx1"/>
                </a:solidFill>
                <a:effectLst/>
                <a:latin typeface="+mn-lt"/>
                <a:ea typeface="+mn-ea"/>
                <a:cs typeface="+mn-cs"/>
              </a:rPr>
              <a:t>Prosjektet IDUN har fått navnet etter Idun Reiten, Professor Emerita, den første kvinnelige professoren ved nåværende IE-fakultetet. Navnet Idun kommer fra norrønt og betyr «den fornyende». </a:t>
            </a:r>
          </a:p>
          <a:p>
            <a:endParaRPr lang="nb-NO" sz="1200"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5"/>
          </p:nvPr>
        </p:nvSpPr>
        <p:spPr/>
        <p:txBody>
          <a:bodyPr/>
          <a:lstStyle/>
          <a:p>
            <a:fld id="{BD35F4A5-C4D1-4C34-A896-50839199CB58}" type="slidenum">
              <a:rPr lang="en-GB" smtClean="0"/>
              <a:t>24</a:t>
            </a:fld>
            <a:endParaRPr lang="en-GB"/>
          </a:p>
        </p:txBody>
      </p:sp>
    </p:spTree>
    <p:extLst>
      <p:ext uri="{BB962C8B-B14F-4D97-AF65-F5344CB8AC3E}">
        <p14:creationId xmlns:p14="http://schemas.microsoft.com/office/powerpoint/2010/main" val="4054436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E6B380-F9AB-47E6-92B3-8ECA2153441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a:extLst>
              <a:ext uri="{FF2B5EF4-FFF2-40B4-BE49-F238E27FC236}">
                <a16:creationId xmlns:a16="http://schemas.microsoft.com/office/drawing/2014/main" id="{991A5318-FE5E-4D54-8348-38ECECFF3B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a:extLst>
              <a:ext uri="{FF2B5EF4-FFF2-40B4-BE49-F238E27FC236}">
                <a16:creationId xmlns:a16="http://schemas.microsoft.com/office/drawing/2014/main" id="{A5FBCAFD-74D8-4385-8942-0364F816B312}"/>
              </a:ext>
            </a:extLst>
          </p:cNvPr>
          <p:cNvSpPr>
            <a:spLocks noGrp="1"/>
          </p:cNvSpPr>
          <p:nvPr>
            <p:ph type="dt" sz="half" idx="10"/>
          </p:nvPr>
        </p:nvSpPr>
        <p:spPr/>
        <p:txBody>
          <a:bodyPr/>
          <a:lstStyle/>
          <a:p>
            <a:fld id="{F21460DD-C252-45EE-B64D-83264D8247A6}" type="datetimeFigureOut">
              <a:rPr lang="en-GB" smtClean="0"/>
              <a:t>09/10/2019</a:t>
            </a:fld>
            <a:endParaRPr lang="en-GB"/>
          </a:p>
        </p:txBody>
      </p:sp>
      <p:sp>
        <p:nvSpPr>
          <p:cNvPr id="5" name="Plassholder for bunntekst 4">
            <a:extLst>
              <a:ext uri="{FF2B5EF4-FFF2-40B4-BE49-F238E27FC236}">
                <a16:creationId xmlns:a16="http://schemas.microsoft.com/office/drawing/2014/main" id="{CFD2E8F8-5BF3-4318-9B1E-F31F53897EAC}"/>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558D32FB-F98C-44B5-B701-F54126658BE7}"/>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4004267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453B17-CD05-48AD-95E7-06C5D18DDFBA}"/>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25DE3BF6-0D42-49C5-BE09-8DC4452AC665}"/>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C25232D5-8A68-440C-829B-0A8DE003076A}"/>
              </a:ext>
            </a:extLst>
          </p:cNvPr>
          <p:cNvSpPr>
            <a:spLocks noGrp="1"/>
          </p:cNvSpPr>
          <p:nvPr>
            <p:ph type="dt" sz="half" idx="10"/>
          </p:nvPr>
        </p:nvSpPr>
        <p:spPr/>
        <p:txBody>
          <a:bodyPr/>
          <a:lstStyle/>
          <a:p>
            <a:fld id="{F21460DD-C252-45EE-B64D-83264D8247A6}" type="datetimeFigureOut">
              <a:rPr lang="en-GB" smtClean="0"/>
              <a:t>09/10/2019</a:t>
            </a:fld>
            <a:endParaRPr lang="en-GB"/>
          </a:p>
        </p:txBody>
      </p:sp>
      <p:sp>
        <p:nvSpPr>
          <p:cNvPr id="5" name="Plassholder for bunntekst 4">
            <a:extLst>
              <a:ext uri="{FF2B5EF4-FFF2-40B4-BE49-F238E27FC236}">
                <a16:creationId xmlns:a16="http://schemas.microsoft.com/office/drawing/2014/main" id="{EDC8DE58-A064-4B0A-ACED-C237996439F5}"/>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6138A1D3-73D1-41DC-8434-F13907C7AC5B}"/>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1115606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F65C87-ED00-4268-A4C9-AB9B716C6BDE}"/>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a:extLst>
              <a:ext uri="{FF2B5EF4-FFF2-40B4-BE49-F238E27FC236}">
                <a16:creationId xmlns:a16="http://schemas.microsoft.com/office/drawing/2014/main" id="{77306B2A-6295-40E7-A199-614FE48D4B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03079BD6-83D2-4932-BBC2-36F3ACDB1A67}"/>
              </a:ext>
            </a:extLst>
          </p:cNvPr>
          <p:cNvSpPr>
            <a:spLocks noGrp="1"/>
          </p:cNvSpPr>
          <p:nvPr>
            <p:ph type="dt" sz="half" idx="10"/>
          </p:nvPr>
        </p:nvSpPr>
        <p:spPr/>
        <p:txBody>
          <a:bodyPr/>
          <a:lstStyle/>
          <a:p>
            <a:fld id="{F21460DD-C252-45EE-B64D-83264D8247A6}" type="datetimeFigureOut">
              <a:rPr lang="en-GB" smtClean="0"/>
              <a:t>09/10/2019</a:t>
            </a:fld>
            <a:endParaRPr lang="en-GB"/>
          </a:p>
        </p:txBody>
      </p:sp>
      <p:sp>
        <p:nvSpPr>
          <p:cNvPr id="5" name="Plassholder for bunntekst 4">
            <a:extLst>
              <a:ext uri="{FF2B5EF4-FFF2-40B4-BE49-F238E27FC236}">
                <a16:creationId xmlns:a16="http://schemas.microsoft.com/office/drawing/2014/main" id="{F63B9353-3E91-4CE3-9072-DC192C53AFC4}"/>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74F1C346-0542-478E-BEC9-983980BA49B4}"/>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1789199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9FAB10-662B-4199-A3F6-6F930DFE51AD}"/>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FFAB014C-6C47-4C9D-8D51-23AD6F9C22FB}"/>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a:extLst>
              <a:ext uri="{FF2B5EF4-FFF2-40B4-BE49-F238E27FC236}">
                <a16:creationId xmlns:a16="http://schemas.microsoft.com/office/drawing/2014/main" id="{71E3F938-E0AF-4230-BA76-78FCC3787C19}"/>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a:extLst>
              <a:ext uri="{FF2B5EF4-FFF2-40B4-BE49-F238E27FC236}">
                <a16:creationId xmlns:a16="http://schemas.microsoft.com/office/drawing/2014/main" id="{25E556C1-7FC1-4953-8FD7-4C175709FD2A}"/>
              </a:ext>
            </a:extLst>
          </p:cNvPr>
          <p:cNvSpPr>
            <a:spLocks noGrp="1"/>
          </p:cNvSpPr>
          <p:nvPr>
            <p:ph type="dt" sz="half" idx="10"/>
          </p:nvPr>
        </p:nvSpPr>
        <p:spPr/>
        <p:txBody>
          <a:bodyPr/>
          <a:lstStyle/>
          <a:p>
            <a:fld id="{F21460DD-C252-45EE-B64D-83264D8247A6}" type="datetimeFigureOut">
              <a:rPr lang="en-GB" smtClean="0"/>
              <a:t>09/10/2019</a:t>
            </a:fld>
            <a:endParaRPr lang="en-GB"/>
          </a:p>
        </p:txBody>
      </p:sp>
      <p:sp>
        <p:nvSpPr>
          <p:cNvPr id="6" name="Plassholder for bunntekst 5">
            <a:extLst>
              <a:ext uri="{FF2B5EF4-FFF2-40B4-BE49-F238E27FC236}">
                <a16:creationId xmlns:a16="http://schemas.microsoft.com/office/drawing/2014/main" id="{A3F86635-AFB2-430F-9EB2-96F8E6917584}"/>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C829C412-2E1C-4EE6-91B7-40A429471698}"/>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3721402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8F1BBB-5DC4-44B6-A4E2-1BE0A4B29392}"/>
              </a:ext>
            </a:extLst>
          </p:cNvPr>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EB9238B3-71B3-4EAD-979C-97B2698F6C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BA903510-BAFF-4C0E-941A-02037507E2B7}"/>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a:extLst>
              <a:ext uri="{FF2B5EF4-FFF2-40B4-BE49-F238E27FC236}">
                <a16:creationId xmlns:a16="http://schemas.microsoft.com/office/drawing/2014/main" id="{9FF4F095-E781-4CF9-8973-13A3208F03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C9E2B33A-998D-4345-AA31-B3D4F3D75082}"/>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a:extLst>
              <a:ext uri="{FF2B5EF4-FFF2-40B4-BE49-F238E27FC236}">
                <a16:creationId xmlns:a16="http://schemas.microsoft.com/office/drawing/2014/main" id="{83BC826F-2022-4B1B-96E8-DE82051E183B}"/>
              </a:ext>
            </a:extLst>
          </p:cNvPr>
          <p:cNvSpPr>
            <a:spLocks noGrp="1"/>
          </p:cNvSpPr>
          <p:nvPr>
            <p:ph type="dt" sz="half" idx="10"/>
          </p:nvPr>
        </p:nvSpPr>
        <p:spPr/>
        <p:txBody>
          <a:bodyPr/>
          <a:lstStyle/>
          <a:p>
            <a:fld id="{F21460DD-C252-45EE-B64D-83264D8247A6}" type="datetimeFigureOut">
              <a:rPr lang="en-GB" smtClean="0"/>
              <a:t>09/10/2019</a:t>
            </a:fld>
            <a:endParaRPr lang="en-GB"/>
          </a:p>
        </p:txBody>
      </p:sp>
      <p:sp>
        <p:nvSpPr>
          <p:cNvPr id="8" name="Plassholder for bunntekst 7">
            <a:extLst>
              <a:ext uri="{FF2B5EF4-FFF2-40B4-BE49-F238E27FC236}">
                <a16:creationId xmlns:a16="http://schemas.microsoft.com/office/drawing/2014/main" id="{37BF3B2D-2056-47B3-8C62-558668C19AC5}"/>
              </a:ext>
            </a:extLst>
          </p:cNvPr>
          <p:cNvSpPr>
            <a:spLocks noGrp="1"/>
          </p:cNvSpPr>
          <p:nvPr>
            <p:ph type="ftr" sz="quarter" idx="11"/>
          </p:nvPr>
        </p:nvSpPr>
        <p:spPr/>
        <p:txBody>
          <a:bodyPr/>
          <a:lstStyle/>
          <a:p>
            <a:endParaRPr lang="en-GB"/>
          </a:p>
        </p:txBody>
      </p:sp>
      <p:sp>
        <p:nvSpPr>
          <p:cNvPr id="9" name="Plassholder for lysbildenummer 8">
            <a:extLst>
              <a:ext uri="{FF2B5EF4-FFF2-40B4-BE49-F238E27FC236}">
                <a16:creationId xmlns:a16="http://schemas.microsoft.com/office/drawing/2014/main" id="{C26BDAC5-E193-43B4-A1EF-78621E01ABA1}"/>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3610055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708C64-FB8F-4F12-BDDE-409D11E80899}"/>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F2145095-934B-4ACF-A526-7AC71430C1BB}"/>
              </a:ext>
            </a:extLst>
          </p:cNvPr>
          <p:cNvSpPr>
            <a:spLocks noGrp="1"/>
          </p:cNvSpPr>
          <p:nvPr>
            <p:ph type="dt" sz="half" idx="10"/>
          </p:nvPr>
        </p:nvSpPr>
        <p:spPr/>
        <p:txBody>
          <a:bodyPr/>
          <a:lstStyle/>
          <a:p>
            <a:fld id="{F21460DD-C252-45EE-B64D-83264D8247A6}" type="datetimeFigureOut">
              <a:rPr lang="en-GB" smtClean="0"/>
              <a:t>09/10/2019</a:t>
            </a:fld>
            <a:endParaRPr lang="en-GB"/>
          </a:p>
        </p:txBody>
      </p:sp>
      <p:sp>
        <p:nvSpPr>
          <p:cNvPr id="4" name="Plassholder for bunntekst 3">
            <a:extLst>
              <a:ext uri="{FF2B5EF4-FFF2-40B4-BE49-F238E27FC236}">
                <a16:creationId xmlns:a16="http://schemas.microsoft.com/office/drawing/2014/main" id="{5F9FDAC1-2E60-4737-90BB-9E418F34755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4F502B50-1E26-4281-97B8-EAA243EBE6F8}"/>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879848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7B8CF34-B064-421C-8176-CD64E385D4D7}"/>
              </a:ext>
            </a:extLst>
          </p:cNvPr>
          <p:cNvSpPr>
            <a:spLocks noGrp="1"/>
          </p:cNvSpPr>
          <p:nvPr>
            <p:ph type="dt" sz="half" idx="10"/>
          </p:nvPr>
        </p:nvSpPr>
        <p:spPr/>
        <p:txBody>
          <a:bodyPr/>
          <a:lstStyle/>
          <a:p>
            <a:fld id="{F21460DD-C252-45EE-B64D-83264D8247A6}" type="datetimeFigureOut">
              <a:rPr lang="en-GB" smtClean="0"/>
              <a:t>09/10/2019</a:t>
            </a:fld>
            <a:endParaRPr lang="en-GB"/>
          </a:p>
        </p:txBody>
      </p:sp>
      <p:sp>
        <p:nvSpPr>
          <p:cNvPr id="3" name="Plassholder for bunntekst 2">
            <a:extLst>
              <a:ext uri="{FF2B5EF4-FFF2-40B4-BE49-F238E27FC236}">
                <a16:creationId xmlns:a16="http://schemas.microsoft.com/office/drawing/2014/main" id="{99235681-EBB7-4C1A-B276-213ECE15B05C}"/>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970804B8-92C6-4CE4-9308-AB74A044B660}"/>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2320024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788346-0A88-477C-98F3-18AFFD66C7B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D15B76A0-62EA-46B5-A91A-43AF8D24DC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a:extLst>
              <a:ext uri="{FF2B5EF4-FFF2-40B4-BE49-F238E27FC236}">
                <a16:creationId xmlns:a16="http://schemas.microsoft.com/office/drawing/2014/main" id="{649412E7-14F8-4279-85CB-4F75FA058D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4EFD60BD-0899-4A6D-91AE-21192CA46CF9}"/>
              </a:ext>
            </a:extLst>
          </p:cNvPr>
          <p:cNvSpPr>
            <a:spLocks noGrp="1"/>
          </p:cNvSpPr>
          <p:nvPr>
            <p:ph type="dt" sz="half" idx="10"/>
          </p:nvPr>
        </p:nvSpPr>
        <p:spPr/>
        <p:txBody>
          <a:bodyPr/>
          <a:lstStyle/>
          <a:p>
            <a:fld id="{F21460DD-C252-45EE-B64D-83264D8247A6}" type="datetimeFigureOut">
              <a:rPr lang="en-GB" smtClean="0"/>
              <a:t>09/10/2019</a:t>
            </a:fld>
            <a:endParaRPr lang="en-GB"/>
          </a:p>
        </p:txBody>
      </p:sp>
      <p:sp>
        <p:nvSpPr>
          <p:cNvPr id="6" name="Plassholder for bunntekst 5">
            <a:extLst>
              <a:ext uri="{FF2B5EF4-FFF2-40B4-BE49-F238E27FC236}">
                <a16:creationId xmlns:a16="http://schemas.microsoft.com/office/drawing/2014/main" id="{3DCD1EF6-E2AF-40BE-AA05-ABB0EC098BF4}"/>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ADB774F3-528D-4836-994D-5E7D0C741499}"/>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1525489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A940EA-D4A2-4F74-93B8-81F31D537E0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a:extLst>
              <a:ext uri="{FF2B5EF4-FFF2-40B4-BE49-F238E27FC236}">
                <a16:creationId xmlns:a16="http://schemas.microsoft.com/office/drawing/2014/main" id="{34A55B08-03F2-49A5-903E-57A1936EEC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a:extLst>
              <a:ext uri="{FF2B5EF4-FFF2-40B4-BE49-F238E27FC236}">
                <a16:creationId xmlns:a16="http://schemas.microsoft.com/office/drawing/2014/main" id="{D835DDD7-44C5-476F-A794-72EB593516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EFF924D7-7900-486D-A3A6-6886B6CBBE23}"/>
              </a:ext>
            </a:extLst>
          </p:cNvPr>
          <p:cNvSpPr>
            <a:spLocks noGrp="1"/>
          </p:cNvSpPr>
          <p:nvPr>
            <p:ph type="dt" sz="half" idx="10"/>
          </p:nvPr>
        </p:nvSpPr>
        <p:spPr/>
        <p:txBody>
          <a:bodyPr/>
          <a:lstStyle/>
          <a:p>
            <a:fld id="{F21460DD-C252-45EE-B64D-83264D8247A6}" type="datetimeFigureOut">
              <a:rPr lang="en-GB" smtClean="0"/>
              <a:t>09/10/2019</a:t>
            </a:fld>
            <a:endParaRPr lang="en-GB"/>
          </a:p>
        </p:txBody>
      </p:sp>
      <p:sp>
        <p:nvSpPr>
          <p:cNvPr id="6" name="Plassholder for bunntekst 5">
            <a:extLst>
              <a:ext uri="{FF2B5EF4-FFF2-40B4-BE49-F238E27FC236}">
                <a16:creationId xmlns:a16="http://schemas.microsoft.com/office/drawing/2014/main" id="{0CC523C6-4D99-48B9-9529-C107DBF5E6F4}"/>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D2FFAEB7-A1B1-4CFC-A33E-366344442AA2}"/>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3800351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6F738F-142E-4F53-86B2-0BCE9059BBA9}"/>
              </a:ext>
            </a:extLst>
          </p:cNvPr>
          <p:cNvSpPr>
            <a:spLocks noGrp="1"/>
          </p:cNvSpPr>
          <p:nvPr>
            <p:ph type="title"/>
          </p:nvPr>
        </p:nvSpPr>
        <p:spPr/>
        <p:txBody>
          <a:bodyPr/>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6740D8F1-320B-407A-9235-4EB27B77D9AC}"/>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20837035-7EA3-46B7-8357-04576FB102BF}"/>
              </a:ext>
            </a:extLst>
          </p:cNvPr>
          <p:cNvSpPr>
            <a:spLocks noGrp="1"/>
          </p:cNvSpPr>
          <p:nvPr>
            <p:ph type="dt" sz="half" idx="10"/>
          </p:nvPr>
        </p:nvSpPr>
        <p:spPr/>
        <p:txBody>
          <a:bodyPr/>
          <a:lstStyle/>
          <a:p>
            <a:fld id="{F21460DD-C252-45EE-B64D-83264D8247A6}" type="datetimeFigureOut">
              <a:rPr lang="en-GB" smtClean="0"/>
              <a:t>09/10/2019</a:t>
            </a:fld>
            <a:endParaRPr lang="en-GB"/>
          </a:p>
        </p:txBody>
      </p:sp>
      <p:sp>
        <p:nvSpPr>
          <p:cNvPr id="5" name="Plassholder for bunntekst 4">
            <a:extLst>
              <a:ext uri="{FF2B5EF4-FFF2-40B4-BE49-F238E27FC236}">
                <a16:creationId xmlns:a16="http://schemas.microsoft.com/office/drawing/2014/main" id="{37B6867E-CFF2-42FC-833A-83A1F0532B7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8F2B0479-F09A-4E5A-ACDA-604E25B8FA7B}"/>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82709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EF2DF16-A39A-498E-A83A-67EE45AB6904}"/>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8D1CCB9D-40F2-4635-B144-26825D6786D6}"/>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E3BF0321-7AD4-48FF-9FC8-FE2586AD909A}"/>
              </a:ext>
            </a:extLst>
          </p:cNvPr>
          <p:cNvSpPr>
            <a:spLocks noGrp="1"/>
          </p:cNvSpPr>
          <p:nvPr>
            <p:ph type="dt" sz="half" idx="10"/>
          </p:nvPr>
        </p:nvSpPr>
        <p:spPr/>
        <p:txBody>
          <a:bodyPr/>
          <a:lstStyle/>
          <a:p>
            <a:fld id="{F21460DD-C252-45EE-B64D-83264D8247A6}" type="datetimeFigureOut">
              <a:rPr lang="en-GB" smtClean="0"/>
              <a:t>09/10/2019</a:t>
            </a:fld>
            <a:endParaRPr lang="en-GB"/>
          </a:p>
        </p:txBody>
      </p:sp>
      <p:sp>
        <p:nvSpPr>
          <p:cNvPr id="5" name="Plassholder for bunntekst 4">
            <a:extLst>
              <a:ext uri="{FF2B5EF4-FFF2-40B4-BE49-F238E27FC236}">
                <a16:creationId xmlns:a16="http://schemas.microsoft.com/office/drawing/2014/main" id="{3EBEA2F5-8DEE-4E8E-8C1F-F030171728A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337D5EFA-A33A-46D8-A037-E3CDC62E971F}"/>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1659291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15600" y="593367"/>
            <a:ext cx="11360800" cy="7636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415600" y="1536633"/>
            <a:ext cx="11360800" cy="4555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11296611" y="6217623"/>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3281815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lide 4: smaller text using bullet points">
    <p:spTree>
      <p:nvGrpSpPr>
        <p:cNvPr id="1" name=""/>
        <p:cNvGrpSpPr/>
        <p:nvPr/>
      </p:nvGrpSpPr>
      <p:grpSpPr>
        <a:xfrm>
          <a:off x="0" y="0"/>
          <a:ext cx="0" cy="0"/>
          <a:chOff x="0" y="0"/>
          <a:chExt cx="0" cy="0"/>
        </a:xfrm>
      </p:grpSpPr>
      <p:sp>
        <p:nvSpPr>
          <p:cNvPr id="6" name="Text Placeholder 7"/>
          <p:cNvSpPr>
            <a:spLocks noGrp="1"/>
          </p:cNvSpPr>
          <p:nvPr>
            <p:ph type="body" sz="quarter" idx="14"/>
          </p:nvPr>
        </p:nvSpPr>
        <p:spPr>
          <a:xfrm>
            <a:off x="527051" y="1844678"/>
            <a:ext cx="11233579" cy="4752975"/>
          </a:xfrm>
          <a:prstGeom prst="rect">
            <a:avLst/>
          </a:prstGeom>
        </p:spPr>
        <p:txBody>
          <a:bodyPr vert="horz"/>
          <a:lstStyle>
            <a:lvl1pPr>
              <a:defRPr sz="2667">
                <a:solidFill>
                  <a:srgbClr val="666666"/>
                </a:solidFill>
              </a:defRPr>
            </a:lvl1pPr>
            <a:lvl2pPr>
              <a:defRPr sz="2533">
                <a:solidFill>
                  <a:srgbClr val="666666"/>
                </a:solidFill>
              </a:defRPr>
            </a:lvl2pPr>
            <a:lvl3pPr>
              <a:defRPr sz="2400">
                <a:solidFill>
                  <a:srgbClr val="666666"/>
                </a:solidFill>
              </a:defRPr>
            </a:lvl3pPr>
            <a:lvl4pPr>
              <a:defRPr sz="2267">
                <a:solidFill>
                  <a:srgbClr val="666666"/>
                </a:solidFill>
              </a:defRPr>
            </a:lvl4pPr>
            <a:lvl5pPr>
              <a:defRPr sz="2133">
                <a:solidFill>
                  <a:srgbClr val="666666"/>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1"/>
          <p:cNvSpPr>
            <a:spLocks noGrp="1"/>
          </p:cNvSpPr>
          <p:nvPr>
            <p:ph type="ctrTitle"/>
          </p:nvPr>
        </p:nvSpPr>
        <p:spPr>
          <a:xfrm>
            <a:off x="527381" y="548680"/>
            <a:ext cx="9025003" cy="1152128"/>
          </a:xfrm>
          <a:prstGeom prst="rect">
            <a:avLst/>
          </a:prstGeom>
        </p:spPr>
        <p:txBody>
          <a:bodyPr/>
          <a:lstStyle>
            <a:lvl1pPr algn="l">
              <a:lnSpc>
                <a:spcPct val="80000"/>
              </a:lnSpc>
              <a:defRPr sz="3467">
                <a:solidFill>
                  <a:srgbClr val="B5121B"/>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216412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B52A9-6EB8-41F1-B921-69FE2B8AEEC2}"/>
              </a:ext>
            </a:extLst>
          </p:cNvPr>
          <p:cNvSpPr>
            <a:spLocks noGrp="1"/>
          </p:cNvSpPr>
          <p:nvPr>
            <p:ph type="title"/>
          </p:nvPr>
        </p:nvSpPr>
        <p:spPr>
          <a:xfrm>
            <a:off x="393028" y="16214"/>
            <a:ext cx="10515600" cy="1150851"/>
          </a:xfrm>
          <a:prstGeom prst="rect">
            <a:avLst/>
          </a:prstGeo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5E5C421D-D114-4842-86CB-E0EA2C4F49E8}"/>
              </a:ext>
            </a:extLst>
          </p:cNvPr>
          <p:cNvSpPr>
            <a:spLocks noGrp="1"/>
          </p:cNvSpPr>
          <p:nvPr>
            <p:ph idx="1"/>
          </p:nvPr>
        </p:nvSpPr>
        <p:spPr>
          <a:xfrm>
            <a:off x="407404" y="1658973"/>
            <a:ext cx="7276967" cy="3404490"/>
          </a:xfrm>
          <a:prstGeom prst="rect">
            <a:avLst/>
          </a:prstGeo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a:extLst>
              <a:ext uri="{FF2B5EF4-FFF2-40B4-BE49-F238E27FC236}">
                <a16:creationId xmlns:a16="http://schemas.microsoft.com/office/drawing/2014/main" id="{20EC3973-EFB7-4304-B5E7-D0535DAE92F8}"/>
              </a:ext>
            </a:extLst>
          </p:cNvPr>
          <p:cNvSpPr>
            <a:spLocks noGrp="1"/>
          </p:cNvSpPr>
          <p:nvPr>
            <p:ph type="sldNum" sz="quarter" idx="12"/>
          </p:nvPr>
        </p:nvSpPr>
        <p:spPr/>
        <p:txBody>
          <a:bodyPr/>
          <a:lstStyle/>
          <a:p>
            <a:fld id="{3F99F885-11D8-474A-8B88-A4BFF53BF820}" type="slidenum">
              <a:rPr lang="en-GB" smtClean="0"/>
              <a:t>‹#›</a:t>
            </a:fld>
            <a:endParaRPr lang="en-GB" dirty="0"/>
          </a:p>
        </p:txBody>
      </p:sp>
      <p:sp>
        <p:nvSpPr>
          <p:cNvPr id="7" name="Date Placeholder 3">
            <a:extLst>
              <a:ext uri="{FF2B5EF4-FFF2-40B4-BE49-F238E27FC236}">
                <a16:creationId xmlns:a16="http://schemas.microsoft.com/office/drawing/2014/main" id="{851A6DD6-076F-49E3-8049-A074B587BBB1}"/>
              </a:ext>
            </a:extLst>
          </p:cNvPr>
          <p:cNvSpPr>
            <a:spLocks noGrp="1"/>
          </p:cNvSpPr>
          <p:nvPr>
            <p:ph type="dt" sz="half" idx="2"/>
          </p:nvPr>
        </p:nvSpPr>
        <p:spPr>
          <a:xfrm>
            <a:off x="8481505" y="6353644"/>
            <a:ext cx="3184315" cy="356303"/>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r>
              <a:rPr lang="en-GB" dirty="0"/>
              <a:t>IDUN  at I3E 2019 Trondheim  I   2019-09-18</a:t>
            </a:r>
          </a:p>
        </p:txBody>
      </p:sp>
    </p:spTree>
    <p:extLst>
      <p:ext uri="{BB962C8B-B14F-4D97-AF65-F5344CB8AC3E}">
        <p14:creationId xmlns:p14="http://schemas.microsoft.com/office/powerpoint/2010/main" val="2303546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72AC186-4C5F-479B-84FC-703F6D9E0E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D2ABA7DF-4F6F-46DB-B709-590F11E384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396BC79B-7733-42F2-B59F-4C9DB2CAAF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1460DD-C252-45EE-B64D-83264D8247A6}" type="datetimeFigureOut">
              <a:rPr lang="en-GB" smtClean="0"/>
              <a:t>09/10/2019</a:t>
            </a:fld>
            <a:endParaRPr lang="en-GB"/>
          </a:p>
        </p:txBody>
      </p:sp>
      <p:sp>
        <p:nvSpPr>
          <p:cNvPr id="5" name="Plassholder for bunntekst 4">
            <a:extLst>
              <a:ext uri="{FF2B5EF4-FFF2-40B4-BE49-F238E27FC236}">
                <a16:creationId xmlns:a16="http://schemas.microsoft.com/office/drawing/2014/main" id="{24D4FA27-37CE-478D-99B0-59DE5635AB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a:extLst>
              <a:ext uri="{FF2B5EF4-FFF2-40B4-BE49-F238E27FC236}">
                <a16:creationId xmlns:a16="http://schemas.microsoft.com/office/drawing/2014/main" id="{3FB86D39-6C2F-4A46-B197-A37D386305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0629F7-5DC3-43F3-A109-16319EBC037C}" type="slidenum">
              <a:rPr lang="en-GB" smtClean="0"/>
              <a:t>‹#›</a:t>
            </a:fld>
            <a:endParaRPr lang="en-GB"/>
          </a:p>
        </p:txBody>
      </p:sp>
    </p:spTree>
    <p:extLst>
      <p:ext uri="{BB962C8B-B14F-4D97-AF65-F5344CB8AC3E}">
        <p14:creationId xmlns:p14="http://schemas.microsoft.com/office/powerpoint/2010/main" val="1614905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ntnu.edu/girl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ntnu.edu/idun"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rtl="0" eaLnBrk="1" latinLnBrk="0" hangingPunct="1"/>
            <a:r>
              <a:rPr lang="en-US" sz="6000" kern="1200" dirty="0">
                <a:solidFill>
                  <a:schemeClr val="tx1"/>
                </a:solidFill>
                <a:effectLst/>
                <a:latin typeface="+mj-lt"/>
                <a:ea typeface="+mj-ea"/>
                <a:cs typeface="+mj-cs"/>
              </a:rPr>
              <a:t>Computer science, ethics and gender</a:t>
            </a:r>
            <a:endParaRPr lang="nb-NO" dirty="0">
              <a:effectLst/>
            </a:endParaRPr>
          </a:p>
        </p:txBody>
      </p:sp>
      <p:sp>
        <p:nvSpPr>
          <p:cNvPr id="3" name="Subtitle 2"/>
          <p:cNvSpPr>
            <a:spLocks noGrp="1"/>
          </p:cNvSpPr>
          <p:nvPr>
            <p:ph type="subTitle" idx="1"/>
          </p:nvPr>
        </p:nvSpPr>
        <p:spPr/>
        <p:txBody>
          <a:bodyPr>
            <a:normAutofit/>
          </a:bodyPr>
          <a:lstStyle/>
          <a:p>
            <a:r>
              <a:rPr lang="nb-NO" dirty="0"/>
              <a:t>Letizia Jaccheri </a:t>
            </a:r>
          </a:p>
          <a:p>
            <a:endParaRPr lang="nb-NO" dirty="0"/>
          </a:p>
          <a:p>
            <a:r>
              <a:rPr lang="it-IT" sz="2400" kern="1200" dirty="0" err="1">
                <a:solidFill>
                  <a:schemeClr val="tx1"/>
                </a:solidFill>
                <a:effectLst/>
                <a:latin typeface="+mn-lt"/>
                <a:ea typeface="+mn-ea"/>
                <a:cs typeface="+mn-cs"/>
              </a:rPr>
              <a:t>Lecture</a:t>
            </a:r>
            <a:r>
              <a:rPr lang="it-IT" sz="2400" kern="1200" dirty="0">
                <a:solidFill>
                  <a:schemeClr val="tx1"/>
                </a:solidFill>
                <a:effectLst/>
                <a:latin typeface="+mn-lt"/>
                <a:ea typeface="+mn-ea"/>
                <a:cs typeface="+mn-cs"/>
              </a:rPr>
              <a:t> for </a:t>
            </a:r>
            <a:r>
              <a:rPr lang="it-IT" sz="2400" kern="1200" dirty="0" err="1">
                <a:solidFill>
                  <a:schemeClr val="tx1"/>
                </a:solidFill>
                <a:effectLst/>
                <a:latin typeface="+mn-lt"/>
                <a:ea typeface="+mn-ea"/>
                <a:cs typeface="+mn-cs"/>
              </a:rPr>
              <a:t>students</a:t>
            </a:r>
            <a:r>
              <a:rPr lang="it-IT" sz="2400" kern="1200" dirty="0">
                <a:solidFill>
                  <a:schemeClr val="tx1"/>
                </a:solidFill>
                <a:effectLst/>
                <a:latin typeface="+mn-lt"/>
                <a:ea typeface="+mn-ea"/>
                <a:cs typeface="+mn-cs"/>
              </a:rPr>
              <a:t> </a:t>
            </a:r>
            <a:r>
              <a:rPr lang="it-IT" sz="2400" kern="1200" dirty="0" err="1">
                <a:solidFill>
                  <a:schemeClr val="tx1"/>
                </a:solidFill>
                <a:effectLst/>
                <a:latin typeface="+mn-lt"/>
                <a:ea typeface="+mn-ea"/>
                <a:cs typeface="+mn-cs"/>
              </a:rPr>
              <a:t>at</a:t>
            </a:r>
            <a:r>
              <a:rPr lang="it-IT" sz="2400" kern="1200" dirty="0">
                <a:solidFill>
                  <a:schemeClr val="tx1"/>
                </a:solidFill>
                <a:effectLst/>
                <a:latin typeface="+mn-lt"/>
                <a:ea typeface="+mn-ea"/>
                <a:cs typeface="+mn-cs"/>
              </a:rPr>
              <a:t> Università della Svizzera italiana | USI</a:t>
            </a:r>
            <a:endParaRPr lang="nb-NO" sz="2400" kern="1200" dirty="0">
              <a:solidFill>
                <a:schemeClr val="tx1"/>
              </a:solidFill>
              <a:effectLst/>
              <a:latin typeface="+mn-lt"/>
              <a:ea typeface="+mn-ea"/>
              <a:cs typeface="+mn-cs"/>
            </a:endParaRPr>
          </a:p>
          <a:p>
            <a:endParaRPr lang="en-US" sz="2400" kern="1200" dirty="0">
              <a:solidFill>
                <a:schemeClr val="tx1"/>
              </a:solidFill>
              <a:effectLst/>
              <a:latin typeface="+mn-lt"/>
              <a:ea typeface="+mn-ea"/>
              <a:cs typeface="+mn-cs"/>
            </a:endParaRPr>
          </a:p>
        </p:txBody>
      </p:sp>
      <p:pic>
        <p:nvPicPr>
          <p:cNvPr id="8" name="Bilde 11" descr="eng_logo_n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9285" y="5735637"/>
            <a:ext cx="3240024" cy="710184"/>
          </a:xfrm>
          <a:prstGeom prst="rect">
            <a:avLst/>
          </a:prstGeom>
        </p:spPr>
      </p:pic>
    </p:spTree>
    <p:extLst>
      <p:ext uri="{BB962C8B-B14F-4D97-AF65-F5344CB8AC3E}">
        <p14:creationId xmlns:p14="http://schemas.microsoft.com/office/powerpoint/2010/main" val="2049323282"/>
      </p:ext>
    </p:extLst>
  </p:cSld>
  <p:clrMapOvr>
    <a:masterClrMapping/>
  </p:clrMapOvr>
  <mc:AlternateContent xmlns:mc="http://schemas.openxmlformats.org/markup-compatibility/2006" xmlns:p14="http://schemas.microsoft.com/office/powerpoint/2010/main">
    <mc:Choice Requires="p14">
      <p:transition spd="slow" p14:dur="2000" advTm="8903"/>
    </mc:Choice>
    <mc:Fallback xmlns="">
      <p:transition spd="slow" advTm="890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Image result for pisa cep calcolatrice">
            <a:extLst>
              <a:ext uri="{FF2B5EF4-FFF2-40B4-BE49-F238E27FC236}">
                <a16:creationId xmlns:a16="http://schemas.microsoft.com/office/drawing/2014/main" id="{806DEEBB-10D3-4F76-BCE2-AC63FF7339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67" b="1812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lysbildenummer 2"/>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C5771BD-BBB2-430A-8080-525F5CA5989A}" type="slidenum">
              <a:rPr lang="en-US">
                <a:solidFill>
                  <a:srgbClr val="FFFFFF"/>
                </a:solidFill>
              </a:rPr>
              <a:pPr>
                <a:spcAft>
                  <a:spcPts val="600"/>
                </a:spcAft>
              </a:pPr>
              <a:t>2</a:t>
            </a:fld>
            <a:endParaRPr lang="en-US">
              <a:solidFill>
                <a:srgbClr val="FFFFFF"/>
              </a:solidFill>
            </a:endParaRPr>
          </a:p>
        </p:txBody>
      </p:sp>
      <p:sp>
        <p:nvSpPr>
          <p:cNvPr id="8" name="TekstSylinder 7">
            <a:extLst>
              <a:ext uri="{FF2B5EF4-FFF2-40B4-BE49-F238E27FC236}">
                <a16:creationId xmlns:a16="http://schemas.microsoft.com/office/drawing/2014/main" id="{07457D62-021D-4171-90E4-B8346A859820}"/>
              </a:ext>
            </a:extLst>
          </p:cNvPr>
          <p:cNvSpPr txBox="1"/>
          <p:nvPr/>
        </p:nvSpPr>
        <p:spPr>
          <a:xfrm>
            <a:off x="-5360894" y="2919946"/>
            <a:ext cx="6638364" cy="584775"/>
          </a:xfrm>
          <a:prstGeom prst="rect">
            <a:avLst/>
          </a:prstGeom>
          <a:noFill/>
        </p:spPr>
        <p:txBody>
          <a:bodyPr wrap="square" rtlCol="0">
            <a:spAutoFit/>
          </a:bodyPr>
          <a:lstStyle/>
          <a:p>
            <a:pPr>
              <a:spcAft>
                <a:spcPts val="600"/>
              </a:spcAft>
            </a:pPr>
            <a:r>
              <a:rPr lang="nb-NO" sz="3200"/>
              <a:t> </a:t>
            </a:r>
          </a:p>
        </p:txBody>
      </p:sp>
      <p:sp>
        <p:nvSpPr>
          <p:cNvPr id="2" name="TekstSylinder 1">
            <a:extLst>
              <a:ext uri="{FF2B5EF4-FFF2-40B4-BE49-F238E27FC236}">
                <a16:creationId xmlns:a16="http://schemas.microsoft.com/office/drawing/2014/main" id="{547B4815-8BAB-4B57-920C-F7EB416F23EA}"/>
              </a:ext>
            </a:extLst>
          </p:cNvPr>
          <p:cNvSpPr txBox="1"/>
          <p:nvPr/>
        </p:nvSpPr>
        <p:spPr>
          <a:xfrm>
            <a:off x="381000" y="4619625"/>
            <a:ext cx="3944798" cy="954107"/>
          </a:xfrm>
          <a:prstGeom prst="rect">
            <a:avLst/>
          </a:prstGeom>
          <a:noFill/>
        </p:spPr>
        <p:txBody>
          <a:bodyPr wrap="none" rtlCol="0">
            <a:spAutoFit/>
          </a:bodyPr>
          <a:lstStyle/>
          <a:p>
            <a:r>
              <a:rPr lang="nb-NO" sz="2800" dirty="0">
                <a:highlight>
                  <a:srgbClr val="FFFF00"/>
                </a:highlight>
              </a:rPr>
              <a:t>Pisa, Italia, 1960</a:t>
            </a:r>
          </a:p>
          <a:p>
            <a:r>
              <a:rPr lang="nb-NO" sz="2800" dirty="0">
                <a:highlight>
                  <a:srgbClr val="FFFF00"/>
                </a:highlight>
              </a:rPr>
              <a:t>The first </a:t>
            </a:r>
            <a:r>
              <a:rPr lang="nb-NO" sz="2800" dirty="0" err="1">
                <a:highlight>
                  <a:srgbClr val="FFFF00"/>
                </a:highlight>
              </a:rPr>
              <a:t>Italian</a:t>
            </a:r>
            <a:r>
              <a:rPr lang="nb-NO" sz="2800" dirty="0">
                <a:highlight>
                  <a:srgbClr val="FFFF00"/>
                </a:highlight>
              </a:rPr>
              <a:t> computer</a:t>
            </a:r>
            <a:endParaRPr lang="en-GB" dirty="0">
              <a:highlight>
                <a:srgbClr val="FFFF00"/>
              </a:highlight>
            </a:endParaRPr>
          </a:p>
        </p:txBody>
      </p:sp>
    </p:spTree>
    <p:extLst>
      <p:ext uri="{BB962C8B-B14F-4D97-AF65-F5344CB8AC3E}">
        <p14:creationId xmlns:p14="http://schemas.microsoft.com/office/powerpoint/2010/main" val="1871408304"/>
      </p:ext>
    </p:extLst>
  </p:cSld>
  <p:clrMapOvr>
    <a:masterClrMapping/>
  </p:clrMapOvr>
  <mc:AlternateContent xmlns:mc="http://schemas.openxmlformats.org/markup-compatibility/2006" xmlns:p14="http://schemas.microsoft.com/office/powerpoint/2010/main">
    <mc:Choice Requires="p14">
      <p:transition spd="slow" p14:dur="2000" advTm="63740"/>
    </mc:Choice>
    <mc:Fallback xmlns="">
      <p:transition spd="slow" advTm="6374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Image result for keith haring pisa">
            <a:extLst>
              <a:ext uri="{FF2B5EF4-FFF2-40B4-BE49-F238E27FC236}">
                <a16:creationId xmlns:a16="http://schemas.microsoft.com/office/drawing/2014/main" id="{19173A1E-8F8D-4EC5-9717-AC28EB6D75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Plassholder for lysbildenummer 5"/>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C5771BD-BBB2-430A-8080-525F5CA5989A}" type="slidenum">
              <a:rPr lang="en-US">
                <a:solidFill>
                  <a:srgbClr val="FFFFFF"/>
                </a:solidFill>
              </a:rPr>
              <a:pPr>
                <a:spcAft>
                  <a:spcPts val="600"/>
                </a:spcAft>
              </a:pPr>
              <a:t>3</a:t>
            </a:fld>
            <a:endParaRPr lang="en-US">
              <a:solidFill>
                <a:srgbClr val="FFFFFF"/>
              </a:solidFill>
            </a:endParaRPr>
          </a:p>
        </p:txBody>
      </p:sp>
      <p:sp>
        <p:nvSpPr>
          <p:cNvPr id="4" name="TekstSylinder 1">
            <a:extLst>
              <a:ext uri="{FF2B5EF4-FFF2-40B4-BE49-F238E27FC236}">
                <a16:creationId xmlns:a16="http://schemas.microsoft.com/office/drawing/2014/main" id="{D1F1A963-8CFE-4346-A8CD-68EE651B0C3C}"/>
              </a:ext>
            </a:extLst>
          </p:cNvPr>
          <p:cNvSpPr txBox="1"/>
          <p:nvPr/>
        </p:nvSpPr>
        <p:spPr>
          <a:xfrm>
            <a:off x="838200" y="5879296"/>
            <a:ext cx="2551148" cy="954107"/>
          </a:xfrm>
          <a:prstGeom prst="rect">
            <a:avLst/>
          </a:prstGeom>
          <a:noFill/>
        </p:spPr>
        <p:txBody>
          <a:bodyPr wrap="none" rtlCol="0">
            <a:spAutoFit/>
          </a:bodyPr>
          <a:lstStyle/>
          <a:p>
            <a:r>
              <a:rPr lang="nb-NO" sz="2800" dirty="0">
                <a:highlight>
                  <a:srgbClr val="FFFF00"/>
                </a:highlight>
              </a:rPr>
              <a:t>Pisa, Italia, 1989</a:t>
            </a:r>
          </a:p>
          <a:p>
            <a:r>
              <a:rPr lang="nb-NO" sz="2800" dirty="0">
                <a:highlight>
                  <a:srgbClr val="FFFF00"/>
                </a:highlight>
              </a:rPr>
              <a:t>Keith </a:t>
            </a:r>
            <a:r>
              <a:rPr lang="nb-NO" sz="2800" dirty="0" err="1">
                <a:highlight>
                  <a:srgbClr val="FFFF00"/>
                </a:highlight>
              </a:rPr>
              <a:t>Herring</a:t>
            </a:r>
            <a:endParaRPr lang="en-GB" dirty="0">
              <a:highlight>
                <a:srgbClr val="FFFF00"/>
              </a:highlight>
            </a:endParaRPr>
          </a:p>
        </p:txBody>
      </p:sp>
    </p:spTree>
    <p:extLst>
      <p:ext uri="{BB962C8B-B14F-4D97-AF65-F5344CB8AC3E}">
        <p14:creationId xmlns:p14="http://schemas.microsoft.com/office/powerpoint/2010/main" val="2229638988"/>
      </p:ext>
    </p:extLst>
  </p:cSld>
  <p:clrMapOvr>
    <a:masterClrMapping/>
  </p:clrMapOvr>
  <mc:AlternateContent xmlns:mc="http://schemas.openxmlformats.org/markup-compatibility/2006" xmlns:p14="http://schemas.microsoft.com/office/powerpoint/2010/main">
    <mc:Choice Requires="p14">
      <p:transition spd="slow" p14:dur="2000" advTm="40673"/>
    </mc:Choice>
    <mc:Fallback xmlns="">
      <p:transition spd="slow" advTm="4067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749" y="1145013"/>
            <a:ext cx="2104636" cy="310647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9153" y="1171369"/>
            <a:ext cx="2002078" cy="3080120"/>
          </a:xfrm>
          <a:prstGeom prst="rect">
            <a:avLst/>
          </a:prstGeom>
        </p:spPr>
      </p:pic>
      <p:pic>
        <p:nvPicPr>
          <p:cNvPr id="12" name="Bilde 11">
            <a:extLst>
              <a:ext uri="{FF2B5EF4-FFF2-40B4-BE49-F238E27FC236}">
                <a16:creationId xmlns:a16="http://schemas.microsoft.com/office/drawing/2014/main" id="{27B7AAE6-C888-49CE-B426-9709F0F27C30}"/>
              </a:ext>
            </a:extLst>
          </p:cNvPr>
          <p:cNvPicPr>
            <a:picLocks noChangeAspect="1"/>
          </p:cNvPicPr>
          <p:nvPr/>
        </p:nvPicPr>
        <p:blipFill>
          <a:blip r:embed="rId5"/>
          <a:stretch>
            <a:fillRect/>
          </a:stretch>
        </p:blipFill>
        <p:spPr>
          <a:xfrm>
            <a:off x="7526047" y="1557081"/>
            <a:ext cx="4190881" cy="2116394"/>
          </a:xfrm>
          <a:prstGeom prst="rect">
            <a:avLst/>
          </a:prstGeom>
        </p:spPr>
      </p:pic>
      <p:sp>
        <p:nvSpPr>
          <p:cNvPr id="4" name="Plassholder for lysbildenummer 3"/>
          <p:cNvSpPr>
            <a:spLocks noGrp="1"/>
          </p:cNvSpPr>
          <p:nvPr>
            <p:ph type="sldNum" sz="quarter" idx="12"/>
          </p:nvPr>
        </p:nvSpPr>
        <p:spPr/>
        <p:txBody>
          <a:bodyPr vert="horz" lIns="91440" tIns="45720" rIns="91440" bIns="45720" rtlCol="0" anchor="ctr">
            <a:normAutofit/>
          </a:bodyPr>
          <a:lstStyle/>
          <a:p>
            <a:pPr>
              <a:spcAft>
                <a:spcPts val="600"/>
              </a:spcAft>
            </a:pPr>
            <a:fld id="{AC5771BD-BBB2-430A-8080-525F5CA5989A}" type="slidenum">
              <a:rPr lang="en-US" smtClean="0"/>
              <a:pPr>
                <a:spcAft>
                  <a:spcPts val="600"/>
                </a:spcAft>
              </a:pPr>
              <a:t>4</a:t>
            </a:fld>
            <a:endParaRPr lang="en-US"/>
          </a:p>
        </p:txBody>
      </p:sp>
      <p:sp>
        <p:nvSpPr>
          <p:cNvPr id="5" name="AutoShape 2" descr="Bilderesultat for tappetina letizia jaccheri">
            <a:extLst>
              <a:ext uri="{FF2B5EF4-FFF2-40B4-BE49-F238E27FC236}">
                <a16:creationId xmlns:a16="http://schemas.microsoft.com/office/drawing/2014/main" id="{9A25BA09-3073-4F31-B494-A5A3F78AD38B}"/>
              </a:ext>
            </a:extLst>
          </p:cNvPr>
          <p:cNvSpPr>
            <a:spLocks noChangeAspect="1" noChangeArrowheads="1"/>
          </p:cNvSpPr>
          <p:nvPr/>
        </p:nvSpPr>
        <p:spPr bwMode="auto">
          <a:xfrm>
            <a:off x="5892800" y="32258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nb-NO" sz="2400"/>
          </a:p>
        </p:txBody>
      </p:sp>
      <p:sp>
        <p:nvSpPr>
          <p:cNvPr id="9" name="AutoShape 4" descr="Bilderesultat for tappetina letizia jaccheri">
            <a:extLst>
              <a:ext uri="{FF2B5EF4-FFF2-40B4-BE49-F238E27FC236}">
                <a16:creationId xmlns:a16="http://schemas.microsoft.com/office/drawing/2014/main" id="{4032BF84-329C-4CC0-B7E8-2C05BDDA0F1D}"/>
              </a:ext>
            </a:extLst>
          </p:cNvPr>
          <p:cNvSpPr>
            <a:spLocks noChangeAspect="1" noChangeArrowheads="1"/>
          </p:cNvSpPr>
          <p:nvPr/>
        </p:nvSpPr>
        <p:spPr bwMode="auto">
          <a:xfrm>
            <a:off x="6096000" y="34290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nb-NO" sz="2400"/>
          </a:p>
        </p:txBody>
      </p:sp>
      <p:sp>
        <p:nvSpPr>
          <p:cNvPr id="10" name="AutoShape 6" descr="Bilderesultat for tappetina letizia jaccheri">
            <a:extLst>
              <a:ext uri="{FF2B5EF4-FFF2-40B4-BE49-F238E27FC236}">
                <a16:creationId xmlns:a16="http://schemas.microsoft.com/office/drawing/2014/main" id="{5A2ABED3-7AC8-4148-8A4D-EBF49BD7DE6A}"/>
              </a:ext>
            </a:extLst>
          </p:cNvPr>
          <p:cNvSpPr>
            <a:spLocks noChangeAspect="1" noChangeArrowheads="1"/>
          </p:cNvSpPr>
          <p:nvPr/>
        </p:nvSpPr>
        <p:spPr bwMode="auto">
          <a:xfrm>
            <a:off x="6299200" y="36322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nb-NO" sz="2400"/>
          </a:p>
        </p:txBody>
      </p:sp>
      <p:sp>
        <p:nvSpPr>
          <p:cNvPr id="6" name="TekstSylinder 5">
            <a:extLst>
              <a:ext uri="{FF2B5EF4-FFF2-40B4-BE49-F238E27FC236}">
                <a16:creationId xmlns:a16="http://schemas.microsoft.com/office/drawing/2014/main" id="{9E3449E6-8566-4C4E-9B2B-056D44050745}"/>
              </a:ext>
            </a:extLst>
          </p:cNvPr>
          <p:cNvSpPr txBox="1"/>
          <p:nvPr/>
        </p:nvSpPr>
        <p:spPr>
          <a:xfrm>
            <a:off x="8153400" y="4038600"/>
            <a:ext cx="3553968" cy="461665"/>
          </a:xfrm>
          <a:prstGeom prst="rect">
            <a:avLst/>
          </a:prstGeom>
          <a:noFill/>
        </p:spPr>
        <p:txBody>
          <a:bodyPr wrap="square" rtlCol="0">
            <a:spAutoFit/>
          </a:bodyPr>
          <a:lstStyle/>
          <a:p>
            <a:r>
              <a:rPr lang="nb-NO" sz="2400" dirty="0"/>
              <a:t>letiziajaccheri.com</a:t>
            </a:r>
          </a:p>
        </p:txBody>
      </p:sp>
      <p:sp>
        <p:nvSpPr>
          <p:cNvPr id="2" name="TextBox 1">
            <a:extLst>
              <a:ext uri="{FF2B5EF4-FFF2-40B4-BE49-F238E27FC236}">
                <a16:creationId xmlns:a16="http://schemas.microsoft.com/office/drawing/2014/main" id="{8007DF58-E0A3-42FE-A1AF-3E92A717147A}"/>
              </a:ext>
            </a:extLst>
          </p:cNvPr>
          <p:cNvSpPr txBox="1"/>
          <p:nvPr/>
        </p:nvSpPr>
        <p:spPr>
          <a:xfrm>
            <a:off x="1672982" y="5202781"/>
            <a:ext cx="652743" cy="369332"/>
          </a:xfrm>
          <a:prstGeom prst="rect">
            <a:avLst/>
          </a:prstGeom>
          <a:noFill/>
        </p:spPr>
        <p:txBody>
          <a:bodyPr wrap="none" rtlCol="0">
            <a:spAutoFit/>
          </a:bodyPr>
          <a:lstStyle/>
          <a:p>
            <a:r>
              <a:rPr lang="nb-NO" dirty="0"/>
              <a:t>2004</a:t>
            </a:r>
          </a:p>
        </p:txBody>
      </p:sp>
      <p:sp>
        <p:nvSpPr>
          <p:cNvPr id="11" name="TextBox 10">
            <a:extLst>
              <a:ext uri="{FF2B5EF4-FFF2-40B4-BE49-F238E27FC236}">
                <a16:creationId xmlns:a16="http://schemas.microsoft.com/office/drawing/2014/main" id="{5C16E972-3F90-4163-93C9-6D947F663881}"/>
              </a:ext>
            </a:extLst>
          </p:cNvPr>
          <p:cNvSpPr txBox="1"/>
          <p:nvPr/>
        </p:nvSpPr>
        <p:spPr>
          <a:xfrm>
            <a:off x="5543820" y="5207466"/>
            <a:ext cx="652743" cy="369332"/>
          </a:xfrm>
          <a:prstGeom prst="rect">
            <a:avLst/>
          </a:prstGeom>
          <a:noFill/>
        </p:spPr>
        <p:txBody>
          <a:bodyPr wrap="none" rtlCol="0">
            <a:spAutoFit/>
          </a:bodyPr>
          <a:lstStyle/>
          <a:p>
            <a:r>
              <a:rPr lang="nb-NO" dirty="0"/>
              <a:t>2006</a:t>
            </a:r>
          </a:p>
        </p:txBody>
      </p:sp>
      <p:sp>
        <p:nvSpPr>
          <p:cNvPr id="13" name="TextBox 12">
            <a:extLst>
              <a:ext uri="{FF2B5EF4-FFF2-40B4-BE49-F238E27FC236}">
                <a16:creationId xmlns:a16="http://schemas.microsoft.com/office/drawing/2014/main" id="{4B36BAD4-B6BD-4EEB-A7B0-2E7320657F39}"/>
              </a:ext>
            </a:extLst>
          </p:cNvPr>
          <p:cNvSpPr txBox="1"/>
          <p:nvPr/>
        </p:nvSpPr>
        <p:spPr>
          <a:xfrm>
            <a:off x="9414658" y="5202781"/>
            <a:ext cx="652743" cy="369332"/>
          </a:xfrm>
          <a:prstGeom prst="rect">
            <a:avLst/>
          </a:prstGeom>
          <a:noFill/>
        </p:spPr>
        <p:txBody>
          <a:bodyPr wrap="none" rtlCol="0">
            <a:spAutoFit/>
          </a:bodyPr>
          <a:lstStyle/>
          <a:p>
            <a:r>
              <a:rPr lang="nb-NO" dirty="0"/>
              <a:t>2009</a:t>
            </a:r>
          </a:p>
        </p:txBody>
      </p:sp>
    </p:spTree>
    <p:extLst>
      <p:ext uri="{BB962C8B-B14F-4D97-AF65-F5344CB8AC3E}">
        <p14:creationId xmlns:p14="http://schemas.microsoft.com/office/powerpoint/2010/main" val="1027832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7BB4-FE26-4E83-9541-363498C62B15}"/>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14BB00B3-23BE-46DE-8D06-4233057885ED}"/>
              </a:ext>
            </a:extLst>
          </p:cNvPr>
          <p:cNvSpPr>
            <a:spLocks noGrp="1"/>
          </p:cNvSpPr>
          <p:nvPr>
            <p:ph idx="1"/>
          </p:nvPr>
        </p:nvSpPr>
        <p:spPr/>
        <p:txBody>
          <a:bodyPr/>
          <a:lstStyle/>
          <a:p>
            <a:r>
              <a:rPr lang="nb-NO" dirty="0"/>
              <a:t>Menti.com</a:t>
            </a:r>
          </a:p>
          <a:p>
            <a:r>
              <a:rPr lang="nb-NO" dirty="0"/>
              <a:t>270826</a:t>
            </a:r>
          </a:p>
          <a:p>
            <a:endParaRPr lang="nb-NO" dirty="0"/>
          </a:p>
        </p:txBody>
      </p:sp>
    </p:spTree>
    <p:extLst>
      <p:ext uri="{BB962C8B-B14F-4D97-AF65-F5344CB8AC3E}">
        <p14:creationId xmlns:p14="http://schemas.microsoft.com/office/powerpoint/2010/main" val="3145549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194FB0-1CC0-476F-85EA-9E3726CAA98F}"/>
              </a:ext>
            </a:extLst>
          </p:cNvPr>
          <p:cNvSpPr txBox="1"/>
          <p:nvPr/>
        </p:nvSpPr>
        <p:spPr>
          <a:xfrm>
            <a:off x="6407894" y="159630"/>
            <a:ext cx="2700932" cy="523220"/>
          </a:xfrm>
          <a:prstGeom prst="rect">
            <a:avLst/>
          </a:prstGeom>
          <a:noFill/>
        </p:spPr>
        <p:txBody>
          <a:bodyPr wrap="none" rtlCol="0">
            <a:spAutoFit/>
          </a:bodyPr>
          <a:lstStyle/>
          <a:p>
            <a:r>
              <a:rPr lang="nb-NO" sz="2800" dirty="0"/>
              <a:t>computer system</a:t>
            </a:r>
          </a:p>
        </p:txBody>
      </p:sp>
      <p:sp>
        <p:nvSpPr>
          <p:cNvPr id="5" name="TextBox 4">
            <a:extLst>
              <a:ext uri="{FF2B5EF4-FFF2-40B4-BE49-F238E27FC236}">
                <a16:creationId xmlns:a16="http://schemas.microsoft.com/office/drawing/2014/main" id="{0C5EB01D-49E4-4E97-80AE-015ED543D4D2}"/>
              </a:ext>
            </a:extLst>
          </p:cNvPr>
          <p:cNvSpPr txBox="1"/>
          <p:nvPr/>
        </p:nvSpPr>
        <p:spPr>
          <a:xfrm>
            <a:off x="6407894" y="6081702"/>
            <a:ext cx="829394" cy="523220"/>
          </a:xfrm>
          <a:prstGeom prst="rect">
            <a:avLst/>
          </a:prstGeom>
          <a:noFill/>
        </p:spPr>
        <p:txBody>
          <a:bodyPr wrap="none" rtlCol="0">
            <a:spAutoFit/>
          </a:bodyPr>
          <a:lstStyle/>
          <a:p>
            <a:r>
              <a:rPr lang="nb-NO" sz="2800" dirty="0"/>
              <a:t>data</a:t>
            </a:r>
          </a:p>
        </p:txBody>
      </p:sp>
      <p:sp>
        <p:nvSpPr>
          <p:cNvPr id="6" name="TextBox 5">
            <a:extLst>
              <a:ext uri="{FF2B5EF4-FFF2-40B4-BE49-F238E27FC236}">
                <a16:creationId xmlns:a16="http://schemas.microsoft.com/office/drawing/2014/main" id="{05B0D067-5CD3-4748-AB59-C2F6CECB42CD}"/>
              </a:ext>
            </a:extLst>
          </p:cNvPr>
          <p:cNvSpPr txBox="1"/>
          <p:nvPr/>
        </p:nvSpPr>
        <p:spPr>
          <a:xfrm>
            <a:off x="1799427" y="2898614"/>
            <a:ext cx="1189749" cy="523220"/>
          </a:xfrm>
          <a:prstGeom prst="rect">
            <a:avLst/>
          </a:prstGeom>
          <a:noFill/>
        </p:spPr>
        <p:txBody>
          <a:bodyPr wrap="none" rtlCol="0">
            <a:spAutoFit/>
          </a:bodyPr>
          <a:lstStyle/>
          <a:p>
            <a:r>
              <a:rPr lang="nb-NO" sz="2800" dirty="0" err="1"/>
              <a:t>people</a:t>
            </a:r>
            <a:endParaRPr lang="nb-NO" sz="2800" dirty="0"/>
          </a:p>
        </p:txBody>
      </p:sp>
      <p:sp>
        <p:nvSpPr>
          <p:cNvPr id="9" name="Oval 8">
            <a:extLst>
              <a:ext uri="{FF2B5EF4-FFF2-40B4-BE49-F238E27FC236}">
                <a16:creationId xmlns:a16="http://schemas.microsoft.com/office/drawing/2014/main" id="{4486E246-A411-46BF-B64A-34EB5A300820}"/>
              </a:ext>
            </a:extLst>
          </p:cNvPr>
          <p:cNvSpPr/>
          <p:nvPr/>
        </p:nvSpPr>
        <p:spPr>
          <a:xfrm>
            <a:off x="3109244" y="3160224"/>
            <a:ext cx="110973" cy="92948"/>
          </a:xfrm>
          <a:prstGeom prst="ellipse">
            <a:avLst/>
          </a:prstGeom>
          <a:solidFill>
            <a:srgbClr val="EC90E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11" name="Oval 10">
            <a:extLst>
              <a:ext uri="{FF2B5EF4-FFF2-40B4-BE49-F238E27FC236}">
                <a16:creationId xmlns:a16="http://schemas.microsoft.com/office/drawing/2014/main" id="{EE390507-CD44-496F-B9A5-304B629F14CC}"/>
              </a:ext>
            </a:extLst>
          </p:cNvPr>
          <p:cNvSpPr/>
          <p:nvPr/>
        </p:nvSpPr>
        <p:spPr>
          <a:xfrm>
            <a:off x="6096000" y="375266"/>
            <a:ext cx="110973" cy="9294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12" name="Oval 11">
            <a:extLst>
              <a:ext uri="{FF2B5EF4-FFF2-40B4-BE49-F238E27FC236}">
                <a16:creationId xmlns:a16="http://schemas.microsoft.com/office/drawing/2014/main" id="{E9BAF475-EC85-4E37-8B4E-D2B68648D354}"/>
              </a:ext>
            </a:extLst>
          </p:cNvPr>
          <p:cNvSpPr/>
          <p:nvPr/>
        </p:nvSpPr>
        <p:spPr>
          <a:xfrm>
            <a:off x="6052247" y="6296838"/>
            <a:ext cx="110973" cy="92948"/>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Tree>
    <p:custDataLst>
      <p:tags r:id="rId1"/>
    </p:custDataLst>
    <p:extLst>
      <p:ext uri="{BB962C8B-B14F-4D97-AF65-F5344CB8AC3E}">
        <p14:creationId xmlns:p14="http://schemas.microsoft.com/office/powerpoint/2010/main" val="2139700580"/>
      </p:ext>
    </p:extLst>
  </p:cSld>
  <p:clrMapOvr>
    <a:masterClrMapping/>
  </p:clrMapOvr>
  <mc:AlternateContent xmlns:mc="http://schemas.openxmlformats.org/markup-compatibility/2006" xmlns:p14="http://schemas.microsoft.com/office/powerpoint/2010/main">
    <mc:Choice Requires="p14">
      <p:transition spd="slow" p14:dur="2000" advTm="10166"/>
    </mc:Choice>
    <mc:Fallback xmlns="">
      <p:transition spd="slow" advTm="101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animBg="1"/>
      <p:bldP spid="11"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US" dirty="0"/>
              <a:t>Branch of philosophy relating to the decisions and comprehension of “right” and “wrong”.</a:t>
            </a:r>
          </a:p>
          <a:p>
            <a:r>
              <a:rPr lang="en-US" dirty="0"/>
              <a:t>A system of moral principles.</a:t>
            </a:r>
          </a:p>
          <a:p>
            <a:r>
              <a:rPr lang="en-US" dirty="0"/>
              <a:t>The rules of conduct </a:t>
            </a:r>
            <a:r>
              <a:rPr lang="en-US" dirty="0" err="1"/>
              <a:t>recognised</a:t>
            </a:r>
            <a:r>
              <a:rPr lang="en-US" dirty="0"/>
              <a:t> by a given group.</a:t>
            </a:r>
          </a:p>
          <a:p>
            <a:r>
              <a:rPr lang="en-US" dirty="0"/>
              <a:t>Professional Ethics</a:t>
            </a:r>
          </a:p>
          <a:p>
            <a:pPr lvl="1"/>
            <a:r>
              <a:rPr lang="en-US" dirty="0"/>
              <a:t>Power and responsibility</a:t>
            </a:r>
          </a:p>
          <a:p>
            <a:pPr lvl="1"/>
            <a:r>
              <a:rPr lang="en-US" dirty="0"/>
              <a:t>Codes of conduct (of professional bodies, ACM, IEEE, </a:t>
            </a:r>
            <a:r>
              <a:rPr lang="mr-IN" dirty="0"/>
              <a:t>…</a:t>
            </a:r>
            <a:r>
              <a:rPr lang="en-GB" dirty="0"/>
              <a:t>)</a:t>
            </a:r>
            <a:endParaRPr lang="en-US" dirty="0"/>
          </a:p>
          <a:p>
            <a:r>
              <a:rPr lang="en-US" dirty="0"/>
              <a:t>Ethics in Research</a:t>
            </a:r>
          </a:p>
          <a:p>
            <a:pPr lvl="1"/>
            <a:r>
              <a:rPr lang="en-US" dirty="0"/>
              <a:t>Principles for ethically acceptable research</a:t>
            </a:r>
          </a:p>
          <a:p>
            <a:endParaRPr lang="en-US" dirty="0"/>
          </a:p>
          <a:p>
            <a:endParaRPr lang="en-US" dirty="0"/>
          </a:p>
        </p:txBody>
      </p:sp>
      <p:sp>
        <p:nvSpPr>
          <p:cNvPr id="3" name="Title 2"/>
          <p:cNvSpPr>
            <a:spLocks noGrp="1"/>
          </p:cNvSpPr>
          <p:nvPr>
            <p:ph type="ctrTitle"/>
          </p:nvPr>
        </p:nvSpPr>
        <p:spPr/>
        <p:txBody>
          <a:bodyPr/>
          <a:lstStyle/>
          <a:p>
            <a:r>
              <a:rPr lang="en-US" dirty="0"/>
              <a:t>Ethics?</a:t>
            </a:r>
          </a:p>
        </p:txBody>
      </p:sp>
    </p:spTree>
    <p:extLst>
      <p:ext uri="{BB962C8B-B14F-4D97-AF65-F5344CB8AC3E}">
        <p14:creationId xmlns:p14="http://schemas.microsoft.com/office/powerpoint/2010/main" val="366979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2D5FA0B-BD7F-4658-8760-282B066FB76A}"/>
              </a:ext>
            </a:extLst>
          </p:cNvPr>
          <p:cNvSpPr>
            <a:spLocks noGrp="1"/>
          </p:cNvSpPr>
          <p:nvPr>
            <p:ph type="title"/>
          </p:nvPr>
        </p:nvSpPr>
        <p:spPr>
          <a:xfrm>
            <a:off x="6094105" y="802955"/>
            <a:ext cx="4977976" cy="1454051"/>
          </a:xfrm>
        </p:spPr>
        <p:txBody>
          <a:bodyPr>
            <a:normAutofit/>
          </a:bodyPr>
          <a:lstStyle/>
          <a:p>
            <a:r>
              <a:rPr lang="nb-NO">
                <a:solidFill>
                  <a:srgbClr val="000000"/>
                </a:solidFill>
              </a:rPr>
              <a:t>Gender</a:t>
            </a:r>
          </a:p>
        </p:txBody>
      </p:sp>
      <p:sp>
        <p:nvSpPr>
          <p:cNvPr id="75"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Bilderesultat for un goal gender equality">
            <a:extLst>
              <a:ext uri="{FF2B5EF4-FFF2-40B4-BE49-F238E27FC236}">
                <a16:creationId xmlns:a16="http://schemas.microsoft.com/office/drawing/2014/main" id="{CDC06A66-2620-4780-B8CC-66E255391BF8}"/>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r="4456" b="-1"/>
          <a:stretch/>
        </p:blipFill>
        <p:spPr bwMode="auto">
          <a:xfrm>
            <a:off x="20" y="907231"/>
            <a:ext cx="4838021" cy="5063738"/>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CE29F0B-D896-47F4-973C-BE18B29722DA}"/>
              </a:ext>
            </a:extLst>
          </p:cNvPr>
          <p:cNvSpPr>
            <a:spLocks noGrp="1"/>
          </p:cNvSpPr>
          <p:nvPr>
            <p:ph idx="1"/>
          </p:nvPr>
        </p:nvSpPr>
        <p:spPr>
          <a:xfrm>
            <a:off x="6090574" y="2421682"/>
            <a:ext cx="4977578" cy="3639289"/>
          </a:xfrm>
        </p:spPr>
        <p:txBody>
          <a:bodyPr anchor="ctr">
            <a:normAutofit lnSpcReduction="10000"/>
          </a:bodyPr>
          <a:lstStyle/>
          <a:p>
            <a:r>
              <a:rPr lang="en-US" sz="2000" b="1" dirty="0">
                <a:solidFill>
                  <a:srgbClr val="000000"/>
                </a:solidFill>
              </a:rPr>
              <a:t>UN Goal</a:t>
            </a:r>
            <a:r>
              <a:rPr lang="en-US" sz="2000" dirty="0">
                <a:solidFill>
                  <a:srgbClr val="000000"/>
                </a:solidFill>
              </a:rPr>
              <a:t> 5: Achieve </a:t>
            </a:r>
            <a:r>
              <a:rPr lang="en-US" sz="2000" b="1" dirty="0">
                <a:solidFill>
                  <a:srgbClr val="000000"/>
                </a:solidFill>
              </a:rPr>
              <a:t>gender equality</a:t>
            </a:r>
            <a:r>
              <a:rPr lang="en-US" sz="2000" dirty="0">
                <a:solidFill>
                  <a:srgbClr val="000000"/>
                </a:solidFill>
              </a:rPr>
              <a:t> and empower all </a:t>
            </a:r>
            <a:r>
              <a:rPr lang="en-US" sz="2000" b="1" dirty="0">
                <a:solidFill>
                  <a:srgbClr val="000000"/>
                </a:solidFill>
              </a:rPr>
              <a:t>women </a:t>
            </a:r>
            <a:r>
              <a:rPr lang="en-US" sz="2000" dirty="0">
                <a:solidFill>
                  <a:srgbClr val="000000"/>
                </a:solidFill>
              </a:rPr>
              <a:t>and girls. </a:t>
            </a:r>
            <a:r>
              <a:rPr lang="en-US" dirty="0"/>
              <a:t>Ending all discrimination against </a:t>
            </a:r>
            <a:r>
              <a:rPr lang="en-US" b="1" dirty="0"/>
              <a:t>women</a:t>
            </a:r>
            <a:r>
              <a:rPr lang="en-US" dirty="0"/>
              <a:t> and girls is not only a basic human right, it's crucial for sustainable future; it's proven that empowering </a:t>
            </a:r>
            <a:r>
              <a:rPr lang="en-US" b="1" dirty="0"/>
              <a:t>women</a:t>
            </a:r>
            <a:r>
              <a:rPr lang="en-US" dirty="0"/>
              <a:t> and girls helps economic growth and development.</a:t>
            </a:r>
            <a:endParaRPr lang="nb-NO" sz="2000" dirty="0">
              <a:solidFill>
                <a:srgbClr val="000000"/>
              </a:solidFill>
            </a:endParaRPr>
          </a:p>
        </p:txBody>
      </p:sp>
    </p:spTree>
    <p:extLst>
      <p:ext uri="{BB962C8B-B14F-4D97-AF65-F5344CB8AC3E}">
        <p14:creationId xmlns:p14="http://schemas.microsoft.com/office/powerpoint/2010/main" val="2239759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47BDCE1-EBF7-44E4-B101-47A191AB6BE0}" type="slidenum">
              <a:rPr lang="en-US" smtClean="0"/>
              <a:pPr/>
              <a:t>9</a:t>
            </a:fld>
            <a:endParaRPr lang="en-US"/>
          </a:p>
        </p:txBody>
      </p:sp>
      <p:sp>
        <p:nvSpPr>
          <p:cNvPr id="3" name="Content Placeholder 2"/>
          <p:cNvSpPr>
            <a:spLocks noGrp="1"/>
          </p:cNvSpPr>
          <p:nvPr>
            <p:ph idx="4294967295"/>
          </p:nvPr>
        </p:nvSpPr>
        <p:spPr>
          <a:xfrm>
            <a:off x="0" y="1273175"/>
            <a:ext cx="8258175" cy="4903788"/>
          </a:xfrm>
        </p:spPr>
        <p:txBody>
          <a:bodyPr>
            <a:noAutofit/>
          </a:bodyPr>
          <a:lstStyle/>
          <a:p>
            <a:pPr lvl="0"/>
            <a:r>
              <a:rPr lang="en-US" sz="2400" dirty="0"/>
              <a:t>Linux (</a:t>
            </a:r>
            <a:r>
              <a:rPr lang="en-US" sz="2400" dirty="0" err="1"/>
              <a:t>operativ</a:t>
            </a:r>
            <a:r>
              <a:rPr lang="en-US" sz="2400" dirty="0"/>
              <a:t> system)</a:t>
            </a:r>
          </a:p>
          <a:p>
            <a:pPr lvl="1"/>
            <a:r>
              <a:rPr lang="en-US" dirty="0"/>
              <a:t>Loc </a:t>
            </a:r>
            <a:r>
              <a:rPr lang="nb-NO" dirty="0"/>
              <a:t>4,142,481</a:t>
            </a:r>
          </a:p>
          <a:p>
            <a:pPr marL="457200" lvl="1" indent="0">
              <a:buNone/>
            </a:pPr>
            <a:endParaRPr lang="en-US" dirty="0"/>
          </a:p>
          <a:p>
            <a:r>
              <a:rPr lang="en-US" sz="2400" dirty="0"/>
              <a:t>Apache (web server)</a:t>
            </a:r>
            <a:endParaRPr lang="nb-NO" sz="2400" dirty="0"/>
          </a:p>
          <a:p>
            <a:pPr lvl="1"/>
            <a:r>
              <a:rPr lang="nb-NO" dirty="0"/>
              <a:t>Web Sites </a:t>
            </a:r>
            <a:r>
              <a:rPr lang="nb-NO" dirty="0" err="1"/>
              <a:t>hosted</a:t>
            </a:r>
            <a:r>
              <a:rPr lang="nb-NO" dirty="0"/>
              <a:t> 179,720,332</a:t>
            </a:r>
          </a:p>
          <a:p>
            <a:pPr lvl="1"/>
            <a:r>
              <a:rPr lang="nb-NO" dirty="0"/>
              <a:t>60.31%</a:t>
            </a:r>
          </a:p>
          <a:p>
            <a:pPr lvl="1"/>
            <a:r>
              <a:rPr lang="nb-NO" dirty="0"/>
              <a:t>Loc 89,967</a:t>
            </a:r>
          </a:p>
          <a:p>
            <a:pPr marL="0" lvl="0" indent="0">
              <a:buNone/>
            </a:pPr>
            <a:endParaRPr lang="en-US" sz="2400" dirty="0"/>
          </a:p>
        </p:txBody>
      </p:sp>
      <p:sp>
        <p:nvSpPr>
          <p:cNvPr id="7" name="TextBox 6">
            <a:extLst>
              <a:ext uri="{FF2B5EF4-FFF2-40B4-BE49-F238E27FC236}">
                <a16:creationId xmlns:a16="http://schemas.microsoft.com/office/drawing/2014/main" id="{47F6183F-4C09-4932-B23D-8BC0B75D2488}"/>
              </a:ext>
            </a:extLst>
          </p:cNvPr>
          <p:cNvSpPr txBox="1"/>
          <p:nvPr/>
        </p:nvSpPr>
        <p:spPr>
          <a:xfrm>
            <a:off x="7117338" y="1874787"/>
            <a:ext cx="4786118" cy="954107"/>
          </a:xfrm>
          <a:prstGeom prst="rect">
            <a:avLst/>
          </a:prstGeom>
          <a:noFill/>
        </p:spPr>
        <p:txBody>
          <a:bodyPr wrap="none" rtlCol="0">
            <a:spAutoFit/>
          </a:bodyPr>
          <a:lstStyle/>
          <a:p>
            <a:r>
              <a:rPr lang="nb-NO" sz="2800" dirty="0" err="1">
                <a:highlight>
                  <a:srgbClr val="FFFF00"/>
                </a:highlight>
              </a:rPr>
              <a:t>PhD</a:t>
            </a:r>
            <a:r>
              <a:rPr lang="nb-NO" sz="2800" dirty="0">
                <a:highlight>
                  <a:srgbClr val="FFFF00"/>
                </a:highlight>
              </a:rPr>
              <a:t> Software Engineering 1995</a:t>
            </a:r>
          </a:p>
          <a:p>
            <a:r>
              <a:rPr lang="nb-NO" sz="2800" dirty="0" err="1">
                <a:highlight>
                  <a:srgbClr val="FFFF00"/>
                </a:highlight>
              </a:rPr>
              <a:t>Politecnico</a:t>
            </a:r>
            <a:r>
              <a:rPr lang="nb-NO" sz="2800" dirty="0">
                <a:highlight>
                  <a:srgbClr val="FFFF00"/>
                </a:highlight>
              </a:rPr>
              <a:t> di Torino</a:t>
            </a:r>
          </a:p>
        </p:txBody>
      </p:sp>
    </p:spTree>
    <p:extLst>
      <p:ext uri="{BB962C8B-B14F-4D97-AF65-F5344CB8AC3E}">
        <p14:creationId xmlns:p14="http://schemas.microsoft.com/office/powerpoint/2010/main" val="62975355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194FB0-1CC0-476F-85EA-9E3726CAA98F}"/>
              </a:ext>
            </a:extLst>
          </p:cNvPr>
          <p:cNvSpPr txBox="1"/>
          <p:nvPr/>
        </p:nvSpPr>
        <p:spPr>
          <a:xfrm>
            <a:off x="7583579" y="1182231"/>
            <a:ext cx="2742354" cy="954107"/>
          </a:xfrm>
          <a:prstGeom prst="rect">
            <a:avLst/>
          </a:prstGeom>
          <a:noFill/>
        </p:spPr>
        <p:txBody>
          <a:bodyPr wrap="none" rtlCol="0">
            <a:spAutoFit/>
          </a:bodyPr>
          <a:lstStyle/>
          <a:p>
            <a:r>
              <a:rPr lang="nb-NO" sz="2800" dirty="0"/>
              <a:t>Computer system</a:t>
            </a:r>
          </a:p>
          <a:p>
            <a:pPr marL="457200" indent="-457200">
              <a:buFont typeface="Arial" panose="020B0604020202020204" pitchFamily="34" charset="0"/>
              <a:buChar char="•"/>
            </a:pPr>
            <a:r>
              <a:rPr lang="nb-NO" sz="2800" dirty="0" err="1"/>
              <a:t>learns</a:t>
            </a:r>
            <a:endParaRPr lang="nb-NO" sz="2800" dirty="0"/>
          </a:p>
        </p:txBody>
      </p:sp>
      <p:sp>
        <p:nvSpPr>
          <p:cNvPr id="6" name="TextBox 5">
            <a:extLst>
              <a:ext uri="{FF2B5EF4-FFF2-40B4-BE49-F238E27FC236}">
                <a16:creationId xmlns:a16="http://schemas.microsoft.com/office/drawing/2014/main" id="{05B0D067-5CD3-4748-AB59-C2F6CECB42CD}"/>
              </a:ext>
            </a:extLst>
          </p:cNvPr>
          <p:cNvSpPr txBox="1"/>
          <p:nvPr/>
        </p:nvSpPr>
        <p:spPr>
          <a:xfrm>
            <a:off x="798858" y="1072201"/>
            <a:ext cx="3741537" cy="2246769"/>
          </a:xfrm>
          <a:prstGeom prst="rect">
            <a:avLst/>
          </a:prstGeom>
          <a:noFill/>
        </p:spPr>
        <p:txBody>
          <a:bodyPr wrap="none" rtlCol="0">
            <a:spAutoFit/>
          </a:bodyPr>
          <a:lstStyle/>
          <a:p>
            <a:r>
              <a:rPr lang="nb-NO" sz="2800" dirty="0" err="1"/>
              <a:t>people</a:t>
            </a:r>
            <a:endParaRPr lang="nb-NO" sz="2800" dirty="0"/>
          </a:p>
          <a:p>
            <a:pPr marL="457200" indent="-457200">
              <a:buFont typeface="Arial" panose="020B0604020202020204" pitchFamily="34" charset="0"/>
              <a:buChar char="•"/>
            </a:pPr>
            <a:r>
              <a:rPr lang="nb-NO" sz="2800" dirty="0" err="1"/>
              <a:t>Decide</a:t>
            </a:r>
            <a:r>
              <a:rPr lang="nb-NO" sz="2800" dirty="0"/>
              <a:t> </a:t>
            </a:r>
            <a:r>
              <a:rPr lang="nb-NO" sz="2800" dirty="0" err="1"/>
              <a:t>requirements</a:t>
            </a:r>
            <a:endParaRPr lang="nb-NO" sz="2800" dirty="0"/>
          </a:p>
          <a:p>
            <a:pPr marL="457200" indent="-457200">
              <a:buFont typeface="Arial" panose="020B0604020202020204" pitchFamily="34" charset="0"/>
              <a:buChar char="•"/>
            </a:pPr>
            <a:r>
              <a:rPr lang="nb-NO" sz="2800" dirty="0" err="1"/>
              <a:t>Develop</a:t>
            </a:r>
            <a:r>
              <a:rPr lang="nb-NO" sz="2800" dirty="0"/>
              <a:t> </a:t>
            </a:r>
            <a:r>
              <a:rPr lang="nb-NO" sz="2800" dirty="0" err="1"/>
              <a:t>solutions</a:t>
            </a:r>
            <a:r>
              <a:rPr lang="nb-NO" sz="2800" dirty="0"/>
              <a:t> </a:t>
            </a:r>
          </a:p>
          <a:p>
            <a:pPr marL="457200" indent="-457200">
              <a:buFont typeface="Arial" panose="020B0604020202020204" pitchFamily="34" charset="0"/>
              <a:buChar char="•"/>
            </a:pPr>
            <a:r>
              <a:rPr lang="nb-NO" sz="2800" dirty="0" err="1"/>
              <a:t>Interact</a:t>
            </a:r>
            <a:r>
              <a:rPr lang="nb-NO" sz="2800" dirty="0"/>
              <a:t> </a:t>
            </a:r>
            <a:r>
              <a:rPr lang="nb-NO" sz="2800" dirty="0" err="1"/>
              <a:t>with</a:t>
            </a:r>
            <a:r>
              <a:rPr lang="nb-NO" sz="2800" dirty="0"/>
              <a:t> systems</a:t>
            </a:r>
          </a:p>
          <a:p>
            <a:endParaRPr lang="nb-NO" sz="2800" dirty="0"/>
          </a:p>
        </p:txBody>
      </p:sp>
      <p:sp>
        <p:nvSpPr>
          <p:cNvPr id="2" name="TextBox 1">
            <a:extLst>
              <a:ext uri="{FF2B5EF4-FFF2-40B4-BE49-F238E27FC236}">
                <a16:creationId xmlns:a16="http://schemas.microsoft.com/office/drawing/2014/main" id="{8A9BC602-E7B6-469F-8785-E62C379D8801}"/>
              </a:ext>
            </a:extLst>
          </p:cNvPr>
          <p:cNvSpPr txBox="1"/>
          <p:nvPr/>
        </p:nvSpPr>
        <p:spPr>
          <a:xfrm>
            <a:off x="1229306" y="141657"/>
            <a:ext cx="4909934" cy="584775"/>
          </a:xfrm>
          <a:prstGeom prst="rect">
            <a:avLst/>
          </a:prstGeom>
          <a:noFill/>
        </p:spPr>
        <p:txBody>
          <a:bodyPr wrap="none" rtlCol="0">
            <a:spAutoFit/>
          </a:bodyPr>
          <a:lstStyle/>
          <a:p>
            <a:r>
              <a:rPr lang="nb-NO" sz="3200" dirty="0"/>
              <a:t>Software </a:t>
            </a:r>
            <a:r>
              <a:rPr lang="nb-NO" sz="3200" dirty="0" err="1"/>
              <a:t>engineering</a:t>
            </a:r>
            <a:r>
              <a:rPr lang="nb-NO" sz="3200" dirty="0"/>
              <a:t> and AI</a:t>
            </a:r>
          </a:p>
        </p:txBody>
      </p:sp>
      <p:sp>
        <p:nvSpPr>
          <p:cNvPr id="3" name="Rectangle 2">
            <a:extLst>
              <a:ext uri="{FF2B5EF4-FFF2-40B4-BE49-F238E27FC236}">
                <a16:creationId xmlns:a16="http://schemas.microsoft.com/office/drawing/2014/main" id="{510F7E67-1E2B-42CA-BE71-1CC2DE4A44AE}"/>
              </a:ext>
            </a:extLst>
          </p:cNvPr>
          <p:cNvSpPr/>
          <p:nvPr/>
        </p:nvSpPr>
        <p:spPr>
          <a:xfrm>
            <a:off x="4589112" y="4418642"/>
            <a:ext cx="1350370" cy="523220"/>
          </a:xfrm>
          <a:prstGeom prst="rect">
            <a:avLst/>
          </a:prstGeom>
        </p:spPr>
        <p:txBody>
          <a:bodyPr wrap="none">
            <a:spAutoFit/>
          </a:bodyPr>
          <a:lstStyle/>
          <a:p>
            <a:r>
              <a:rPr lang="nb-NO" sz="2800" dirty="0" err="1"/>
              <a:t>big</a:t>
            </a:r>
            <a:r>
              <a:rPr lang="nb-NO" sz="2800" dirty="0"/>
              <a:t> data</a:t>
            </a:r>
          </a:p>
        </p:txBody>
      </p:sp>
      <p:sp>
        <p:nvSpPr>
          <p:cNvPr id="8" name="TextBox 1">
            <a:extLst>
              <a:ext uri="{FF2B5EF4-FFF2-40B4-BE49-F238E27FC236}">
                <a16:creationId xmlns:a16="http://schemas.microsoft.com/office/drawing/2014/main" id="{DFDE9842-47DA-4369-A163-82AB500BBF11}"/>
              </a:ext>
            </a:extLst>
          </p:cNvPr>
          <p:cNvSpPr txBox="1"/>
          <p:nvPr/>
        </p:nvSpPr>
        <p:spPr>
          <a:xfrm>
            <a:off x="798858" y="6028754"/>
            <a:ext cx="7469609" cy="523220"/>
          </a:xfrm>
          <a:prstGeom prst="rect">
            <a:avLst/>
          </a:prstGeom>
          <a:noFill/>
        </p:spPr>
        <p:txBody>
          <a:bodyPr wrap="none" rtlCol="0">
            <a:spAutoFit/>
          </a:bodyPr>
          <a:lstStyle/>
          <a:p>
            <a:r>
              <a:rPr lang="nb-NO" sz="2800" dirty="0" err="1">
                <a:highlight>
                  <a:srgbClr val="FFFF00"/>
                </a:highlight>
              </a:rPr>
              <a:t>Question</a:t>
            </a:r>
            <a:r>
              <a:rPr lang="nb-NO" sz="2800" dirty="0">
                <a:highlight>
                  <a:srgbClr val="FFFF00"/>
                </a:highlight>
              </a:rPr>
              <a:t>: </a:t>
            </a:r>
            <a:r>
              <a:rPr lang="nb-NO" sz="2800" dirty="0" err="1">
                <a:highlight>
                  <a:srgbClr val="FFFF00"/>
                </a:highlight>
              </a:rPr>
              <a:t>who</a:t>
            </a:r>
            <a:r>
              <a:rPr lang="nb-NO" sz="2800" dirty="0">
                <a:highlight>
                  <a:srgbClr val="FFFF00"/>
                </a:highlight>
              </a:rPr>
              <a:t> </a:t>
            </a:r>
            <a:r>
              <a:rPr lang="nb-NO" sz="2800" dirty="0" err="1">
                <a:highlight>
                  <a:srgbClr val="FFFF00"/>
                </a:highlight>
              </a:rPr>
              <a:t>decides</a:t>
            </a:r>
            <a:r>
              <a:rPr lang="nb-NO" sz="2800" dirty="0">
                <a:highlight>
                  <a:srgbClr val="FFFF00"/>
                </a:highlight>
              </a:rPr>
              <a:t> </a:t>
            </a:r>
            <a:r>
              <a:rPr lang="nb-NO" sz="2800" dirty="0" err="1">
                <a:highlight>
                  <a:srgbClr val="FFFF00"/>
                </a:highlight>
              </a:rPr>
              <a:t>how</a:t>
            </a:r>
            <a:r>
              <a:rPr lang="nb-NO" sz="2800" dirty="0">
                <a:highlight>
                  <a:srgbClr val="FFFF00"/>
                </a:highlight>
              </a:rPr>
              <a:t> </a:t>
            </a:r>
            <a:r>
              <a:rPr lang="nb-NO" sz="2800" dirty="0" err="1">
                <a:highlight>
                  <a:srgbClr val="FFFF00"/>
                </a:highlight>
              </a:rPr>
              <a:t>the</a:t>
            </a:r>
            <a:r>
              <a:rPr lang="nb-NO" sz="2800" dirty="0">
                <a:highlight>
                  <a:srgbClr val="FFFF00"/>
                </a:highlight>
              </a:rPr>
              <a:t> system will </a:t>
            </a:r>
            <a:r>
              <a:rPr lang="nb-NO" sz="2800" dirty="0" err="1">
                <a:highlight>
                  <a:srgbClr val="FFFF00"/>
                </a:highlight>
              </a:rPr>
              <a:t>learn</a:t>
            </a:r>
            <a:r>
              <a:rPr lang="nb-NO" sz="2800" dirty="0">
                <a:highlight>
                  <a:srgbClr val="FFFF00"/>
                </a:highlight>
              </a:rPr>
              <a:t>?</a:t>
            </a:r>
          </a:p>
        </p:txBody>
      </p:sp>
      <p:pic>
        <p:nvPicPr>
          <p:cNvPr id="9" name="Bilde 8" descr="Et bilde som inneholder tekst, kart&#10;&#10;Beskrivelse som er generert med svært høy visshet">
            <a:extLst>
              <a:ext uri="{FF2B5EF4-FFF2-40B4-BE49-F238E27FC236}">
                <a16:creationId xmlns:a16="http://schemas.microsoft.com/office/drawing/2014/main" id="{553B3440-06FD-4F66-96FC-F0744AEA63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9482" y="2505173"/>
            <a:ext cx="3429000" cy="3429000"/>
          </a:xfrm>
          <a:prstGeom prst="rect">
            <a:avLst/>
          </a:prstGeom>
        </p:spPr>
      </p:pic>
      <p:pic>
        <p:nvPicPr>
          <p:cNvPr id="1026" name="Picture 2" descr="Bilderesultat for wechat">
            <a:extLst>
              <a:ext uri="{FF2B5EF4-FFF2-40B4-BE49-F238E27FC236}">
                <a16:creationId xmlns:a16="http://schemas.microsoft.com/office/drawing/2014/main" id="{3C35471C-9F65-4A68-922F-FCD5BC7BE8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393" y="34290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10" name="Rektangel 9">
            <a:extLst>
              <a:ext uri="{FF2B5EF4-FFF2-40B4-BE49-F238E27FC236}">
                <a16:creationId xmlns:a16="http://schemas.microsoft.com/office/drawing/2014/main" id="{80E2BB2D-4D47-4A27-8618-A6064723A7E4}"/>
              </a:ext>
            </a:extLst>
          </p:cNvPr>
          <p:cNvSpPr/>
          <p:nvPr/>
        </p:nvSpPr>
        <p:spPr>
          <a:xfrm>
            <a:off x="2823034" y="3605493"/>
            <a:ext cx="1502866" cy="954107"/>
          </a:xfrm>
          <a:prstGeom prst="rect">
            <a:avLst/>
          </a:prstGeom>
        </p:spPr>
        <p:txBody>
          <a:bodyPr wrap="square">
            <a:spAutoFit/>
          </a:bodyPr>
          <a:lstStyle/>
          <a:p>
            <a:r>
              <a:rPr lang="ja-JP" altLang="en-US" sz="2800" dirty="0">
                <a:solidFill>
                  <a:srgbClr val="222222"/>
                </a:solidFill>
                <a:latin typeface="Arial" panose="020B0604020202020204" pitchFamily="34" charset="0"/>
              </a:rPr>
              <a:t>腾讯</a:t>
            </a:r>
            <a:endParaRPr lang="nb-NO" altLang="ja-JP" sz="2800" dirty="0">
              <a:solidFill>
                <a:srgbClr val="222222"/>
              </a:solidFill>
              <a:latin typeface="Arial" panose="020B0604020202020204" pitchFamily="34" charset="0"/>
            </a:endParaRPr>
          </a:p>
          <a:p>
            <a:r>
              <a:rPr lang="nb-NO" sz="2800">
                <a:solidFill>
                  <a:srgbClr val="222222"/>
                </a:solidFill>
                <a:latin typeface="Arial" panose="020B0604020202020204" pitchFamily="34" charset="0"/>
              </a:rPr>
              <a:t>Tencent</a:t>
            </a:r>
            <a:r>
              <a:rPr lang="nb-NO" sz="2800" dirty="0">
                <a:solidFill>
                  <a:srgbClr val="222222"/>
                </a:solidFill>
                <a:latin typeface="Arial" panose="020B0604020202020204" pitchFamily="34" charset="0"/>
              </a:rPr>
              <a:t> </a:t>
            </a:r>
            <a:endParaRPr lang="en-GB" sz="2800" dirty="0"/>
          </a:p>
        </p:txBody>
      </p:sp>
    </p:spTree>
    <p:extLst>
      <p:ext uri="{BB962C8B-B14F-4D97-AF65-F5344CB8AC3E}">
        <p14:creationId xmlns:p14="http://schemas.microsoft.com/office/powerpoint/2010/main" val="3046126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00BCC2-0878-46DB-95DE-45D6505F2DAF}"/>
              </a:ext>
            </a:extLst>
          </p:cNvPr>
          <p:cNvSpPr>
            <a:spLocks noGrp="1"/>
          </p:cNvSpPr>
          <p:nvPr>
            <p:ph type="title"/>
          </p:nvPr>
        </p:nvSpPr>
        <p:spPr/>
        <p:txBody>
          <a:bodyPr/>
          <a:lstStyle/>
          <a:p>
            <a:r>
              <a:rPr lang="en-US" dirty="0"/>
              <a:t>Q1 Which is the role of students in research experiment?</a:t>
            </a:r>
            <a:endParaRPr lang="nb-NO" dirty="0"/>
          </a:p>
        </p:txBody>
      </p:sp>
      <p:sp>
        <p:nvSpPr>
          <p:cNvPr id="7" name="Content Placeholder 6">
            <a:extLst>
              <a:ext uri="{FF2B5EF4-FFF2-40B4-BE49-F238E27FC236}">
                <a16:creationId xmlns:a16="http://schemas.microsoft.com/office/drawing/2014/main" id="{F44B66B5-2AB2-44AA-B624-DB0B91BABDEC}"/>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2852496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79B1C-813F-4178-98FB-2CB55BE54D62}"/>
              </a:ext>
            </a:extLst>
          </p:cNvPr>
          <p:cNvSpPr>
            <a:spLocks noGrp="1"/>
          </p:cNvSpPr>
          <p:nvPr>
            <p:ph type="title"/>
          </p:nvPr>
        </p:nvSpPr>
        <p:spPr/>
        <p:txBody>
          <a:bodyPr/>
          <a:lstStyle/>
          <a:p>
            <a:pPr lvl="0"/>
            <a:r>
              <a:rPr lang="en-US" dirty="0"/>
              <a:t>Q2 How can we design processes that include toddlers?</a:t>
            </a:r>
            <a:endParaRPr lang="nb-NO" dirty="0"/>
          </a:p>
        </p:txBody>
      </p:sp>
      <p:sp>
        <p:nvSpPr>
          <p:cNvPr id="5" name="Content Placeholder 4">
            <a:extLst>
              <a:ext uri="{FF2B5EF4-FFF2-40B4-BE49-F238E27FC236}">
                <a16:creationId xmlns:a16="http://schemas.microsoft.com/office/drawing/2014/main" id="{A5DC637C-9BA2-4981-B8DB-031D0E40B326}"/>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4239162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B7989-4E37-4B78-B948-50F04F2493F3}"/>
              </a:ext>
            </a:extLst>
          </p:cNvPr>
          <p:cNvSpPr>
            <a:spLocks noGrp="1"/>
          </p:cNvSpPr>
          <p:nvPr>
            <p:ph type="title"/>
          </p:nvPr>
        </p:nvSpPr>
        <p:spPr/>
        <p:txBody>
          <a:bodyPr>
            <a:normAutofit fontScale="90000"/>
          </a:bodyPr>
          <a:lstStyle/>
          <a:p>
            <a:pPr lvl="0"/>
            <a:r>
              <a:rPr lang="en-US" dirty="0"/>
              <a:t>Q3 Why and how should we make actions to include female into CS education and top research positions?</a:t>
            </a:r>
            <a:endParaRPr lang="nb-NO" dirty="0"/>
          </a:p>
        </p:txBody>
      </p:sp>
    </p:spTree>
    <p:extLst>
      <p:ext uri="{BB962C8B-B14F-4D97-AF65-F5344CB8AC3E}">
        <p14:creationId xmlns:p14="http://schemas.microsoft.com/office/powerpoint/2010/main" val="1288739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43766-72C4-4A9A-9E10-0CA944017B4D}"/>
              </a:ext>
            </a:extLst>
          </p:cNvPr>
          <p:cNvSpPr>
            <a:spLocks noGrp="1"/>
          </p:cNvSpPr>
          <p:nvPr>
            <p:ph type="title"/>
          </p:nvPr>
        </p:nvSpPr>
        <p:spPr/>
        <p:txBody>
          <a:bodyPr/>
          <a:lstStyle/>
          <a:p>
            <a:pPr lvl="0"/>
            <a:r>
              <a:rPr lang="en-US" dirty="0"/>
              <a:t>Q4 How do female and male perceive CS differently? </a:t>
            </a:r>
            <a:endParaRPr lang="nb-NO" dirty="0"/>
          </a:p>
        </p:txBody>
      </p:sp>
    </p:spTree>
    <p:extLst>
      <p:ext uri="{BB962C8B-B14F-4D97-AF65-F5344CB8AC3E}">
        <p14:creationId xmlns:p14="http://schemas.microsoft.com/office/powerpoint/2010/main" val="2216063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e 4" descr="Et bilde som inneholder gulv, innendørs, person, stående&#10;&#10;Beskrivelse som er generert med svært høy visshet">
            <a:extLst>
              <a:ext uri="{FF2B5EF4-FFF2-40B4-BE49-F238E27FC236}">
                <a16:creationId xmlns:a16="http://schemas.microsoft.com/office/drawing/2014/main" id="{4BD3B5F8-71AE-4981-A261-677411FA2010}"/>
              </a:ext>
            </a:extLst>
          </p:cNvPr>
          <p:cNvPicPr>
            <a:picLocks noChangeAspect="1"/>
          </p:cNvPicPr>
          <p:nvPr/>
        </p:nvPicPr>
        <p:blipFill rotWithShape="1">
          <a:blip r:embed="rId3">
            <a:extLst>
              <a:ext uri="{28A0092B-C50C-407E-A947-70E740481C1C}">
                <a14:useLocalDpi xmlns:a14="http://schemas.microsoft.com/office/drawing/2010/main" val="0"/>
              </a:ext>
            </a:extLst>
          </a:blip>
          <a:srcRect t="13386" b="11615"/>
          <a:stretch/>
        </p:blipFill>
        <p:spPr>
          <a:xfrm rot="21600000">
            <a:off x="20" y="10"/>
            <a:ext cx="12191980" cy="6857990"/>
          </a:xfrm>
          <a:prstGeom prst="rect">
            <a:avLst/>
          </a:prstGeom>
        </p:spPr>
      </p:pic>
      <p:sp>
        <p:nvSpPr>
          <p:cNvPr id="2" name="TekstSylinder 1">
            <a:extLst>
              <a:ext uri="{FF2B5EF4-FFF2-40B4-BE49-F238E27FC236}">
                <a16:creationId xmlns:a16="http://schemas.microsoft.com/office/drawing/2014/main" id="{E0224F69-F9D2-4621-9113-F5789893E8B5}"/>
              </a:ext>
            </a:extLst>
          </p:cNvPr>
          <p:cNvSpPr txBox="1"/>
          <p:nvPr/>
        </p:nvSpPr>
        <p:spPr>
          <a:xfrm>
            <a:off x="2270226" y="0"/>
            <a:ext cx="9921755" cy="1815882"/>
          </a:xfrm>
          <a:prstGeom prst="rect">
            <a:avLst/>
          </a:prstGeom>
          <a:noFill/>
        </p:spPr>
        <p:txBody>
          <a:bodyPr wrap="none" rtlCol="0">
            <a:spAutoFit/>
          </a:bodyPr>
          <a:lstStyle/>
          <a:p>
            <a:r>
              <a:rPr lang="en-GB" sz="2800" dirty="0">
                <a:highlight>
                  <a:srgbClr val="FFFF00"/>
                </a:highlight>
              </a:rPr>
              <a:t>Carver, Jeffrey C; Jaccheri, Letizia; </a:t>
            </a:r>
            <a:r>
              <a:rPr lang="en-GB" sz="2800" dirty="0" err="1">
                <a:highlight>
                  <a:srgbClr val="FFFF00"/>
                </a:highlight>
              </a:rPr>
              <a:t>Morasca</a:t>
            </a:r>
            <a:r>
              <a:rPr lang="en-GB" sz="2800" dirty="0">
                <a:highlight>
                  <a:srgbClr val="FFFF00"/>
                </a:highlight>
              </a:rPr>
              <a:t>, Sandro; Shull, Forrest; ,</a:t>
            </a:r>
          </a:p>
          <a:p>
            <a:r>
              <a:rPr lang="en-GB" sz="2800" dirty="0">
                <a:highlight>
                  <a:srgbClr val="FFFF00"/>
                </a:highlight>
              </a:rPr>
              <a:t>A checklist for integrating student empirical studies with research </a:t>
            </a:r>
          </a:p>
          <a:p>
            <a:r>
              <a:rPr lang="en-GB" sz="2800" dirty="0">
                <a:highlight>
                  <a:srgbClr val="FFFF00"/>
                </a:highlight>
              </a:rPr>
              <a:t>and teaching goals, 2010 Q1</a:t>
            </a:r>
          </a:p>
          <a:p>
            <a:endParaRPr lang="en-GB" sz="2800" dirty="0">
              <a:highlight>
                <a:srgbClr val="FFFF00"/>
              </a:highlight>
            </a:endParaRPr>
          </a:p>
        </p:txBody>
      </p:sp>
    </p:spTree>
    <p:extLst>
      <p:ext uri="{BB962C8B-B14F-4D97-AF65-F5344CB8AC3E}">
        <p14:creationId xmlns:p14="http://schemas.microsoft.com/office/powerpoint/2010/main" val="1095089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FD686-5354-4A69-9DA5-5EA8CCB05E04}"/>
              </a:ext>
            </a:extLst>
          </p:cNvPr>
          <p:cNvSpPr>
            <a:spLocks noGrp="1"/>
          </p:cNvSpPr>
          <p:nvPr>
            <p:ph type="title"/>
          </p:nvPr>
        </p:nvSpPr>
        <p:spPr/>
        <p:txBody>
          <a:bodyPr>
            <a:normAutofit/>
          </a:bodyPr>
          <a:lstStyle/>
          <a:p>
            <a:br>
              <a:rPr lang="nb-NO" dirty="0"/>
            </a:br>
            <a:endParaRPr lang="nb-NO" dirty="0"/>
          </a:p>
        </p:txBody>
      </p:sp>
      <p:pic>
        <p:nvPicPr>
          <p:cNvPr id="2050" name="Picture 2" descr="http://gamle.universitetsavisa.no/getfile.php/vedlegg/47aabe52843667.20354110/Snake300.jpg">
            <a:extLst>
              <a:ext uri="{FF2B5EF4-FFF2-40B4-BE49-F238E27FC236}">
                <a16:creationId xmlns:a16="http://schemas.microsoft.com/office/drawing/2014/main" id="{5C4BF54A-516C-45BB-BA47-0116CB89FF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394" y="2673873"/>
            <a:ext cx="4934275" cy="370070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researchgate.net/profile/Anna_Trifonova/publication/221436871/figure/fig2/AS:305569882755073@1449864945111/Sonic-Onyx-Blussuvoll-skole-Trondheim-Norway_W640.jpg">
            <a:extLst>
              <a:ext uri="{FF2B5EF4-FFF2-40B4-BE49-F238E27FC236}">
                <a16:creationId xmlns:a16="http://schemas.microsoft.com/office/drawing/2014/main" id="{6F6D2032-8C6A-47B6-8BE9-DE59C98882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4592" y="2537377"/>
            <a:ext cx="4391025" cy="36385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870921D-5725-47BD-A3FA-4D3D15BD23A0}"/>
              </a:ext>
            </a:extLst>
          </p:cNvPr>
          <p:cNvSpPr/>
          <p:nvPr/>
        </p:nvSpPr>
        <p:spPr>
          <a:xfrm>
            <a:off x="1743306" y="1413105"/>
            <a:ext cx="6096000" cy="923330"/>
          </a:xfrm>
          <a:prstGeom prst="rect">
            <a:avLst/>
          </a:prstGeom>
        </p:spPr>
        <p:txBody>
          <a:bodyPr>
            <a:spAutoFit/>
          </a:bodyPr>
          <a:lstStyle/>
          <a:p>
            <a:r>
              <a:rPr lang="en-GB" dirty="0" err="1">
                <a:highlight>
                  <a:srgbClr val="FFFF00"/>
                </a:highlight>
              </a:rPr>
              <a:t>Trifonova</a:t>
            </a:r>
            <a:r>
              <a:rPr lang="en-GB" dirty="0">
                <a:highlight>
                  <a:srgbClr val="FFFF00"/>
                </a:highlight>
              </a:rPr>
              <a:t>, Anna; Jaccheri, Letizia; </a:t>
            </a:r>
            <a:r>
              <a:rPr lang="en-GB" dirty="0" err="1">
                <a:highlight>
                  <a:srgbClr val="FFFF00"/>
                </a:highlight>
              </a:rPr>
              <a:t>Bergaust</a:t>
            </a:r>
            <a:r>
              <a:rPr lang="en-GB" dirty="0">
                <a:highlight>
                  <a:srgbClr val="FFFF00"/>
                </a:highlight>
              </a:rPr>
              <a:t>, Kristin; 	Software engineering issues in interactive installation art 2008 Ethics </a:t>
            </a:r>
          </a:p>
        </p:txBody>
      </p:sp>
    </p:spTree>
    <p:extLst>
      <p:ext uri="{BB962C8B-B14F-4D97-AF65-F5344CB8AC3E}">
        <p14:creationId xmlns:p14="http://schemas.microsoft.com/office/powerpoint/2010/main" val="3046650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6F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DCC8111-4789-4037-AC85-239DD3F39231}"/>
              </a:ext>
            </a:extLst>
          </p:cNvPr>
          <p:cNvPicPr>
            <a:picLocks noChangeAspect="1"/>
          </p:cNvPicPr>
          <p:nvPr/>
        </p:nvPicPr>
        <p:blipFill>
          <a:blip r:embed="rId2"/>
          <a:stretch>
            <a:fillRect/>
          </a:stretch>
        </p:blipFill>
        <p:spPr>
          <a:xfrm>
            <a:off x="4038600" y="1349350"/>
            <a:ext cx="7188199" cy="3019043"/>
          </a:xfrm>
          <a:prstGeom prst="rect">
            <a:avLst/>
          </a:prstGeom>
        </p:spPr>
      </p:pic>
      <p:sp>
        <p:nvSpPr>
          <p:cNvPr id="3" name="Content Placeholder 2">
            <a:extLst>
              <a:ext uri="{FF2B5EF4-FFF2-40B4-BE49-F238E27FC236}">
                <a16:creationId xmlns:a16="http://schemas.microsoft.com/office/drawing/2014/main" id="{CBF5CCA6-DC6A-43B0-97CA-F52921BBD585}"/>
              </a:ext>
            </a:extLst>
          </p:cNvPr>
          <p:cNvSpPr>
            <a:spLocks noGrp="1"/>
          </p:cNvSpPr>
          <p:nvPr>
            <p:ph idx="1"/>
          </p:nvPr>
        </p:nvSpPr>
        <p:spPr>
          <a:xfrm>
            <a:off x="4038600" y="4884873"/>
            <a:ext cx="7188199" cy="1292090"/>
          </a:xfrm>
        </p:spPr>
        <p:txBody>
          <a:bodyPr>
            <a:normAutofit/>
          </a:bodyPr>
          <a:lstStyle/>
          <a:p>
            <a:r>
              <a:rPr lang="en-US" sz="1400"/>
              <a:t>The empirical study is a controlled experiment to which 46 Gymnasium (middle school) students participated. Results confirmed the positive effects of the enjoyment on students' intention to use storytelling serious games. Notably, we found that gender has a moderating effect on the relationships between enjoyment and intention to use the game. The results of this study suggest that games with a storytelling component might be attractive to girls.</a:t>
            </a:r>
            <a:endParaRPr lang="nb-NO" sz="1400"/>
          </a:p>
        </p:txBody>
      </p:sp>
      <p:sp>
        <p:nvSpPr>
          <p:cNvPr id="4" name="Rectangle 3">
            <a:extLst>
              <a:ext uri="{FF2B5EF4-FFF2-40B4-BE49-F238E27FC236}">
                <a16:creationId xmlns:a16="http://schemas.microsoft.com/office/drawing/2014/main" id="{FAC1A586-3233-4A7E-B6C5-B0F7DCC6E939}"/>
              </a:ext>
            </a:extLst>
          </p:cNvPr>
          <p:cNvSpPr/>
          <p:nvPr/>
        </p:nvSpPr>
        <p:spPr>
          <a:xfrm>
            <a:off x="5664655" y="191806"/>
            <a:ext cx="6096000" cy="1200329"/>
          </a:xfrm>
          <a:prstGeom prst="rect">
            <a:avLst/>
          </a:prstGeom>
        </p:spPr>
        <p:txBody>
          <a:bodyPr>
            <a:spAutoFit/>
          </a:bodyPr>
          <a:lstStyle/>
          <a:p>
            <a:pPr>
              <a:spcAft>
                <a:spcPts val="600"/>
              </a:spcAft>
            </a:pPr>
            <a:r>
              <a:rPr lang="en-US" dirty="0">
                <a:highlight>
                  <a:srgbClr val="FFFF00"/>
                </a:highlight>
              </a:rPr>
              <a:t>Giannakos, Michail N; </a:t>
            </a:r>
            <a:r>
              <a:rPr lang="en-US" dirty="0" err="1">
                <a:highlight>
                  <a:srgbClr val="FFFF00"/>
                </a:highlight>
              </a:rPr>
              <a:t>Chorianopoulos</a:t>
            </a:r>
            <a:r>
              <a:rPr lang="en-US" dirty="0">
                <a:highlight>
                  <a:srgbClr val="FFFF00"/>
                </a:highlight>
              </a:rPr>
              <a:t>, Konstantinos; Jaccheri, Letizia; </a:t>
            </a:r>
            <a:r>
              <a:rPr lang="en-US" dirty="0" err="1">
                <a:highlight>
                  <a:srgbClr val="FFFF00"/>
                </a:highlight>
              </a:rPr>
              <a:t>Chrisochoides</a:t>
            </a:r>
            <a:r>
              <a:rPr lang="en-US" dirty="0">
                <a:highlight>
                  <a:srgbClr val="FFFF00"/>
                </a:highlight>
              </a:rPr>
              <a:t>, Nikos; 	“This game is girly!” Perceived enjoyment and student acceptance of edutainment 2012 Question 4 </a:t>
            </a:r>
            <a:endParaRPr lang="nb-NO" dirty="0">
              <a:highlight>
                <a:srgbClr val="FFFF00"/>
              </a:highlight>
            </a:endParaRPr>
          </a:p>
        </p:txBody>
      </p:sp>
    </p:spTree>
    <p:extLst>
      <p:ext uri="{BB962C8B-B14F-4D97-AF65-F5344CB8AC3E}">
        <p14:creationId xmlns:p14="http://schemas.microsoft.com/office/powerpoint/2010/main" val="1015723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633221-60BF-4A7A-A5BD-C1BEC336FEB1}"/>
              </a:ext>
            </a:extLst>
          </p:cNvPr>
          <p:cNvPicPr>
            <a:picLocks noChangeAspect="1"/>
          </p:cNvPicPr>
          <p:nvPr/>
        </p:nvPicPr>
        <p:blipFill>
          <a:blip r:embed="rId2"/>
          <a:stretch>
            <a:fillRect/>
          </a:stretch>
        </p:blipFill>
        <p:spPr>
          <a:xfrm>
            <a:off x="2778759" y="2071053"/>
            <a:ext cx="5771792" cy="3882842"/>
          </a:xfrm>
          <a:prstGeom prst="rect">
            <a:avLst/>
          </a:prstGeom>
        </p:spPr>
      </p:pic>
      <p:sp>
        <p:nvSpPr>
          <p:cNvPr id="5" name="Rectangle 4">
            <a:extLst>
              <a:ext uri="{FF2B5EF4-FFF2-40B4-BE49-F238E27FC236}">
                <a16:creationId xmlns:a16="http://schemas.microsoft.com/office/drawing/2014/main" id="{6610C960-77CF-4E56-BF0E-4759979A1980}"/>
              </a:ext>
            </a:extLst>
          </p:cNvPr>
          <p:cNvSpPr/>
          <p:nvPr/>
        </p:nvSpPr>
        <p:spPr>
          <a:xfrm>
            <a:off x="5664655" y="191806"/>
            <a:ext cx="6096000" cy="923330"/>
          </a:xfrm>
          <a:prstGeom prst="rect">
            <a:avLst/>
          </a:prstGeom>
        </p:spPr>
        <p:txBody>
          <a:bodyPr>
            <a:spAutoFit/>
          </a:bodyPr>
          <a:lstStyle/>
          <a:p>
            <a:pPr>
              <a:spcAft>
                <a:spcPts val="600"/>
              </a:spcAft>
            </a:pPr>
            <a:r>
              <a:rPr lang="en-US" dirty="0">
                <a:highlight>
                  <a:srgbClr val="FFFF00"/>
                </a:highlight>
              </a:rPr>
              <a:t>Rubegni, E., Landoni, M., De Angeli, A., &amp; Jaccheri, M. L.  Detecting Gender Stereotypes in Children Digital </a:t>
            </a:r>
            <a:r>
              <a:rPr lang="en-US" dirty="0" err="1">
                <a:highlight>
                  <a:srgbClr val="FFFF00"/>
                </a:highlight>
              </a:rPr>
              <a:t>StoryTelling</a:t>
            </a:r>
            <a:r>
              <a:rPr lang="en-US" dirty="0">
                <a:highlight>
                  <a:srgbClr val="FFFF00"/>
                </a:highlight>
              </a:rPr>
              <a:t> 2019 Question 3 and Question 4 </a:t>
            </a:r>
            <a:endParaRPr lang="nb-NO" dirty="0">
              <a:highlight>
                <a:srgbClr val="FFFF00"/>
              </a:highlight>
            </a:endParaRPr>
          </a:p>
        </p:txBody>
      </p:sp>
    </p:spTree>
    <p:extLst>
      <p:ext uri="{BB962C8B-B14F-4D97-AF65-F5344CB8AC3E}">
        <p14:creationId xmlns:p14="http://schemas.microsoft.com/office/powerpoint/2010/main" val="810083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29EE82-2F77-460A-8DF8-79EE51FD908C}"/>
              </a:ext>
            </a:extLst>
          </p:cNvPr>
          <p:cNvPicPr>
            <a:picLocks noChangeAspect="1"/>
          </p:cNvPicPr>
          <p:nvPr/>
        </p:nvPicPr>
        <p:blipFill>
          <a:blip r:embed="rId2"/>
          <a:stretch>
            <a:fillRect/>
          </a:stretch>
        </p:blipFill>
        <p:spPr>
          <a:xfrm>
            <a:off x="1287976" y="1683026"/>
            <a:ext cx="9553043" cy="4601770"/>
          </a:xfrm>
          <a:prstGeom prst="rect">
            <a:avLst/>
          </a:prstGeom>
        </p:spPr>
      </p:pic>
      <p:sp>
        <p:nvSpPr>
          <p:cNvPr id="5" name="Rectangle 4">
            <a:extLst>
              <a:ext uri="{FF2B5EF4-FFF2-40B4-BE49-F238E27FC236}">
                <a16:creationId xmlns:a16="http://schemas.microsoft.com/office/drawing/2014/main" id="{27F92607-CA9C-46EF-AF45-C51F6BF390D0}"/>
              </a:ext>
            </a:extLst>
          </p:cNvPr>
          <p:cNvSpPr/>
          <p:nvPr/>
        </p:nvSpPr>
        <p:spPr>
          <a:xfrm>
            <a:off x="1287976" y="424857"/>
            <a:ext cx="6096000" cy="923330"/>
          </a:xfrm>
          <a:prstGeom prst="rect">
            <a:avLst/>
          </a:prstGeom>
        </p:spPr>
        <p:txBody>
          <a:bodyPr>
            <a:spAutoFit/>
          </a:bodyPr>
          <a:lstStyle/>
          <a:p>
            <a:r>
              <a:rPr lang="en-US" dirty="0">
                <a:highlight>
                  <a:srgbClr val="FFFF00"/>
                </a:highlight>
              </a:rPr>
              <a:t>Høiseth, Marikken; Giannakos, Michail N; Alsos, Ole A; Jaccheri, Letizia; Asheim, Jonas; 	Designing healthcare games and applications for toddlers 2013 Question 2 </a:t>
            </a:r>
          </a:p>
        </p:txBody>
      </p:sp>
    </p:spTree>
    <p:extLst>
      <p:ext uri="{BB962C8B-B14F-4D97-AF65-F5344CB8AC3E}">
        <p14:creationId xmlns:p14="http://schemas.microsoft.com/office/powerpoint/2010/main" val="2303080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289FA2B-BB33-4D3A-9D07-AD7013DD576B}"/>
              </a:ext>
            </a:extLst>
          </p:cNvPr>
          <p:cNvSpPr>
            <a:spLocks noGrp="1"/>
          </p:cNvSpPr>
          <p:nvPr>
            <p:ph type="title"/>
          </p:nvPr>
        </p:nvSpPr>
        <p:spPr/>
        <p:txBody>
          <a:bodyPr/>
          <a:lstStyle/>
          <a:p>
            <a:r>
              <a:rPr lang="nb-NO"/>
              <a:t>References </a:t>
            </a:r>
            <a:endParaRPr lang="nb-NO" dirty="0"/>
          </a:p>
        </p:txBody>
      </p:sp>
      <p:sp>
        <p:nvSpPr>
          <p:cNvPr id="3" name="Content Placeholder 2">
            <a:extLst>
              <a:ext uri="{FF2B5EF4-FFF2-40B4-BE49-F238E27FC236}">
                <a16:creationId xmlns:a16="http://schemas.microsoft.com/office/drawing/2014/main" id="{8AA0C44F-D14A-4217-886A-51700293D9E9}"/>
              </a:ext>
            </a:extLst>
          </p:cNvPr>
          <p:cNvSpPr>
            <a:spLocks noGrp="1"/>
          </p:cNvSpPr>
          <p:nvPr>
            <p:ph idx="1"/>
          </p:nvPr>
        </p:nvSpPr>
        <p:spPr/>
        <p:txBody>
          <a:bodyPr>
            <a:normAutofit fontScale="55000" lnSpcReduction="20000"/>
          </a:bodyPr>
          <a:lstStyle/>
          <a:p>
            <a:pPr lvl="0"/>
            <a:r>
              <a:rPr lang="en-US" dirty="0" err="1"/>
              <a:t>Trifonova</a:t>
            </a:r>
            <a:r>
              <a:rPr lang="en-US" dirty="0"/>
              <a:t>, Anna; Jaccheri, Letizia; </a:t>
            </a:r>
            <a:r>
              <a:rPr lang="en-US" dirty="0" err="1"/>
              <a:t>Bergaust</a:t>
            </a:r>
            <a:r>
              <a:rPr lang="en-US" dirty="0"/>
              <a:t>, Kristin; 	Software engineering issues in interactive installation art 2008 Ethics </a:t>
            </a:r>
            <a:endParaRPr lang="nb-NO" dirty="0"/>
          </a:p>
          <a:p>
            <a:r>
              <a:rPr lang="en-US" dirty="0"/>
              <a:t>Carver, Jeffrey C; Jaccheri, Letizia; Morasca, Sandro; Shull, Forrest A checklist for integrating student empirical studies with research and teaching goals 2010 Question 1 </a:t>
            </a:r>
          </a:p>
          <a:p>
            <a:r>
              <a:rPr lang="en-US" dirty="0"/>
              <a:t>Giannakos, Michail N; </a:t>
            </a:r>
            <a:r>
              <a:rPr lang="en-US" dirty="0" err="1"/>
              <a:t>Chorianopoulos</a:t>
            </a:r>
            <a:r>
              <a:rPr lang="en-US" dirty="0"/>
              <a:t>, Konstantinos; Jaccheri, Letizia; </a:t>
            </a:r>
            <a:r>
              <a:rPr lang="en-US" dirty="0" err="1"/>
              <a:t>Chrisochoides</a:t>
            </a:r>
            <a:r>
              <a:rPr lang="en-US" dirty="0"/>
              <a:t>, Nikos; 	“This game is girly!” Perceived enjoyment and student acceptance of edutainment 2012 Question 4 	</a:t>
            </a:r>
          </a:p>
          <a:p>
            <a:r>
              <a:rPr lang="en-US" dirty="0"/>
              <a:t>Høiseth, Marikken; Giannakos, Michail N; Alsos, Ole A; Jaccheri, Letizia; Asheim, Jonas; 	Designing healthcare games and applications for toddlers 2013 Question 2 </a:t>
            </a:r>
          </a:p>
          <a:p>
            <a:r>
              <a:rPr lang="en-US" dirty="0"/>
              <a:t>Giannakos, Michail N; Jaccheri, Letizia; Leftheriotis, Ioannis; 	Happy girls engaging with technology: Assessing emotions and engagement related to programming activities 2014 Question 4 	</a:t>
            </a:r>
          </a:p>
          <a:p>
            <a:r>
              <a:rPr lang="en-US" dirty="0"/>
              <a:t>Papavlasopoulou, Sofia; Giannakos, Michail N; Jaccheri, Letizia; 	Creative programming experiences for teenagers: attitudes, performance and gender differences 2016 Question 4 	</a:t>
            </a:r>
          </a:p>
          <a:p>
            <a:r>
              <a:rPr lang="en-US" dirty="0"/>
              <a:t>Pappas, Ilias O., Trond Aalberg, Michail N. Giannakos, Letizia Jaccheri, Patrick Mikalef, and Guttorm Sindre. "Gender Differences in Computer Science Education: Lessons Learnt from an Empirical Study at NTNU  2016. Question 3 </a:t>
            </a:r>
            <a:endParaRPr lang="nb-NO" dirty="0"/>
          </a:p>
          <a:p>
            <a:r>
              <a:rPr lang="en-US" dirty="0"/>
              <a:t>Pappas, Ilias O., Simone Mora, Letizia Jaccheri, and Patrick Mikalef. "Empowering social innovators through collaborative and experiential learning  </a:t>
            </a:r>
            <a:r>
              <a:rPr lang="nb-NO" dirty="0"/>
              <a:t>2018. </a:t>
            </a:r>
            <a:r>
              <a:rPr lang="nb-NO" dirty="0" err="1"/>
              <a:t>Ethics</a:t>
            </a:r>
            <a:r>
              <a:rPr lang="nb-NO" dirty="0"/>
              <a:t> </a:t>
            </a:r>
          </a:p>
          <a:p>
            <a:r>
              <a:rPr lang="en-US" dirty="0"/>
              <a:t>Gomez, Javier; Jaccheri, Letizia; Torrado, Juan Carlos; Montoro, Germán; 	Leo con </a:t>
            </a:r>
            <a:r>
              <a:rPr lang="en-US" dirty="0" err="1"/>
              <a:t>lula</a:t>
            </a:r>
            <a:r>
              <a:rPr lang="en-US" dirty="0"/>
              <a:t>, introducing global reading methods to children with ASD	Proceedings of the 17th ACM Conference on Interaction Design and Children 2018 Question 2 ++</a:t>
            </a:r>
            <a:endParaRPr lang="nb-NO" dirty="0"/>
          </a:p>
          <a:p>
            <a:pPr lvl="0"/>
            <a:r>
              <a:rPr lang="it-IT" dirty="0"/>
              <a:t>Rubegni, E., Landoni, M., De Angeli, A., &amp; Jaccheri, M. L.  </a:t>
            </a:r>
            <a:r>
              <a:rPr lang="en-US" dirty="0"/>
              <a:t>Detecting Gender Stereotypes in Children Digital </a:t>
            </a:r>
            <a:r>
              <a:rPr lang="en-US" dirty="0" err="1"/>
              <a:t>StoryTelling</a:t>
            </a:r>
            <a:r>
              <a:rPr lang="en-US" dirty="0"/>
              <a:t> 2019 Question 3 and Question 4  </a:t>
            </a:r>
            <a:endParaRPr lang="nb-NO" dirty="0"/>
          </a:p>
        </p:txBody>
      </p:sp>
    </p:spTree>
    <p:extLst>
      <p:ext uri="{BB962C8B-B14F-4D97-AF65-F5344CB8AC3E}">
        <p14:creationId xmlns:p14="http://schemas.microsoft.com/office/powerpoint/2010/main" val="2716312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Girl </a:t>
            </a:r>
            <a:r>
              <a:rPr lang="nb-NO" dirty="0" err="1"/>
              <a:t>project</a:t>
            </a:r>
            <a:r>
              <a:rPr lang="nb-NO" dirty="0"/>
              <a:t> ADA </a:t>
            </a:r>
            <a:r>
              <a:rPr lang="nb-NO" dirty="0">
                <a:hlinkClick r:id="rId3"/>
              </a:rPr>
              <a:t>https://www.ntnu.edu/girls</a:t>
            </a:r>
            <a:endParaRPr lang="nb-NO" dirty="0"/>
          </a:p>
        </p:txBody>
      </p:sp>
      <p:graphicFrame>
        <p:nvGraphicFramePr>
          <p:cNvPr id="4" name="Content Placeholder 3"/>
          <p:cNvGraphicFramePr>
            <a:graphicFrameLocks noGrp="1"/>
          </p:cNvGraphicFramePr>
          <p:nvPr>
            <p:ph idx="1"/>
            <p:extLst/>
          </p:nvPr>
        </p:nvGraphicFramePr>
        <p:xfrm>
          <a:off x="2937164" y="1766454"/>
          <a:ext cx="5829762" cy="1891146"/>
        </p:xfrm>
        <a:graphic>
          <a:graphicData uri="http://schemas.openxmlformats.org/drawingml/2006/table">
            <a:tbl>
              <a:tblPr firstRow="1" bandRow="1">
                <a:tableStyleId>{5C22544A-7EE6-4342-B048-85BDC9FD1C3A}</a:tableStyleId>
              </a:tblPr>
              <a:tblGrid>
                <a:gridCol w="2914881">
                  <a:extLst>
                    <a:ext uri="{9D8B030D-6E8A-4147-A177-3AD203B41FA5}">
                      <a16:colId xmlns:a16="http://schemas.microsoft.com/office/drawing/2014/main" val="3044662288"/>
                    </a:ext>
                  </a:extLst>
                </a:gridCol>
                <a:gridCol w="2914881">
                  <a:extLst>
                    <a:ext uri="{9D8B030D-6E8A-4147-A177-3AD203B41FA5}">
                      <a16:colId xmlns:a16="http://schemas.microsoft.com/office/drawing/2014/main" val="1928469123"/>
                    </a:ext>
                  </a:extLst>
                </a:gridCol>
              </a:tblGrid>
              <a:tr h="945573">
                <a:tc>
                  <a:txBody>
                    <a:bodyPr/>
                    <a:lstStyle/>
                    <a:p>
                      <a:pPr algn="ctr"/>
                      <a:r>
                        <a:rPr lang="nb-NO" sz="4000" dirty="0"/>
                        <a:t>2004</a:t>
                      </a:r>
                    </a:p>
                  </a:txBody>
                  <a:tcPr/>
                </a:tc>
                <a:tc>
                  <a:txBody>
                    <a:bodyPr/>
                    <a:lstStyle/>
                    <a:p>
                      <a:pPr algn="ctr"/>
                      <a:r>
                        <a:rPr lang="nb-NO" sz="4000" dirty="0"/>
                        <a:t>2019</a:t>
                      </a:r>
                    </a:p>
                  </a:txBody>
                  <a:tcPr/>
                </a:tc>
                <a:extLst>
                  <a:ext uri="{0D108BD9-81ED-4DB2-BD59-A6C34878D82A}">
                    <a16:rowId xmlns:a16="http://schemas.microsoft.com/office/drawing/2014/main" val="3222181403"/>
                  </a:ext>
                </a:extLst>
              </a:tr>
              <a:tr h="945573">
                <a:tc>
                  <a:txBody>
                    <a:bodyPr/>
                    <a:lstStyle/>
                    <a:p>
                      <a:pPr algn="r"/>
                      <a:r>
                        <a:rPr lang="nb-NO" sz="4000" dirty="0"/>
                        <a:t>7%</a:t>
                      </a:r>
                    </a:p>
                  </a:txBody>
                  <a:tcPr/>
                </a:tc>
                <a:tc>
                  <a:txBody>
                    <a:bodyPr/>
                    <a:lstStyle/>
                    <a:p>
                      <a:pPr algn="r"/>
                      <a:r>
                        <a:rPr lang="nb-NO" sz="4000" dirty="0"/>
                        <a:t>36%</a:t>
                      </a:r>
                    </a:p>
                  </a:txBody>
                  <a:tcPr/>
                </a:tc>
                <a:extLst>
                  <a:ext uri="{0D108BD9-81ED-4DB2-BD59-A6C34878D82A}">
                    <a16:rowId xmlns:a16="http://schemas.microsoft.com/office/drawing/2014/main" val="1596018047"/>
                  </a:ext>
                </a:extLst>
              </a:tr>
            </a:tbl>
          </a:graphicData>
        </a:graphic>
      </p:graphicFrame>
      <p:sp>
        <p:nvSpPr>
          <p:cNvPr id="5" name="TextBox 4"/>
          <p:cNvSpPr txBox="1"/>
          <p:nvPr/>
        </p:nvSpPr>
        <p:spPr>
          <a:xfrm>
            <a:off x="326878" y="4861659"/>
            <a:ext cx="6858000" cy="1631216"/>
          </a:xfrm>
          <a:prstGeom prst="rect">
            <a:avLst/>
          </a:prstGeom>
          <a:noFill/>
        </p:spPr>
        <p:txBody>
          <a:bodyPr wrap="square" rtlCol="0">
            <a:spAutoFit/>
          </a:bodyPr>
          <a:lstStyle/>
          <a:p>
            <a:r>
              <a:rPr lang="nb-NO" sz="2000" dirty="0" err="1"/>
              <a:t>Average</a:t>
            </a:r>
            <a:r>
              <a:rPr lang="nb-NO" sz="2000" dirty="0"/>
              <a:t> %-</a:t>
            </a:r>
            <a:r>
              <a:rPr lang="nb-NO" sz="2000" dirty="0" err="1"/>
              <a:t>share</a:t>
            </a:r>
            <a:r>
              <a:rPr lang="nb-NO" sz="2000" dirty="0"/>
              <a:t> 5-year </a:t>
            </a:r>
            <a:r>
              <a:rPr lang="nb-NO" sz="2000" dirty="0" err="1"/>
              <a:t>integrated</a:t>
            </a:r>
            <a:r>
              <a:rPr lang="nb-NO" sz="2000" dirty="0"/>
              <a:t> Master</a:t>
            </a:r>
          </a:p>
          <a:p>
            <a:pPr marL="342900" indent="-342900">
              <a:buFont typeface="Arial" panose="020B0604020202020204" pitchFamily="34" charset="0"/>
              <a:buChar char="•"/>
            </a:pPr>
            <a:r>
              <a:rPr lang="nb-NO" sz="2000" dirty="0"/>
              <a:t>Computer Sciences</a:t>
            </a:r>
          </a:p>
          <a:p>
            <a:pPr marL="342900" indent="-342900">
              <a:buFont typeface="Arial" panose="020B0604020202020204" pitchFamily="34" charset="0"/>
              <a:buChar char="•"/>
            </a:pPr>
            <a:r>
              <a:rPr lang="nb-NO" sz="2000" dirty="0" err="1"/>
              <a:t>Communication</a:t>
            </a:r>
            <a:r>
              <a:rPr lang="nb-NO" sz="2000" dirty="0"/>
              <a:t> Technologies </a:t>
            </a:r>
          </a:p>
          <a:p>
            <a:pPr marL="342900" indent="-342900">
              <a:buFont typeface="Arial" panose="020B0604020202020204" pitchFamily="34" charset="0"/>
              <a:buChar char="•"/>
            </a:pPr>
            <a:r>
              <a:rPr lang="nb-NO" sz="2000" dirty="0" err="1"/>
              <a:t>Cybernetics</a:t>
            </a:r>
            <a:r>
              <a:rPr lang="nb-NO" sz="2000" dirty="0"/>
              <a:t> and </a:t>
            </a:r>
            <a:r>
              <a:rPr lang="nb-NO" sz="2000" dirty="0" err="1"/>
              <a:t>Robotics</a:t>
            </a:r>
            <a:endParaRPr lang="nb-NO" sz="2000" dirty="0"/>
          </a:p>
          <a:p>
            <a:pPr marL="342900" indent="-342900">
              <a:buFont typeface="Arial" panose="020B0604020202020204" pitchFamily="34" charset="0"/>
              <a:buChar char="•"/>
            </a:pPr>
            <a:r>
              <a:rPr lang="nb-NO" sz="2000" dirty="0"/>
              <a:t>Electronics System design and </a:t>
            </a:r>
            <a:r>
              <a:rPr lang="nb-NO" sz="2000" dirty="0" err="1"/>
              <a:t>innovation</a:t>
            </a:r>
            <a:endParaRPr lang="nb-NO" sz="2000" dirty="0"/>
          </a:p>
        </p:txBody>
      </p:sp>
    </p:spTree>
    <p:extLst>
      <p:ext uri="{BB962C8B-B14F-4D97-AF65-F5344CB8AC3E}">
        <p14:creationId xmlns:p14="http://schemas.microsoft.com/office/powerpoint/2010/main" val="4095625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7A4235-2271-DA4E-8BE4-0F4D350157A2}"/>
              </a:ext>
            </a:extLst>
          </p:cNvPr>
          <p:cNvSpPr>
            <a:spLocks noGrp="1"/>
          </p:cNvSpPr>
          <p:nvPr>
            <p:ph type="title"/>
          </p:nvPr>
        </p:nvSpPr>
        <p:spPr/>
        <p:txBody>
          <a:bodyPr/>
          <a:lstStyle/>
          <a:p>
            <a:r>
              <a:rPr lang="nb-NO" dirty="0" err="1"/>
              <a:t>Technologyweek</a:t>
            </a:r>
            <a:endParaRPr lang="nb-NO" dirty="0"/>
          </a:p>
        </p:txBody>
      </p:sp>
      <p:sp>
        <p:nvSpPr>
          <p:cNvPr id="3" name="Plassholder for innhold 2">
            <a:extLst>
              <a:ext uri="{FF2B5EF4-FFF2-40B4-BE49-F238E27FC236}">
                <a16:creationId xmlns:a16="http://schemas.microsoft.com/office/drawing/2014/main" id="{35BF6B20-1C7A-2340-979B-02D4F7AE6851}"/>
              </a:ext>
            </a:extLst>
          </p:cNvPr>
          <p:cNvSpPr>
            <a:spLocks noGrp="1"/>
          </p:cNvSpPr>
          <p:nvPr>
            <p:ph idx="1"/>
          </p:nvPr>
        </p:nvSpPr>
        <p:spPr/>
        <p:txBody>
          <a:bodyPr/>
          <a:lstStyle/>
          <a:p>
            <a:r>
              <a:rPr lang="nb-NO" dirty="0" err="1"/>
              <a:t>Invite</a:t>
            </a:r>
            <a:r>
              <a:rPr lang="nb-NO" dirty="0"/>
              <a:t> </a:t>
            </a:r>
            <a:r>
              <a:rPr lang="nb-NO" dirty="0" err="1"/>
              <a:t>girls</a:t>
            </a:r>
            <a:r>
              <a:rPr lang="nb-NO" dirty="0"/>
              <a:t> from </a:t>
            </a:r>
            <a:r>
              <a:rPr lang="nb-NO" dirty="0" err="1"/>
              <a:t>high</a:t>
            </a:r>
            <a:r>
              <a:rPr lang="nb-NO" dirty="0"/>
              <a:t> </a:t>
            </a:r>
            <a:r>
              <a:rPr lang="nb-NO" dirty="0" err="1"/>
              <a:t>school</a:t>
            </a:r>
            <a:r>
              <a:rPr lang="nb-NO" dirty="0"/>
              <a:t> from all over </a:t>
            </a:r>
            <a:r>
              <a:rPr lang="nb-NO" dirty="0" err="1"/>
              <a:t>the</a:t>
            </a:r>
            <a:r>
              <a:rPr lang="nb-NO" dirty="0"/>
              <a:t> country</a:t>
            </a:r>
          </a:p>
          <a:p>
            <a:r>
              <a:rPr lang="nb-NO" dirty="0"/>
              <a:t>3 </a:t>
            </a:r>
            <a:r>
              <a:rPr lang="nb-NO" dirty="0" err="1"/>
              <a:t>days</a:t>
            </a:r>
            <a:endParaRPr lang="nb-NO" dirty="0"/>
          </a:p>
          <a:p>
            <a:r>
              <a:rPr lang="nb-NO" dirty="0"/>
              <a:t>Presentations and workshops</a:t>
            </a:r>
          </a:p>
          <a:p>
            <a:r>
              <a:rPr lang="nb-NO" dirty="0"/>
              <a:t>Personal </a:t>
            </a:r>
            <a:r>
              <a:rPr lang="nb-NO" dirty="0" err="1"/>
              <a:t>meeting</a:t>
            </a:r>
            <a:r>
              <a:rPr lang="nb-NO" dirty="0"/>
              <a:t> </a:t>
            </a:r>
            <a:r>
              <a:rPr lang="nb-NO" dirty="0" err="1"/>
              <a:t>with</a:t>
            </a:r>
            <a:r>
              <a:rPr lang="nb-NO" dirty="0"/>
              <a:t> </a:t>
            </a:r>
            <a:r>
              <a:rPr lang="nb-NO" dirty="0" err="1"/>
              <a:t>rolemodels</a:t>
            </a:r>
            <a:endParaRPr lang="nb-NO" dirty="0"/>
          </a:p>
          <a:p>
            <a:r>
              <a:rPr lang="nb-NO" dirty="0"/>
              <a:t>Meeting students</a:t>
            </a:r>
          </a:p>
          <a:p>
            <a:r>
              <a:rPr lang="nb-NO" dirty="0"/>
              <a:t>Break </a:t>
            </a:r>
            <a:r>
              <a:rPr lang="nb-NO" dirty="0" err="1"/>
              <a:t>down</a:t>
            </a:r>
            <a:r>
              <a:rPr lang="nb-NO" dirty="0"/>
              <a:t> stereotypes</a:t>
            </a:r>
          </a:p>
          <a:p>
            <a:r>
              <a:rPr lang="nb-NO" dirty="0" err="1"/>
              <a:t>Hands-on</a:t>
            </a:r>
            <a:r>
              <a:rPr lang="nb-NO" dirty="0"/>
              <a:t> </a:t>
            </a:r>
            <a:r>
              <a:rPr lang="nb-NO" dirty="0" err="1"/>
              <a:t>experiences</a:t>
            </a:r>
            <a:endParaRPr lang="nb-NO" dirty="0"/>
          </a:p>
          <a:p>
            <a:endParaRPr lang="nb-NO" dirty="0"/>
          </a:p>
        </p:txBody>
      </p:sp>
    </p:spTree>
    <p:extLst>
      <p:ext uri="{BB962C8B-B14F-4D97-AF65-F5344CB8AC3E}">
        <p14:creationId xmlns:p14="http://schemas.microsoft.com/office/powerpoint/2010/main" val="2939719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events through the semester</a:t>
            </a:r>
          </a:p>
        </p:txBody>
      </p:sp>
      <p:sp>
        <p:nvSpPr>
          <p:cNvPr id="3" name="Content Placeholder 2"/>
          <p:cNvSpPr>
            <a:spLocks noGrp="1"/>
          </p:cNvSpPr>
          <p:nvPr>
            <p:ph idx="1"/>
          </p:nvPr>
        </p:nvSpPr>
        <p:spPr/>
        <p:txBody>
          <a:bodyPr/>
          <a:lstStyle/>
          <a:p>
            <a:r>
              <a:rPr lang="en-US" dirty="0"/>
              <a:t>Calling the applicants</a:t>
            </a:r>
          </a:p>
          <a:p>
            <a:r>
              <a:rPr lang="en-US" dirty="0"/>
              <a:t>Welcome day</a:t>
            </a:r>
          </a:p>
          <a:p>
            <a:r>
              <a:rPr lang="en-US" dirty="0"/>
              <a:t>8th March - Women´s Day</a:t>
            </a:r>
          </a:p>
          <a:p>
            <a:r>
              <a:rPr lang="en-US" dirty="0"/>
              <a:t>Networking lunches</a:t>
            </a:r>
          </a:p>
          <a:p>
            <a:r>
              <a:rPr lang="en-US" dirty="0"/>
              <a:t>Programming courses</a:t>
            </a:r>
          </a:p>
          <a:p>
            <a:r>
              <a:rPr lang="en-US" dirty="0"/>
              <a:t>Mountain hiking</a:t>
            </a:r>
          </a:p>
          <a:p>
            <a:r>
              <a:rPr lang="en-US" dirty="0" err="1"/>
              <a:t>CodeHubs</a:t>
            </a:r>
            <a:endParaRPr lang="en-US" dirty="0"/>
          </a:p>
          <a:p>
            <a:r>
              <a:rPr lang="en-US" dirty="0"/>
              <a:t>PhD-party</a:t>
            </a:r>
          </a:p>
          <a:p>
            <a:endParaRPr lang="en-US" dirty="0"/>
          </a:p>
          <a:p>
            <a:endParaRPr lang="en-US" dirty="0"/>
          </a:p>
        </p:txBody>
      </p:sp>
      <p:pic>
        <p:nvPicPr>
          <p:cNvPr id="4" name="Picture 8" descr="https://fbcdn-sphotos-c-a.akamaihd.net/hphotos-ak-xfa1/v/t1.0-9/10609470_952752468083470_8587051201882405442_n.jpg?oh=9b91ebeaf55ec71b4eccfd99e78c7a28&amp;oe=54F40899&amp;__gda__=1420710063_3da34649bdce6b036016d20cb5b3eb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7222" y="3409950"/>
            <a:ext cx="5167313" cy="3448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45890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59555-E9D1-4889-B192-9A2A81949372}"/>
              </a:ext>
            </a:extLst>
          </p:cNvPr>
          <p:cNvSpPr>
            <a:spLocks noGrp="1"/>
          </p:cNvSpPr>
          <p:nvPr>
            <p:ph type="title"/>
          </p:nvPr>
        </p:nvSpPr>
        <p:spPr/>
        <p:txBody>
          <a:bodyPr>
            <a:normAutofit fontScale="90000"/>
          </a:bodyPr>
          <a:lstStyle/>
          <a:p>
            <a:r>
              <a:rPr lang="nb-NO" dirty="0"/>
              <a:t>IDUN 1 M Euro 2019 – 2022 </a:t>
            </a:r>
            <a:r>
              <a:rPr lang="nb-NO" dirty="0">
                <a:hlinkClick r:id="rId3"/>
              </a:rPr>
              <a:t>https://www.ntnu.edu/idun</a:t>
            </a:r>
            <a:r>
              <a:rPr lang="nb-NO" dirty="0"/>
              <a:t> </a:t>
            </a:r>
            <a:endParaRPr lang="en-GB" dirty="0"/>
          </a:p>
        </p:txBody>
      </p:sp>
      <p:sp>
        <p:nvSpPr>
          <p:cNvPr id="6" name="TekstSylinder 5">
            <a:extLst>
              <a:ext uri="{FF2B5EF4-FFF2-40B4-BE49-F238E27FC236}">
                <a16:creationId xmlns:a16="http://schemas.microsoft.com/office/drawing/2014/main" id="{CB394DB0-B932-42F1-81C1-F7092031FF23}"/>
              </a:ext>
            </a:extLst>
          </p:cNvPr>
          <p:cNvSpPr txBox="1"/>
          <p:nvPr/>
        </p:nvSpPr>
        <p:spPr>
          <a:xfrm>
            <a:off x="1818771" y="2333714"/>
            <a:ext cx="3714058" cy="3377848"/>
          </a:xfrm>
          <a:prstGeom prst="rect">
            <a:avLst/>
          </a:prstGeom>
          <a:noFill/>
        </p:spPr>
        <p:txBody>
          <a:bodyPr wrap="square" rtlCol="0" anchor="t">
            <a:spAutoFit/>
          </a:bodyPr>
          <a:lstStyle/>
          <a:p>
            <a:r>
              <a:rPr lang="nb-NO" sz="2000" b="1" dirty="0" err="1">
                <a:latin typeface="Trebuchet MS" panose="020B0603020202020204" pitchFamily="34" charset="0"/>
              </a:rPr>
              <a:t>background</a:t>
            </a:r>
            <a:r>
              <a:rPr lang="nb-NO" sz="2000" b="1" dirty="0">
                <a:latin typeface="Trebuchet MS" panose="020B0603020202020204" pitchFamily="34" charset="0"/>
              </a:rPr>
              <a:t>:</a:t>
            </a:r>
          </a:p>
          <a:p>
            <a:r>
              <a:rPr lang="nb-NO" sz="2000" dirty="0">
                <a:latin typeface="Trebuchet MS" panose="020B0603020202020204" pitchFamily="34" charset="0"/>
              </a:rPr>
              <a:t>581 </a:t>
            </a:r>
            <a:r>
              <a:rPr lang="nb-NO" sz="2000" dirty="0" err="1">
                <a:latin typeface="Trebuchet MS" panose="020B0603020202020204" pitchFamily="34" charset="0"/>
              </a:rPr>
              <a:t>employees</a:t>
            </a:r>
            <a:r>
              <a:rPr lang="nb-NO" sz="2000" dirty="0">
                <a:latin typeface="Trebuchet MS" panose="020B0603020202020204" pitchFamily="34" charset="0"/>
              </a:rPr>
              <a:t> in scientific </a:t>
            </a:r>
            <a:r>
              <a:rPr lang="nb-NO" sz="2000" dirty="0" err="1">
                <a:latin typeface="Trebuchet MS" panose="020B0603020202020204" pitchFamily="34" charset="0"/>
              </a:rPr>
              <a:t>positions</a:t>
            </a:r>
            <a:r>
              <a:rPr lang="nb-NO" sz="2000" dirty="0">
                <a:latin typeface="Trebuchet MS" panose="020B0603020202020204" pitchFamily="34" charset="0"/>
              </a:rPr>
              <a:t>– 20% </a:t>
            </a:r>
            <a:r>
              <a:rPr lang="nb-NO" sz="2000" dirty="0" err="1">
                <a:latin typeface="Trebuchet MS" panose="020B0603020202020204" pitchFamily="34" charset="0"/>
              </a:rPr>
              <a:t>female</a:t>
            </a:r>
            <a:endParaRPr lang="nb-NO" sz="2000" dirty="0">
              <a:latin typeface="Trebuchet MS" panose="020B0603020202020204" pitchFamily="34" charset="0"/>
            </a:endParaRPr>
          </a:p>
          <a:p>
            <a:r>
              <a:rPr lang="nb-NO" sz="2000" dirty="0">
                <a:latin typeface="Trebuchet MS" panose="020B0603020202020204" pitchFamily="34" charset="0"/>
              </a:rPr>
              <a:t>125 professors – 13,8% </a:t>
            </a:r>
            <a:r>
              <a:rPr lang="nb-NO" sz="2000" dirty="0" err="1">
                <a:latin typeface="Trebuchet MS" panose="020B0603020202020204" pitchFamily="34" charset="0"/>
              </a:rPr>
              <a:t>female</a:t>
            </a:r>
            <a:r>
              <a:rPr lang="nb-NO" sz="2000" dirty="0">
                <a:latin typeface="Trebuchet MS" panose="020B0603020202020204" pitchFamily="34" charset="0"/>
              </a:rPr>
              <a:t>  </a:t>
            </a:r>
          </a:p>
          <a:p>
            <a:endParaRPr lang="nb-NO" sz="2000" b="1" dirty="0">
              <a:latin typeface="Trebuchet MS" panose="020B0603020202020204" pitchFamily="34" charset="0"/>
            </a:endParaRPr>
          </a:p>
          <a:p>
            <a:r>
              <a:rPr lang="nb-NO" sz="2000" b="1" dirty="0">
                <a:latin typeface="Trebuchet MS" panose="020B0603020202020204" pitchFamily="34" charset="0"/>
              </a:rPr>
              <a:t>Problemet:</a:t>
            </a:r>
          </a:p>
          <a:p>
            <a:pPr marL="214313" indent="-214313">
              <a:buFont typeface="Arial" panose="020B0604020202020204" pitchFamily="34" charset="0"/>
              <a:buChar char="•"/>
            </a:pPr>
            <a:r>
              <a:rPr lang="nb-NO" sz="2000" dirty="0">
                <a:latin typeface="Trebuchet MS" panose="020B0603020202020204" pitchFamily="34" charset="0"/>
              </a:rPr>
              <a:t>Too </a:t>
            </a:r>
            <a:r>
              <a:rPr lang="nb-NO" sz="2000" dirty="0" err="1">
                <a:latin typeface="Trebuchet MS" panose="020B0603020202020204" pitchFamily="34" charset="0"/>
              </a:rPr>
              <a:t>few</a:t>
            </a:r>
            <a:r>
              <a:rPr lang="nb-NO" sz="2000" dirty="0">
                <a:latin typeface="Trebuchet MS" panose="020B0603020202020204" pitchFamily="34" charset="0"/>
              </a:rPr>
              <a:t> </a:t>
            </a:r>
            <a:r>
              <a:rPr lang="nb-NO" sz="2000" dirty="0" err="1">
                <a:latin typeface="Trebuchet MS" panose="020B0603020202020204" pitchFamily="34" charset="0"/>
              </a:rPr>
              <a:t>women</a:t>
            </a:r>
            <a:r>
              <a:rPr lang="nb-NO" sz="2000" dirty="0">
                <a:latin typeface="Trebuchet MS" panose="020B0603020202020204" pitchFamily="34" charset="0"/>
              </a:rPr>
              <a:t> at master </a:t>
            </a:r>
            <a:r>
              <a:rPr lang="nb-NO" sz="2000" dirty="0" err="1">
                <a:latin typeface="Trebuchet MS" panose="020B0603020202020204" pitchFamily="34" charset="0"/>
              </a:rPr>
              <a:t>level</a:t>
            </a:r>
            <a:r>
              <a:rPr lang="nb-NO" sz="2000" dirty="0">
                <a:latin typeface="Trebuchet MS" panose="020B0603020202020204" pitchFamily="34" charset="0"/>
              </a:rPr>
              <a:t> </a:t>
            </a:r>
          </a:p>
          <a:p>
            <a:pPr marL="214313" indent="-214313">
              <a:buFont typeface="Arial" panose="020B0604020202020204" pitchFamily="34" charset="0"/>
              <a:buChar char="•"/>
            </a:pPr>
            <a:r>
              <a:rPr lang="nb-NO" sz="2000" dirty="0" err="1">
                <a:latin typeface="Trebuchet MS" panose="020B0603020202020204" pitchFamily="34" charset="0"/>
              </a:rPr>
              <a:t>Dropout</a:t>
            </a:r>
            <a:r>
              <a:rPr lang="nb-NO" sz="2000" dirty="0">
                <a:latin typeface="Trebuchet MS" panose="020B0603020202020204" pitchFamily="34" charset="0"/>
              </a:rPr>
              <a:t> from </a:t>
            </a:r>
            <a:r>
              <a:rPr lang="nb-NO" sz="2000" dirty="0" err="1">
                <a:latin typeface="Trebuchet MS" panose="020B0603020202020204" pitchFamily="34" charset="0"/>
              </a:rPr>
              <a:t>phd</a:t>
            </a:r>
            <a:r>
              <a:rPr lang="nb-NO" sz="2000" dirty="0">
                <a:latin typeface="Trebuchet MS" panose="020B0603020202020204" pitchFamily="34" charset="0"/>
              </a:rPr>
              <a:t> to professor </a:t>
            </a:r>
          </a:p>
          <a:p>
            <a:endParaRPr lang="nb-NO" sz="1350" b="1" dirty="0">
              <a:latin typeface="Trebuchet MS" panose="020B0603020202020204" pitchFamily="34" charset="0"/>
            </a:endParaRPr>
          </a:p>
        </p:txBody>
      </p:sp>
      <p:sp>
        <p:nvSpPr>
          <p:cNvPr id="7" name="TekstSylinder 6">
            <a:extLst>
              <a:ext uri="{FF2B5EF4-FFF2-40B4-BE49-F238E27FC236}">
                <a16:creationId xmlns:a16="http://schemas.microsoft.com/office/drawing/2014/main" id="{DE2786DB-E915-47CC-BD91-685F5FC9C6D4}"/>
              </a:ext>
            </a:extLst>
          </p:cNvPr>
          <p:cNvSpPr txBox="1"/>
          <p:nvPr/>
        </p:nvSpPr>
        <p:spPr>
          <a:xfrm>
            <a:off x="5866130" y="4185175"/>
            <a:ext cx="4796141" cy="507831"/>
          </a:xfrm>
          <a:prstGeom prst="rect">
            <a:avLst/>
          </a:prstGeom>
          <a:noFill/>
        </p:spPr>
        <p:txBody>
          <a:bodyPr wrap="square" rtlCol="0" anchor="t">
            <a:spAutoFit/>
          </a:bodyPr>
          <a:lstStyle/>
          <a:p>
            <a:pPr algn="ctr"/>
            <a:r>
              <a:rPr lang="nb-NO" sz="1350" i="1" dirty="0">
                <a:latin typeface="Trebuchet MS" panose="020B0603020202020204" pitchFamily="34" charset="0"/>
              </a:rPr>
              <a:t>Idun Reiten, first </a:t>
            </a:r>
            <a:r>
              <a:rPr lang="nb-NO" sz="1350" i="1" dirty="0" err="1">
                <a:latin typeface="Trebuchet MS" panose="020B0603020202020204" pitchFamily="34" charset="0"/>
              </a:rPr>
              <a:t>female</a:t>
            </a:r>
            <a:r>
              <a:rPr lang="nb-NO" sz="1350" i="1" dirty="0">
                <a:latin typeface="Trebuchet MS" panose="020B0603020202020204" pitchFamily="34" charset="0"/>
              </a:rPr>
              <a:t> professor at </a:t>
            </a:r>
            <a:r>
              <a:rPr lang="nb-NO" sz="1350" i="1" dirty="0" err="1">
                <a:latin typeface="Trebuchet MS" panose="020B0603020202020204" pitchFamily="34" charset="0"/>
              </a:rPr>
              <a:t>the</a:t>
            </a:r>
            <a:r>
              <a:rPr lang="nb-NO" sz="1350" i="1" dirty="0">
                <a:latin typeface="Trebuchet MS" panose="020B0603020202020204" pitchFamily="34" charset="0"/>
              </a:rPr>
              <a:t> </a:t>
            </a:r>
            <a:r>
              <a:rPr lang="nb-NO" sz="1350" i="1" dirty="0" err="1">
                <a:latin typeface="Trebuchet MS" panose="020B0603020202020204" pitchFamily="34" charset="0"/>
              </a:rPr>
              <a:t>Faculty</a:t>
            </a:r>
            <a:r>
              <a:rPr lang="nb-NO" sz="1350" i="1" dirty="0">
                <a:latin typeface="Trebuchet MS" panose="020B0603020202020204" pitchFamily="34" charset="0"/>
              </a:rPr>
              <a:t> </a:t>
            </a:r>
            <a:r>
              <a:rPr lang="nb-NO" sz="1350" i="1" dirty="0" err="1">
                <a:latin typeface="Trebuchet MS" panose="020B0603020202020204" pitchFamily="34" charset="0"/>
              </a:rPr>
              <a:t>of</a:t>
            </a:r>
            <a:r>
              <a:rPr lang="nb-NO" sz="1350" i="1" dirty="0">
                <a:latin typeface="Trebuchet MS" panose="020B0603020202020204" pitchFamily="34" charset="0"/>
              </a:rPr>
              <a:t> Information Technology and Electrical Engineering, NTNU</a:t>
            </a:r>
            <a:endParaRPr lang="nb-NO" sz="1350" i="1" dirty="0">
              <a:latin typeface="Trebuchet MS" panose="020B0603020202020204" pitchFamily="34" charset="0"/>
              <a:cs typeface="Calibri"/>
            </a:endParaRPr>
          </a:p>
        </p:txBody>
      </p:sp>
      <p:pic>
        <p:nvPicPr>
          <p:cNvPr id="8" name="Picture 7">
            <a:extLst>
              <a:ext uri="{FF2B5EF4-FFF2-40B4-BE49-F238E27FC236}">
                <a16:creationId xmlns:a16="http://schemas.microsoft.com/office/drawing/2014/main" id="{45AA66AE-3C6A-45AA-82A4-1B0A03DEA823}"/>
              </a:ext>
            </a:extLst>
          </p:cNvPr>
          <p:cNvPicPr>
            <a:picLocks noChangeAspect="1"/>
          </p:cNvPicPr>
          <p:nvPr/>
        </p:nvPicPr>
        <p:blipFill>
          <a:blip r:embed="rId4"/>
          <a:stretch>
            <a:fillRect/>
          </a:stretch>
        </p:blipFill>
        <p:spPr>
          <a:xfrm>
            <a:off x="6490599" y="1863241"/>
            <a:ext cx="4796141" cy="1953419"/>
          </a:xfrm>
          <a:prstGeom prst="rect">
            <a:avLst/>
          </a:prstGeom>
        </p:spPr>
      </p:pic>
      <p:sp>
        <p:nvSpPr>
          <p:cNvPr id="10" name="Slide Number Placeholder 5">
            <a:extLst>
              <a:ext uri="{FF2B5EF4-FFF2-40B4-BE49-F238E27FC236}">
                <a16:creationId xmlns:a16="http://schemas.microsoft.com/office/drawing/2014/main" id="{414D5904-7B2F-4110-9CD9-00804DFFDC39}"/>
              </a:ext>
            </a:extLst>
          </p:cNvPr>
          <p:cNvSpPr>
            <a:spLocks noGrp="1"/>
          </p:cNvSpPr>
          <p:nvPr>
            <p:ph type="sldNum" sz="quarter" idx="12"/>
          </p:nvPr>
        </p:nvSpPr>
        <p:spPr>
          <a:xfrm>
            <a:off x="5934076" y="5642310"/>
            <a:ext cx="399327" cy="267227"/>
          </a:xfrm>
        </p:spPr>
        <p:txBody>
          <a:bodyPr/>
          <a:lstStyle/>
          <a:p>
            <a:fld id="{3F99F885-11D8-474A-8B88-A4BFF53BF820}" type="slidenum">
              <a:rPr lang="en-GB" smtClean="0"/>
              <a:t>24</a:t>
            </a:fld>
            <a:endParaRPr lang="en-GB" dirty="0"/>
          </a:p>
        </p:txBody>
      </p:sp>
    </p:spTree>
    <p:extLst>
      <p:ext uri="{BB962C8B-B14F-4D97-AF65-F5344CB8AC3E}">
        <p14:creationId xmlns:p14="http://schemas.microsoft.com/office/powerpoint/2010/main" val="4619599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1|0.5|0.8|0.4|5.3|0.5"/>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1091</Words>
  <Application>Microsoft Office PowerPoint</Application>
  <PresentationFormat>Widescreen</PresentationFormat>
  <Paragraphs>166</Paragraphs>
  <Slides>24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Trebuchet MS</vt:lpstr>
      <vt:lpstr>Office-tema</vt:lpstr>
      <vt:lpstr>Computer science, ethics and gender</vt:lpstr>
      <vt:lpstr>PowerPoint Presentation</vt:lpstr>
      <vt:lpstr>PowerPoint Presentation</vt:lpstr>
      <vt:lpstr>PowerPoint Presentation</vt:lpstr>
      <vt:lpstr>PowerPoint Presentation</vt:lpstr>
      <vt:lpstr>PowerPoint Presentation</vt:lpstr>
      <vt:lpstr>Ethics?</vt:lpstr>
      <vt:lpstr>Gender</vt:lpstr>
      <vt:lpstr>PowerPoint Presentation</vt:lpstr>
      <vt:lpstr>PowerPoint Presentation</vt:lpstr>
      <vt:lpstr>Q1 Which is the role of students in research experiment?</vt:lpstr>
      <vt:lpstr>Q2 How can we design processes that include toddlers?</vt:lpstr>
      <vt:lpstr>Q3 Why and how should we make actions to include female into CS education and top research positions?</vt:lpstr>
      <vt:lpstr>Q4 How do female and male perceive CS differently? </vt:lpstr>
      <vt:lpstr>PowerPoint Presentation</vt:lpstr>
      <vt:lpstr> </vt:lpstr>
      <vt:lpstr>PowerPoint Presentation</vt:lpstr>
      <vt:lpstr>PowerPoint Presentation</vt:lpstr>
      <vt:lpstr>PowerPoint Presentation</vt:lpstr>
      <vt:lpstr>References </vt:lpstr>
      <vt:lpstr>Girl project ADA https://www.ntnu.edu/girls</vt:lpstr>
      <vt:lpstr>Technologyweek</vt:lpstr>
      <vt:lpstr>Other events through the semester</vt:lpstr>
      <vt:lpstr>IDUN 1 M Euro 2019 – 2022 https://www.ntnu.edu/idun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science, ethics and gender</dc:title>
  <dc:creator>Letizia Jaccheri</dc:creator>
  <cp:lastModifiedBy>Letizia Jaccheri</cp:lastModifiedBy>
  <cp:revision>4</cp:revision>
  <dcterms:created xsi:type="dcterms:W3CDTF">2019-10-09T07:06:23Z</dcterms:created>
  <dcterms:modified xsi:type="dcterms:W3CDTF">2019-10-09T09:38:23Z</dcterms:modified>
</cp:coreProperties>
</file>