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332" r:id="rId2"/>
    <p:sldId id="257" r:id="rId3"/>
    <p:sldId id="350" r:id="rId4"/>
    <p:sldId id="351" r:id="rId5"/>
    <p:sldId id="311" r:id="rId6"/>
    <p:sldId id="267" r:id="rId7"/>
    <p:sldId id="328" r:id="rId8"/>
    <p:sldId id="272" r:id="rId9"/>
    <p:sldId id="329" r:id="rId10"/>
    <p:sldId id="331" r:id="rId11"/>
    <p:sldId id="324" r:id="rId12"/>
    <p:sldId id="268" r:id="rId13"/>
    <p:sldId id="323" r:id="rId14"/>
    <p:sldId id="269" r:id="rId15"/>
    <p:sldId id="341" r:id="rId16"/>
    <p:sldId id="349" r:id="rId17"/>
    <p:sldId id="317" r:id="rId18"/>
    <p:sldId id="312" r:id="rId19"/>
    <p:sldId id="280" r:id="rId20"/>
    <p:sldId id="256" r:id="rId21"/>
  </p:sldIdLst>
  <p:sldSz cx="12192000" cy="6858000"/>
  <p:notesSz cx="7102475" cy="10233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50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52053" autoAdjust="0"/>
  </p:normalViewPr>
  <p:slideViewPr>
    <p:cSldViewPr snapToGrid="0">
      <p:cViewPr varScale="1">
        <p:scale>
          <a:sx n="68" d="100"/>
          <a:sy n="68" d="100"/>
        </p:scale>
        <p:origin x="616" y="56"/>
      </p:cViewPr>
      <p:guideLst/>
    </p:cSldViewPr>
  </p:slideViewPr>
  <p:outlineViewPr>
    <p:cViewPr>
      <p:scale>
        <a:sx n="33" d="100"/>
        <a:sy n="33" d="100"/>
      </p:scale>
      <p:origin x="0" y="-20300"/>
    </p:cViewPr>
  </p:outlineViewPr>
  <p:notesTextViewPr>
    <p:cViewPr>
      <p:scale>
        <a:sx n="300" d="100"/>
        <a:sy n="300" d="100"/>
      </p:scale>
      <p:origin x="0" y="0"/>
    </p:cViewPr>
  </p:notesTextViewPr>
  <p:sorterViewPr>
    <p:cViewPr>
      <p:scale>
        <a:sx n="100" d="100"/>
        <a:sy n="100" d="100"/>
      </p:scale>
      <p:origin x="0" y="0"/>
    </p:cViewPr>
  </p:sorterViewPr>
  <p:notesViewPr>
    <p:cSldViewPr snapToGrid="0">
      <p:cViewPr>
        <p:scale>
          <a:sx n="66" d="100"/>
          <a:sy n="66" d="100"/>
        </p:scale>
        <p:origin x="2312" y="-126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15E3A776-1172-4DB7-94CA-4744880690B6}"/>
              </a:ext>
            </a:extLst>
          </p:cNvPr>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GB"/>
          </a:p>
        </p:txBody>
      </p:sp>
      <p:sp>
        <p:nvSpPr>
          <p:cNvPr id="3" name="Plassholder for dato 2">
            <a:extLst>
              <a:ext uri="{FF2B5EF4-FFF2-40B4-BE49-F238E27FC236}">
                <a16:creationId xmlns:a16="http://schemas.microsoft.com/office/drawing/2014/main" id="{44CDDDDA-03EB-465E-A9E2-D8A8C4B16072}"/>
              </a:ext>
            </a:extLst>
          </p:cNvPr>
          <p:cNvSpPr>
            <a:spLocks noGrp="1"/>
          </p:cNvSpPr>
          <p:nvPr>
            <p:ph type="dt" sz="quarter" idx="1"/>
          </p:nvPr>
        </p:nvSpPr>
        <p:spPr>
          <a:xfrm>
            <a:off x="4022725" y="0"/>
            <a:ext cx="3078163" cy="512763"/>
          </a:xfrm>
          <a:prstGeom prst="rect">
            <a:avLst/>
          </a:prstGeom>
        </p:spPr>
        <p:txBody>
          <a:bodyPr vert="horz" lIns="91440" tIns="45720" rIns="91440" bIns="45720" rtlCol="0"/>
          <a:lstStyle>
            <a:lvl1pPr algn="r">
              <a:defRPr sz="1200"/>
            </a:lvl1pPr>
          </a:lstStyle>
          <a:p>
            <a:fld id="{D7F5B9D6-0E94-4CF9-A286-BF08C245BCCF}" type="datetimeFigureOut">
              <a:rPr lang="en-GB" smtClean="0"/>
              <a:t>11/11/2018</a:t>
            </a:fld>
            <a:endParaRPr lang="en-GB"/>
          </a:p>
        </p:txBody>
      </p:sp>
      <p:sp>
        <p:nvSpPr>
          <p:cNvPr id="4" name="Plassholder for bunntekst 3">
            <a:extLst>
              <a:ext uri="{FF2B5EF4-FFF2-40B4-BE49-F238E27FC236}">
                <a16:creationId xmlns:a16="http://schemas.microsoft.com/office/drawing/2014/main" id="{A2210203-CD04-4A87-8E07-232DC3EE0393}"/>
              </a:ext>
            </a:extLst>
          </p:cNvPr>
          <p:cNvSpPr>
            <a:spLocks noGrp="1"/>
          </p:cNvSpPr>
          <p:nvPr>
            <p:ph type="ftr" sz="quarter" idx="2"/>
          </p:nvPr>
        </p:nvSpPr>
        <p:spPr>
          <a:xfrm>
            <a:off x="0" y="9720263"/>
            <a:ext cx="3078163" cy="512762"/>
          </a:xfrm>
          <a:prstGeom prst="rect">
            <a:avLst/>
          </a:prstGeom>
        </p:spPr>
        <p:txBody>
          <a:bodyPr vert="horz" lIns="91440" tIns="45720" rIns="91440" bIns="45720" rtlCol="0" anchor="b"/>
          <a:lstStyle>
            <a:lvl1pPr algn="l">
              <a:defRPr sz="1200"/>
            </a:lvl1pPr>
          </a:lstStyle>
          <a:p>
            <a:endParaRPr lang="en-GB"/>
          </a:p>
        </p:txBody>
      </p:sp>
      <p:sp>
        <p:nvSpPr>
          <p:cNvPr id="5" name="Plassholder for lysbildenummer 4">
            <a:extLst>
              <a:ext uri="{FF2B5EF4-FFF2-40B4-BE49-F238E27FC236}">
                <a16:creationId xmlns:a16="http://schemas.microsoft.com/office/drawing/2014/main" id="{F4081210-E407-4146-8798-F1004ADFE4F0}"/>
              </a:ext>
            </a:extLst>
          </p:cNvPr>
          <p:cNvSpPr>
            <a:spLocks noGrp="1"/>
          </p:cNvSpPr>
          <p:nvPr>
            <p:ph type="sldNum" sz="quarter" idx="3"/>
          </p:nvPr>
        </p:nvSpPr>
        <p:spPr>
          <a:xfrm>
            <a:off x="4022725" y="9720263"/>
            <a:ext cx="3078163" cy="512762"/>
          </a:xfrm>
          <a:prstGeom prst="rect">
            <a:avLst/>
          </a:prstGeom>
        </p:spPr>
        <p:txBody>
          <a:bodyPr vert="horz" lIns="91440" tIns="45720" rIns="91440" bIns="45720" rtlCol="0" anchor="b"/>
          <a:lstStyle>
            <a:lvl1pPr algn="r">
              <a:defRPr sz="1200"/>
            </a:lvl1pPr>
          </a:lstStyle>
          <a:p>
            <a:fld id="{8CDEFADE-540B-4229-AF2F-68AF778E63A7}" type="slidenum">
              <a:rPr lang="en-GB" smtClean="0"/>
              <a:t>‹#›</a:t>
            </a:fld>
            <a:endParaRPr lang="en-GB"/>
          </a:p>
        </p:txBody>
      </p:sp>
    </p:spTree>
    <p:extLst>
      <p:ext uri="{BB962C8B-B14F-4D97-AF65-F5344CB8AC3E}">
        <p14:creationId xmlns:p14="http://schemas.microsoft.com/office/powerpoint/2010/main" val="2550368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3077739" cy="513428"/>
          </a:xfrm>
          <a:prstGeom prst="rect">
            <a:avLst/>
          </a:prstGeom>
        </p:spPr>
        <p:txBody>
          <a:bodyPr vert="horz" lIns="99047" tIns="49524" rIns="99047" bIns="49524" rtlCol="0"/>
          <a:lstStyle>
            <a:lvl1pPr algn="l">
              <a:defRPr sz="1300"/>
            </a:lvl1pPr>
          </a:lstStyle>
          <a:p>
            <a:endParaRPr lang="en-GB"/>
          </a:p>
        </p:txBody>
      </p:sp>
      <p:sp>
        <p:nvSpPr>
          <p:cNvPr id="3" name="Plassholder for dato 2"/>
          <p:cNvSpPr>
            <a:spLocks noGrp="1"/>
          </p:cNvSpPr>
          <p:nvPr>
            <p:ph type="dt" idx="1"/>
          </p:nvPr>
        </p:nvSpPr>
        <p:spPr>
          <a:xfrm>
            <a:off x="4023093" y="0"/>
            <a:ext cx="3077739" cy="513428"/>
          </a:xfrm>
          <a:prstGeom prst="rect">
            <a:avLst/>
          </a:prstGeom>
        </p:spPr>
        <p:txBody>
          <a:bodyPr vert="horz" lIns="99047" tIns="49524" rIns="99047" bIns="49524" rtlCol="0"/>
          <a:lstStyle>
            <a:lvl1pPr algn="r">
              <a:defRPr sz="1300"/>
            </a:lvl1pPr>
          </a:lstStyle>
          <a:p>
            <a:fld id="{9A9B555A-34CB-45C8-A728-82CDC870A455}" type="datetimeFigureOut">
              <a:rPr lang="en-GB" smtClean="0"/>
              <a:t>11/11/2018</a:t>
            </a:fld>
            <a:endParaRPr lang="en-GB"/>
          </a:p>
        </p:txBody>
      </p:sp>
      <p:sp>
        <p:nvSpPr>
          <p:cNvPr id="4" name="Plassholder for lysbilde 3"/>
          <p:cNvSpPr>
            <a:spLocks noGrp="1" noRot="1" noChangeAspect="1"/>
          </p:cNvSpPr>
          <p:nvPr>
            <p:ph type="sldImg" idx="2"/>
          </p:nvPr>
        </p:nvSpPr>
        <p:spPr>
          <a:xfrm>
            <a:off x="482600" y="1279525"/>
            <a:ext cx="6137275" cy="3452813"/>
          </a:xfrm>
          <a:prstGeom prst="rect">
            <a:avLst/>
          </a:prstGeom>
          <a:noFill/>
          <a:ln w="12700">
            <a:solidFill>
              <a:prstClr val="black"/>
            </a:solidFill>
          </a:ln>
        </p:spPr>
        <p:txBody>
          <a:bodyPr vert="horz" lIns="99047" tIns="49524" rIns="99047" bIns="49524" rtlCol="0" anchor="ctr"/>
          <a:lstStyle/>
          <a:p>
            <a:endParaRPr lang="en-GB"/>
          </a:p>
        </p:txBody>
      </p:sp>
      <p:sp>
        <p:nvSpPr>
          <p:cNvPr id="5" name="Plassholder for notater 4"/>
          <p:cNvSpPr>
            <a:spLocks noGrp="1"/>
          </p:cNvSpPr>
          <p:nvPr>
            <p:ph type="body" sz="quarter" idx="3"/>
          </p:nvPr>
        </p:nvSpPr>
        <p:spPr>
          <a:xfrm>
            <a:off x="710248" y="4924643"/>
            <a:ext cx="5681980" cy="4029254"/>
          </a:xfrm>
          <a:prstGeom prst="rect">
            <a:avLst/>
          </a:prstGeom>
        </p:spPr>
        <p:txBody>
          <a:bodyPr vert="horz" lIns="99047" tIns="49524" rIns="99047" bIns="49524"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9719599"/>
            <a:ext cx="3077739" cy="513427"/>
          </a:xfrm>
          <a:prstGeom prst="rect">
            <a:avLst/>
          </a:prstGeom>
        </p:spPr>
        <p:txBody>
          <a:bodyPr vert="horz" lIns="99047" tIns="49524" rIns="99047" bIns="49524" rtlCol="0" anchor="b"/>
          <a:lstStyle>
            <a:lvl1pPr algn="l">
              <a:defRPr sz="1300"/>
            </a:lvl1pPr>
          </a:lstStyle>
          <a:p>
            <a:endParaRPr lang="en-GB"/>
          </a:p>
        </p:txBody>
      </p:sp>
      <p:sp>
        <p:nvSpPr>
          <p:cNvPr id="7" name="Plassholder for lysbildenummer 6"/>
          <p:cNvSpPr>
            <a:spLocks noGrp="1"/>
          </p:cNvSpPr>
          <p:nvPr>
            <p:ph type="sldNum" sz="quarter" idx="5"/>
          </p:nvPr>
        </p:nvSpPr>
        <p:spPr>
          <a:xfrm>
            <a:off x="4023093" y="9719599"/>
            <a:ext cx="3077739" cy="513427"/>
          </a:xfrm>
          <a:prstGeom prst="rect">
            <a:avLst/>
          </a:prstGeom>
        </p:spPr>
        <p:txBody>
          <a:bodyPr vert="horz" lIns="99047" tIns="49524" rIns="99047" bIns="49524" rtlCol="0" anchor="b"/>
          <a:lstStyle>
            <a:lvl1pPr algn="r">
              <a:defRPr sz="1300"/>
            </a:lvl1pPr>
          </a:lstStyle>
          <a:p>
            <a:fld id="{D8AF5861-CC5D-44E8-B33C-CD84562D017E}" type="slidenum">
              <a:rPr lang="en-GB" smtClean="0"/>
              <a:t>‹#›</a:t>
            </a:fld>
            <a:endParaRPr lang="en-GB"/>
          </a:p>
        </p:txBody>
      </p:sp>
    </p:spTree>
    <p:extLst>
      <p:ext uri="{BB962C8B-B14F-4D97-AF65-F5344CB8AC3E}">
        <p14:creationId xmlns:p14="http://schemas.microsoft.com/office/powerpoint/2010/main" val="1878853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vimeo.com/tydelig/review/290972766/392840506c"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en.wikipedia.org/wiki/Frieder_Nake"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92125" y="1279525"/>
            <a:ext cx="6137275" cy="3452813"/>
          </a:xfrm>
        </p:spPr>
      </p:sp>
      <p:sp>
        <p:nvSpPr>
          <p:cNvPr id="3" name="Plassholder for notater 2"/>
          <p:cNvSpPr>
            <a:spLocks noGrp="1"/>
          </p:cNvSpPr>
          <p:nvPr>
            <p:ph type="body" idx="1"/>
          </p:nvPr>
        </p:nvSpPr>
        <p:spPr/>
        <p:txBody>
          <a:bodyPr/>
          <a:lstStyle/>
          <a:p>
            <a:pPr defTabSz="990476">
              <a:defRPr/>
            </a:pPr>
            <a:r>
              <a:rPr lang="en-GB" u="sng" dirty="0">
                <a:hlinkClick r:id="rId3"/>
              </a:rPr>
              <a:t>https://vimeo.com/tydelig/review/290972766/392840506c</a:t>
            </a:r>
            <a:endParaRPr lang="en-GB" dirty="0"/>
          </a:p>
          <a:p>
            <a:pPr defTabSz="990476">
              <a:defRPr/>
            </a:pPr>
            <a:r>
              <a:rPr lang="nb-NO" dirty="0"/>
              <a:t>The </a:t>
            </a:r>
            <a:r>
              <a:rPr lang="en-GB" dirty="0"/>
              <a:t>Norwegian Open Ai Lab</a:t>
            </a:r>
          </a:p>
          <a:p>
            <a:r>
              <a:rPr lang="nb-NO" dirty="0"/>
              <a:t>In </a:t>
            </a:r>
            <a:r>
              <a:rPr lang="nb-NO" dirty="0" err="1"/>
              <a:t>our</a:t>
            </a:r>
            <a:r>
              <a:rPr lang="nb-NO" dirty="0"/>
              <a:t> AI lab at NTNU, </a:t>
            </a:r>
            <a:r>
              <a:rPr lang="nb-NO" dirty="0" err="1"/>
              <a:t>several</a:t>
            </a:r>
            <a:r>
              <a:rPr lang="nb-NO" dirty="0"/>
              <a:t> </a:t>
            </a:r>
            <a:r>
              <a:rPr lang="nb-NO" dirty="0" err="1"/>
              <a:t>social</a:t>
            </a:r>
            <a:r>
              <a:rPr lang="nb-NO" dirty="0"/>
              <a:t> </a:t>
            </a:r>
            <a:r>
              <a:rPr lang="nb-NO" dirty="0" err="1"/>
              <a:t>innovation</a:t>
            </a:r>
            <a:r>
              <a:rPr lang="nb-NO" dirty="0"/>
              <a:t> </a:t>
            </a:r>
            <a:r>
              <a:rPr lang="nb-NO" dirty="0" err="1"/>
              <a:t>projects</a:t>
            </a:r>
            <a:r>
              <a:rPr lang="nb-NO" dirty="0"/>
              <a:t> </a:t>
            </a:r>
            <a:r>
              <a:rPr lang="nb-NO" dirty="0" err="1"/>
              <a:t>are</a:t>
            </a:r>
            <a:r>
              <a:rPr lang="nb-NO" dirty="0"/>
              <a:t> </a:t>
            </a:r>
            <a:r>
              <a:rPr lang="nb-NO" dirty="0" err="1"/>
              <a:t>carried</a:t>
            </a:r>
            <a:r>
              <a:rPr lang="nb-NO" dirty="0"/>
              <a:t> </a:t>
            </a:r>
            <a:r>
              <a:rPr lang="nb-NO" dirty="0" err="1"/>
              <a:t>out</a:t>
            </a:r>
            <a:r>
              <a:rPr lang="nb-NO" dirty="0"/>
              <a:t>. </a:t>
            </a:r>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1</a:t>
            </a:fld>
            <a:endParaRPr lang="en-GB"/>
          </a:p>
        </p:txBody>
      </p:sp>
    </p:spTree>
    <p:extLst>
      <p:ext uri="{BB962C8B-B14F-4D97-AF65-F5344CB8AC3E}">
        <p14:creationId xmlns:p14="http://schemas.microsoft.com/office/powerpoint/2010/main" val="252460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92125" y="1279525"/>
            <a:ext cx="6137275" cy="3452813"/>
          </a:xfrm>
        </p:spPr>
      </p:sp>
      <p:sp>
        <p:nvSpPr>
          <p:cNvPr id="3" name="Plassholder for notater 2"/>
          <p:cNvSpPr>
            <a:spLocks noGrp="1"/>
          </p:cNvSpPr>
          <p:nvPr>
            <p:ph type="body" idx="1"/>
          </p:nvPr>
        </p:nvSpPr>
        <p:spPr/>
        <p:txBody>
          <a:bodyPr/>
          <a:lstStyle/>
          <a:p>
            <a:r>
              <a:rPr lang="en-US" dirty="0"/>
              <a:t>Welcome to my lecture, my name is letizia jaccheri, I work at the Norwegian university of science and technology in Norway and I am honored to give this speech. The speech is titled AI and innovation and I get also a subtitle why and how develop research and innovation collaborations</a:t>
            </a:r>
          </a:p>
        </p:txBody>
      </p:sp>
      <p:sp>
        <p:nvSpPr>
          <p:cNvPr id="4" name="Plassholder for lysbildenummer 3"/>
          <p:cNvSpPr>
            <a:spLocks noGrp="1"/>
          </p:cNvSpPr>
          <p:nvPr>
            <p:ph type="sldNum" sz="quarter" idx="10"/>
          </p:nvPr>
        </p:nvSpPr>
        <p:spPr/>
        <p:txBody>
          <a:bodyPr/>
          <a:lstStyle/>
          <a:p>
            <a:fld id="{6485314D-11D0-484F-95F7-2180B6D793BF}" type="slidenum">
              <a:rPr lang="en-US" smtClean="0"/>
              <a:t>2</a:t>
            </a:fld>
            <a:endParaRPr lang="en-US"/>
          </a:p>
        </p:txBody>
      </p:sp>
    </p:spTree>
    <p:extLst>
      <p:ext uri="{BB962C8B-B14F-4D97-AF65-F5344CB8AC3E}">
        <p14:creationId xmlns:p14="http://schemas.microsoft.com/office/powerpoint/2010/main" val="3649700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am a bit proud and a bit incredulous that we have managed this. </a:t>
            </a:r>
          </a:p>
          <a:p>
            <a:endParaRPr lang="en-GB" dirty="0"/>
          </a:p>
          <a:p>
            <a:r>
              <a:rPr lang="en-GB" dirty="0"/>
              <a:t>The 8</a:t>
            </a:r>
            <a:r>
              <a:rPr lang="en-GB" baseline="30000" dirty="0"/>
              <a:t>th</a:t>
            </a:r>
            <a:r>
              <a:rPr lang="en-GB" dirty="0"/>
              <a:t> of March 2017, Telenor-NTNU AI-Lab was opened with t he goal is to conduct research and innovation in artificial intelligence and big data. The press releases sounded like this: </a:t>
            </a:r>
          </a:p>
          <a:p>
            <a:r>
              <a:rPr lang="en-GB" dirty="0"/>
              <a:t>The laboratory will investigate how machines can develop new services, based on data derived from Internet of things. </a:t>
            </a:r>
          </a:p>
          <a:p>
            <a:r>
              <a:rPr lang="en-GB" dirty="0"/>
              <a:t>Artificial intelligence is an area where Norwegian companies can take an international role, and Telenor-NTNU AI-Lab will therefore work in close cooperation with industry, research institutions, academia and entrepreneurs.</a:t>
            </a:r>
          </a:p>
          <a:p>
            <a:r>
              <a:rPr lang="en-GB" dirty="0"/>
              <a:t>Telenor contributes 40 million in financial support. With the 40 million, we will hire a Professorship in AI and Machine Learning, 1 postdoc, 1 doctoral student, and assistants.</a:t>
            </a:r>
          </a:p>
          <a:p>
            <a:endParaRPr lang="en-GB" dirty="0"/>
          </a:p>
          <a:p>
            <a:endParaRPr lang="en-GB" dirty="0"/>
          </a:p>
          <a:p>
            <a:r>
              <a:rPr lang="en-GB" dirty="0"/>
              <a:t>AI LAB is an Important Confirmation, which means Increased Attention, New Resource, New Researchers and Students. This means that employees in Telenor and NTNU are obliged to work at the lab and for lab.</a:t>
            </a:r>
          </a:p>
          <a:p>
            <a:r>
              <a:rPr lang="en-GB" dirty="0"/>
              <a:t>And we organize events and hacking. And it will attract policy makes and industry</a:t>
            </a:r>
            <a:endParaRPr lang="it-IT" dirty="0"/>
          </a:p>
        </p:txBody>
      </p:sp>
      <p:sp>
        <p:nvSpPr>
          <p:cNvPr id="4" name="Slide Number Placeholder 3"/>
          <p:cNvSpPr>
            <a:spLocks noGrp="1"/>
          </p:cNvSpPr>
          <p:nvPr>
            <p:ph type="sldNum" sz="quarter" idx="10"/>
          </p:nvPr>
        </p:nvSpPr>
        <p:spPr/>
        <p:txBody>
          <a:bodyPr/>
          <a:lstStyle/>
          <a:p>
            <a:fld id="{AAEB3B32-6F01-4FCF-8819-DD337FCFDDCF}" type="slidenum">
              <a:rPr lang="it-IT" smtClean="0"/>
              <a:t>3</a:t>
            </a:fld>
            <a:endParaRPr lang="it-IT"/>
          </a:p>
        </p:txBody>
      </p:sp>
    </p:spTree>
    <p:extLst>
      <p:ext uri="{BB962C8B-B14F-4D97-AF65-F5344CB8AC3E}">
        <p14:creationId xmlns:p14="http://schemas.microsoft.com/office/powerpoint/2010/main" val="3559278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 SINTEF no </a:t>
            </a:r>
          </a:p>
          <a:p>
            <a:r>
              <a:rPr lang="en-GB" dirty="0"/>
              <a:t>The agreement between  NTNU and DNB is worth 25MNOK over 5 years</a:t>
            </a:r>
          </a:p>
          <a:p>
            <a:r>
              <a:rPr lang="en-GB" dirty="0"/>
              <a:t>- DNV GL pays for a present professorship worth 10MNOK</a:t>
            </a:r>
          </a:p>
          <a:p>
            <a:r>
              <a:rPr lang="en-GB" dirty="0" err="1"/>
              <a:t>Equinor</a:t>
            </a:r>
            <a:r>
              <a:rPr lang="en-GB" dirty="0"/>
              <a:t> and Kongsberg finances several professor and researchers positions under the AI umbrella </a:t>
            </a:r>
          </a:p>
          <a:p>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4</a:t>
            </a:fld>
            <a:endParaRPr lang="en-GB"/>
          </a:p>
        </p:txBody>
      </p:sp>
    </p:spTree>
    <p:extLst>
      <p:ext uri="{BB962C8B-B14F-4D97-AF65-F5344CB8AC3E}">
        <p14:creationId xmlns:p14="http://schemas.microsoft.com/office/powerpoint/2010/main" val="1788949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813" y="766763"/>
            <a:ext cx="6819900" cy="3836987"/>
          </a:xfrm>
        </p:spPr>
      </p:sp>
      <p:sp>
        <p:nvSpPr>
          <p:cNvPr id="3" name="Notes Placeholder 2"/>
          <p:cNvSpPr>
            <a:spLocks noGrp="1"/>
          </p:cNvSpPr>
          <p:nvPr>
            <p:ph type="body" idx="1"/>
          </p:nvPr>
        </p:nvSpPr>
        <p:spPr/>
        <p:txBody>
          <a:bodyPr/>
          <a:lstStyle/>
          <a:p>
            <a:pPr defTabSz="990476">
              <a:defRPr/>
            </a:pPr>
            <a:r>
              <a:rPr lang="nb-NO" dirty="0"/>
              <a:t>Who am I and </a:t>
            </a:r>
            <a:r>
              <a:rPr lang="nb-NO" dirty="0" err="1"/>
              <a:t>why</a:t>
            </a:r>
            <a:r>
              <a:rPr lang="nb-NO" dirty="0"/>
              <a:t> am I </a:t>
            </a:r>
            <a:r>
              <a:rPr lang="nb-NO" dirty="0" err="1"/>
              <a:t>here</a:t>
            </a:r>
            <a:r>
              <a:rPr lang="nb-NO" dirty="0"/>
              <a:t>? I </a:t>
            </a:r>
            <a:r>
              <a:rPr lang="nb-NO" dirty="0" err="1"/>
              <a:t>wish</a:t>
            </a:r>
            <a:r>
              <a:rPr lang="nb-NO" dirty="0"/>
              <a:t> to start from </a:t>
            </a:r>
            <a:r>
              <a:rPr lang="nb-NO" dirty="0" err="1"/>
              <a:t>the</a:t>
            </a:r>
            <a:r>
              <a:rPr lang="nb-NO" dirty="0"/>
              <a:t> time </a:t>
            </a:r>
            <a:r>
              <a:rPr lang="nb-NO" dirty="0" err="1"/>
              <a:t>oof</a:t>
            </a:r>
            <a:r>
              <a:rPr lang="nb-NO" dirty="0"/>
              <a:t> </a:t>
            </a:r>
            <a:r>
              <a:rPr lang="nb-NO" dirty="0" err="1"/>
              <a:t>the</a:t>
            </a:r>
            <a:r>
              <a:rPr lang="nb-NO" dirty="0"/>
              <a:t> Viking. </a:t>
            </a:r>
          </a:p>
          <a:p>
            <a:pPr defTabSz="990476">
              <a:defRPr/>
            </a:pPr>
            <a:endParaRPr lang="nb-NO" dirty="0"/>
          </a:p>
          <a:p>
            <a:pPr defTabSz="990476">
              <a:defRPr/>
            </a:pPr>
            <a:r>
              <a:rPr lang="nb-NO" dirty="0"/>
              <a:t>I </a:t>
            </a:r>
            <a:r>
              <a:rPr lang="nb-NO" dirty="0" err="1"/>
              <a:t>was</a:t>
            </a:r>
            <a:r>
              <a:rPr lang="nb-NO" dirty="0"/>
              <a:t> </a:t>
            </a:r>
            <a:r>
              <a:rPr lang="nb-NO" dirty="0" err="1"/>
              <a:t>born</a:t>
            </a:r>
            <a:r>
              <a:rPr lang="nb-NO" dirty="0"/>
              <a:t> in </a:t>
            </a:r>
            <a:r>
              <a:rPr lang="nb-NO" dirty="0" err="1"/>
              <a:t>the</a:t>
            </a:r>
            <a:r>
              <a:rPr lang="nb-NO" dirty="0"/>
              <a:t> </a:t>
            </a:r>
            <a:r>
              <a:rPr lang="nb-NO" dirty="0">
                <a:highlight>
                  <a:srgbClr val="FFFF00"/>
                </a:highlight>
              </a:rPr>
              <a:t>1960’s in Pisa </a:t>
            </a:r>
            <a:r>
              <a:rPr lang="nb-NO" dirty="0" err="1">
                <a:highlight>
                  <a:srgbClr val="FFFF00"/>
                </a:highlight>
              </a:rPr>
              <a:t>Tuscany</a:t>
            </a:r>
            <a:r>
              <a:rPr lang="nb-NO" dirty="0">
                <a:highlight>
                  <a:srgbClr val="FFFF00"/>
                </a:highlight>
              </a:rPr>
              <a:t> </a:t>
            </a:r>
            <a:r>
              <a:rPr lang="nb-NO" dirty="0" err="1">
                <a:highlight>
                  <a:srgbClr val="FFFF00"/>
                </a:highlight>
              </a:rPr>
              <a:t>Ital</a:t>
            </a:r>
            <a:r>
              <a:rPr lang="nb-NO" dirty="0">
                <a:highlight>
                  <a:srgbClr val="FFFF00"/>
                </a:highlight>
              </a:rPr>
              <a:t>. At </a:t>
            </a:r>
            <a:r>
              <a:rPr lang="nb-NO" dirty="0" err="1">
                <a:highlight>
                  <a:srgbClr val="FFFF00"/>
                </a:highlight>
              </a:rPr>
              <a:t>that</a:t>
            </a:r>
            <a:r>
              <a:rPr lang="nb-NO" dirty="0">
                <a:highlight>
                  <a:srgbClr val="FFFF00"/>
                </a:highlight>
              </a:rPr>
              <a:t> time in </a:t>
            </a:r>
            <a:r>
              <a:rPr lang="nb-NO" dirty="0"/>
              <a:t>Pisa a group </a:t>
            </a:r>
            <a:r>
              <a:rPr lang="nb-NO" dirty="0" err="1"/>
              <a:t>of</a:t>
            </a:r>
            <a:r>
              <a:rPr lang="nb-NO" dirty="0"/>
              <a:t> </a:t>
            </a:r>
            <a:r>
              <a:rPr lang="nb-NO" dirty="0" err="1"/>
              <a:t>researchers</a:t>
            </a:r>
            <a:r>
              <a:rPr lang="nb-NO" dirty="0"/>
              <a:t> </a:t>
            </a:r>
            <a:r>
              <a:rPr lang="nb-NO" dirty="0" err="1"/>
              <a:t>supported</a:t>
            </a:r>
            <a:r>
              <a:rPr lang="nb-NO" dirty="0"/>
              <a:t> by </a:t>
            </a:r>
            <a:r>
              <a:rPr lang="nb-NO" dirty="0" err="1"/>
              <a:t>the</a:t>
            </a:r>
            <a:r>
              <a:rPr lang="nb-NO" dirty="0"/>
              <a:t> </a:t>
            </a:r>
            <a:r>
              <a:rPr lang="nb-NO" dirty="0" err="1"/>
              <a:t>Italian</a:t>
            </a:r>
            <a:r>
              <a:rPr lang="nb-NO" dirty="0"/>
              <a:t> Company Olivetti </a:t>
            </a:r>
            <a:r>
              <a:rPr lang="nb-NO" dirty="0" err="1"/>
              <a:t>were</a:t>
            </a:r>
            <a:r>
              <a:rPr lang="nb-NO" dirty="0"/>
              <a:t> </a:t>
            </a:r>
            <a:r>
              <a:rPr lang="nb-NO" dirty="0" err="1"/>
              <a:t>developing</a:t>
            </a:r>
            <a:r>
              <a:rPr lang="nb-NO" dirty="0"/>
              <a:t> </a:t>
            </a:r>
            <a:r>
              <a:rPr lang="nb-NO" dirty="0" err="1"/>
              <a:t>the</a:t>
            </a:r>
            <a:r>
              <a:rPr lang="nb-NO" dirty="0"/>
              <a:t> first </a:t>
            </a:r>
            <a:r>
              <a:rPr lang="nb-NO" dirty="0" err="1"/>
              <a:t>Italian</a:t>
            </a:r>
            <a:r>
              <a:rPr lang="nb-NO" dirty="0"/>
              <a:t> computer, </a:t>
            </a:r>
            <a:r>
              <a:rPr lang="nb-NO" dirty="0" err="1"/>
              <a:t>called</a:t>
            </a:r>
            <a:r>
              <a:rPr lang="nb-NO" dirty="0"/>
              <a:t> </a:t>
            </a:r>
            <a:r>
              <a:rPr lang="nb-NO" dirty="0">
                <a:highlight>
                  <a:srgbClr val="FFFF00"/>
                </a:highlight>
              </a:rPr>
              <a:t>CEP. CEP </a:t>
            </a:r>
            <a:r>
              <a:rPr lang="nb-NO" dirty="0" err="1">
                <a:highlight>
                  <a:srgbClr val="FFFF00"/>
                </a:highlight>
              </a:rPr>
              <a:t>was</a:t>
            </a:r>
            <a:r>
              <a:rPr lang="nb-NO" dirty="0">
                <a:highlight>
                  <a:srgbClr val="FFFF00"/>
                </a:highlight>
              </a:rPr>
              <a:t> </a:t>
            </a:r>
            <a:r>
              <a:rPr lang="nb-NO" dirty="0" err="1">
                <a:highlight>
                  <a:srgbClr val="FFFF00"/>
                </a:highlight>
              </a:rPr>
              <a:t>developed</a:t>
            </a:r>
            <a:r>
              <a:rPr lang="nb-NO" dirty="0">
                <a:highlight>
                  <a:srgbClr val="FFFF00"/>
                </a:highlight>
              </a:rPr>
              <a:t> </a:t>
            </a:r>
            <a:r>
              <a:rPr lang="nb-NO" dirty="0"/>
              <a:t>500 meters from my house and </a:t>
            </a:r>
            <a:r>
              <a:rPr lang="nb-NO" dirty="0" err="1"/>
              <a:t>that</a:t>
            </a:r>
            <a:r>
              <a:rPr lang="nb-NO" dirty="0"/>
              <a:t> </a:t>
            </a:r>
            <a:r>
              <a:rPr lang="nb-NO" dirty="0" err="1"/>
              <a:t>project</a:t>
            </a:r>
            <a:r>
              <a:rPr lang="nb-NO" dirty="0"/>
              <a:t> </a:t>
            </a:r>
            <a:r>
              <a:rPr lang="nb-NO" dirty="0" err="1"/>
              <a:t>attracted</a:t>
            </a:r>
            <a:r>
              <a:rPr lang="nb-NO" dirty="0"/>
              <a:t> to Pisa </a:t>
            </a:r>
            <a:r>
              <a:rPr lang="nb-NO" dirty="0" err="1"/>
              <a:t>many</a:t>
            </a:r>
            <a:r>
              <a:rPr lang="nb-NO" dirty="0"/>
              <a:t> intelligent talents from all over </a:t>
            </a:r>
            <a:r>
              <a:rPr lang="nb-NO" dirty="0" err="1"/>
              <a:t>Italy</a:t>
            </a:r>
            <a:r>
              <a:rPr lang="nb-NO" dirty="0"/>
              <a:t> and </a:t>
            </a:r>
            <a:r>
              <a:rPr lang="nb-NO" dirty="0" err="1"/>
              <a:t>the</a:t>
            </a:r>
            <a:r>
              <a:rPr lang="nb-NO" dirty="0"/>
              <a:t> rest </a:t>
            </a:r>
            <a:r>
              <a:rPr lang="nb-NO" dirty="0" err="1"/>
              <a:t>of</a:t>
            </a:r>
            <a:r>
              <a:rPr lang="nb-NO" dirty="0"/>
              <a:t> </a:t>
            </a:r>
            <a:r>
              <a:rPr lang="nb-NO" dirty="0" err="1"/>
              <a:t>the</a:t>
            </a:r>
            <a:r>
              <a:rPr lang="nb-NO" dirty="0"/>
              <a:t> </a:t>
            </a:r>
            <a:r>
              <a:rPr lang="nb-NO" dirty="0" err="1"/>
              <a:t>world</a:t>
            </a:r>
            <a:r>
              <a:rPr lang="nb-NO" dirty="0"/>
              <a:t>. Not </a:t>
            </a:r>
            <a:r>
              <a:rPr lang="nb-NO" dirty="0" err="1"/>
              <a:t>least</a:t>
            </a:r>
            <a:r>
              <a:rPr lang="nb-NO" dirty="0"/>
              <a:t> </a:t>
            </a:r>
            <a:r>
              <a:rPr lang="nb-NO" dirty="0" err="1"/>
              <a:t>that</a:t>
            </a:r>
            <a:r>
              <a:rPr lang="nb-NO" dirty="0"/>
              <a:t> </a:t>
            </a:r>
            <a:r>
              <a:rPr lang="nb-NO" dirty="0" err="1"/>
              <a:t>project</a:t>
            </a:r>
            <a:r>
              <a:rPr lang="nb-NO" dirty="0"/>
              <a:t> </a:t>
            </a:r>
            <a:r>
              <a:rPr lang="nb-NO" dirty="0" err="1"/>
              <a:t>inspired</a:t>
            </a:r>
            <a:r>
              <a:rPr lang="nb-NO" dirty="0"/>
              <a:t> </a:t>
            </a:r>
            <a:r>
              <a:rPr lang="nb-NO" dirty="0" err="1"/>
              <a:t>many</a:t>
            </a:r>
            <a:r>
              <a:rPr lang="nb-NO" dirty="0"/>
              <a:t> </a:t>
            </a:r>
            <a:r>
              <a:rPr lang="nb-NO" dirty="0" err="1"/>
              <a:t>people</a:t>
            </a:r>
            <a:r>
              <a:rPr lang="nb-NO" dirty="0"/>
              <a:t> to start </a:t>
            </a:r>
            <a:r>
              <a:rPr lang="nb-NO" dirty="0" err="1"/>
              <a:t>studying</a:t>
            </a:r>
            <a:r>
              <a:rPr lang="nb-NO" dirty="0"/>
              <a:t> computer science. </a:t>
            </a:r>
            <a:r>
              <a:rPr lang="nb-NO" dirty="0" err="1"/>
              <a:t>Personally</a:t>
            </a:r>
            <a:r>
              <a:rPr lang="nb-NO" dirty="0"/>
              <a:t> </a:t>
            </a:r>
            <a:r>
              <a:rPr lang="en-GB" dirty="0"/>
              <a:t>I wrote my first program on a spectrum in 1982 </a:t>
            </a:r>
            <a:r>
              <a:rPr lang="nb-NO" dirty="0"/>
              <a:t>and </a:t>
            </a:r>
            <a:r>
              <a:rPr lang="nb-NO" dirty="0" err="1"/>
              <a:t>started</a:t>
            </a:r>
            <a:r>
              <a:rPr lang="nb-NO" dirty="0"/>
              <a:t> computer science in 1983 </a:t>
            </a:r>
            <a:r>
              <a:rPr lang="nb-NO" dirty="0" err="1"/>
              <a:t>we</a:t>
            </a:r>
            <a:r>
              <a:rPr lang="nb-NO" dirty="0"/>
              <a:t> </a:t>
            </a:r>
            <a:r>
              <a:rPr lang="nb-NO" dirty="0" err="1"/>
              <a:t>were</a:t>
            </a:r>
            <a:r>
              <a:rPr lang="nb-NO" dirty="0"/>
              <a:t> 1300 students </a:t>
            </a:r>
            <a:r>
              <a:rPr lang="nb-NO" dirty="0" err="1"/>
              <a:t>who</a:t>
            </a:r>
            <a:r>
              <a:rPr lang="nb-NO" dirty="0"/>
              <a:t> </a:t>
            </a:r>
            <a:r>
              <a:rPr lang="nb-NO" dirty="0" err="1"/>
              <a:t>started</a:t>
            </a:r>
            <a:r>
              <a:rPr lang="nb-NO" dirty="0"/>
              <a:t> all </a:t>
            </a:r>
            <a:r>
              <a:rPr lang="nb-NO" dirty="0" err="1"/>
              <a:t>together</a:t>
            </a:r>
            <a:r>
              <a:rPr lang="nb-NO" dirty="0"/>
              <a:t> from </a:t>
            </a:r>
            <a:r>
              <a:rPr lang="nb-NO" dirty="0" err="1"/>
              <a:t>many</a:t>
            </a:r>
            <a:r>
              <a:rPr lang="nb-NO" dirty="0"/>
              <a:t> different </a:t>
            </a:r>
            <a:r>
              <a:rPr lang="nb-NO" dirty="0" err="1"/>
              <a:t>places</a:t>
            </a:r>
            <a:r>
              <a:rPr lang="nb-NO" dirty="0"/>
              <a:t> in </a:t>
            </a:r>
            <a:r>
              <a:rPr lang="nb-NO" dirty="0" err="1"/>
              <a:t>Italy</a:t>
            </a:r>
            <a:r>
              <a:rPr lang="nb-NO" dirty="0"/>
              <a:t>. It </a:t>
            </a:r>
            <a:r>
              <a:rPr lang="nb-NO" dirty="0" err="1"/>
              <a:t>was</a:t>
            </a:r>
            <a:r>
              <a:rPr lang="nb-NO" dirty="0"/>
              <a:t> </a:t>
            </a:r>
            <a:r>
              <a:rPr lang="nb-NO" dirty="0" err="1"/>
              <a:t>the</a:t>
            </a:r>
            <a:r>
              <a:rPr lang="nb-NO" dirty="0"/>
              <a:t> </a:t>
            </a:r>
            <a:r>
              <a:rPr lang="nb-NO" dirty="0" err="1"/>
              <a:t>beginning</a:t>
            </a:r>
            <a:r>
              <a:rPr lang="nb-NO" dirty="0"/>
              <a:t> </a:t>
            </a:r>
            <a:r>
              <a:rPr lang="nb-NO" dirty="0" err="1"/>
              <a:t>of</a:t>
            </a:r>
            <a:r>
              <a:rPr lang="nb-NO" dirty="0"/>
              <a:t> a </a:t>
            </a:r>
            <a:r>
              <a:rPr lang="nb-NO" dirty="0" err="1"/>
              <a:t>big</a:t>
            </a:r>
            <a:r>
              <a:rPr lang="nb-NO" dirty="0"/>
              <a:t> </a:t>
            </a:r>
            <a:r>
              <a:rPr lang="nb-NO" dirty="0" err="1"/>
              <a:t>adventure</a:t>
            </a:r>
            <a:r>
              <a:rPr lang="nb-NO" dirty="0"/>
              <a:t>. </a:t>
            </a:r>
            <a:endParaRPr lang="en-GB" dirty="0"/>
          </a:p>
          <a:p>
            <a:endParaRPr lang="en-GB" dirty="0"/>
          </a:p>
          <a:p>
            <a:pPr>
              <a:buNone/>
            </a:pPr>
            <a:endParaRPr lang="nb-NO" dirty="0"/>
          </a:p>
        </p:txBody>
      </p:sp>
      <p:sp>
        <p:nvSpPr>
          <p:cNvPr id="4" name="Slide Number Placeholder 3"/>
          <p:cNvSpPr>
            <a:spLocks noGrp="1"/>
          </p:cNvSpPr>
          <p:nvPr>
            <p:ph type="sldNum" sz="quarter" idx="10"/>
          </p:nvPr>
        </p:nvSpPr>
        <p:spPr/>
        <p:txBody>
          <a:bodyPr/>
          <a:lstStyle/>
          <a:p>
            <a:fld id="{AAEB3B32-6F01-4FCF-8819-DD337FCFDDCF}" type="slidenum">
              <a:rPr lang="it-IT" smtClean="0"/>
              <a:t>5</a:t>
            </a:fld>
            <a:endParaRPr lang="it-IT"/>
          </a:p>
        </p:txBody>
      </p:sp>
    </p:spTree>
    <p:extLst>
      <p:ext uri="{BB962C8B-B14F-4D97-AF65-F5344CB8AC3E}">
        <p14:creationId xmlns:p14="http://schemas.microsoft.com/office/powerpoint/2010/main" val="4008172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a:t>
            </a:r>
            <a:r>
              <a:rPr lang="nb-NO" dirty="0" err="1"/>
              <a:t>work</a:t>
            </a:r>
            <a:r>
              <a:rPr lang="nb-NO" dirty="0"/>
              <a:t> </a:t>
            </a:r>
            <a:r>
              <a:rPr lang="nb-NO" dirty="0" err="1"/>
              <a:t>with</a:t>
            </a:r>
            <a:r>
              <a:rPr lang="nb-NO" dirty="0"/>
              <a:t> </a:t>
            </a:r>
            <a:r>
              <a:rPr lang="nb-NO" dirty="0" err="1"/>
              <a:t>three</a:t>
            </a:r>
            <a:r>
              <a:rPr lang="nb-NO" dirty="0"/>
              <a:t> areas: </a:t>
            </a:r>
            <a:r>
              <a:rPr lang="nb-NO" dirty="0" err="1"/>
              <a:t>software</a:t>
            </a:r>
            <a:r>
              <a:rPr lang="nb-NO" dirty="0"/>
              <a:t>, art, </a:t>
            </a:r>
            <a:r>
              <a:rPr lang="nb-NO" dirty="0" err="1"/>
              <a:t>social</a:t>
            </a:r>
            <a:r>
              <a:rPr lang="nb-NO" dirty="0"/>
              <a:t> </a:t>
            </a:r>
            <a:r>
              <a:rPr lang="nb-NO" dirty="0" err="1"/>
              <a:t>good</a:t>
            </a:r>
            <a:endParaRPr lang="nb-NO" dirty="0"/>
          </a:p>
          <a:p>
            <a:r>
              <a:rPr lang="nb-NO" dirty="0"/>
              <a:t>Software is </a:t>
            </a:r>
            <a:r>
              <a:rPr lang="nb-NO" dirty="0" err="1"/>
              <a:t>the</a:t>
            </a:r>
            <a:r>
              <a:rPr lang="nb-NO" dirty="0"/>
              <a:t> </a:t>
            </a:r>
            <a:r>
              <a:rPr lang="nb-NO" dirty="0" err="1"/>
              <a:t>ground</a:t>
            </a:r>
            <a:r>
              <a:rPr lang="nb-NO" baseline="0" dirty="0"/>
              <a:t> for </a:t>
            </a:r>
            <a:r>
              <a:rPr lang="nb-NO" baseline="0" dirty="0" err="1"/>
              <a:t>your</a:t>
            </a:r>
            <a:r>
              <a:rPr lang="nb-NO" baseline="0" dirty="0"/>
              <a:t> and my </a:t>
            </a:r>
            <a:r>
              <a:rPr lang="nb-NO" baseline="0" dirty="0" err="1"/>
              <a:t>research</a:t>
            </a:r>
            <a:r>
              <a:rPr lang="nb-NO" baseline="0" dirty="0"/>
              <a:t> and </a:t>
            </a:r>
            <a:r>
              <a:rPr lang="nb-NO" baseline="0" dirty="0" err="1"/>
              <a:t>innovation</a:t>
            </a:r>
            <a:r>
              <a:rPr lang="nb-NO" baseline="0" dirty="0"/>
              <a:t> </a:t>
            </a:r>
            <a:r>
              <a:rPr lang="nb-NO" baseline="0" dirty="0" err="1"/>
              <a:t>projects</a:t>
            </a:r>
            <a:r>
              <a:rPr lang="nb-NO" baseline="0" dirty="0"/>
              <a:t>. </a:t>
            </a:r>
            <a:endParaRPr lang="nb-NO" dirty="0"/>
          </a:p>
          <a:p>
            <a:r>
              <a:rPr lang="nb-NO" dirty="0" err="1"/>
              <a:t>Each</a:t>
            </a:r>
            <a:r>
              <a:rPr lang="nb-NO" dirty="0"/>
              <a:t> </a:t>
            </a:r>
            <a:r>
              <a:rPr lang="nb-NO" dirty="0" err="1"/>
              <a:t>of</a:t>
            </a:r>
            <a:r>
              <a:rPr lang="nb-NO" dirty="0"/>
              <a:t> </a:t>
            </a:r>
            <a:r>
              <a:rPr lang="nb-NO" dirty="0" err="1"/>
              <a:t>you</a:t>
            </a:r>
            <a:r>
              <a:rPr lang="nb-NO" dirty="0"/>
              <a:t> has</a:t>
            </a:r>
            <a:r>
              <a:rPr lang="nb-NO" baseline="0" dirty="0"/>
              <a:t> </a:t>
            </a:r>
            <a:r>
              <a:rPr lang="nb-NO" baseline="0" dirty="0" err="1"/>
              <a:t>one</a:t>
            </a:r>
            <a:r>
              <a:rPr lang="nb-NO" baseline="0" dirty="0"/>
              <a:t> or </a:t>
            </a:r>
            <a:r>
              <a:rPr lang="nb-NO" baseline="0" dirty="0" err="1"/>
              <a:t>several</a:t>
            </a:r>
            <a:r>
              <a:rPr lang="nb-NO" baseline="0" dirty="0"/>
              <a:t> </a:t>
            </a:r>
            <a:r>
              <a:rPr lang="nb-NO" baseline="0" dirty="0" err="1"/>
              <a:t>definitions</a:t>
            </a:r>
            <a:r>
              <a:rPr lang="nb-NO" baseline="0" dirty="0"/>
              <a:t> </a:t>
            </a:r>
            <a:r>
              <a:rPr lang="nb-NO" baseline="0" dirty="0" err="1"/>
              <a:t>of</a:t>
            </a:r>
            <a:r>
              <a:rPr lang="nb-NO" baseline="0" dirty="0"/>
              <a:t> a</a:t>
            </a:r>
            <a:r>
              <a:rPr lang="nb-NO" dirty="0"/>
              <a:t>rt in</a:t>
            </a:r>
            <a:r>
              <a:rPr lang="nb-NO" baseline="0" dirty="0"/>
              <a:t> </a:t>
            </a:r>
            <a:r>
              <a:rPr lang="nb-NO" baseline="0" dirty="0" err="1"/>
              <a:t>your</a:t>
            </a:r>
            <a:r>
              <a:rPr lang="nb-NO" baseline="0" dirty="0"/>
              <a:t> </a:t>
            </a:r>
            <a:r>
              <a:rPr lang="nb-NO" baseline="0" dirty="0" err="1"/>
              <a:t>mind</a:t>
            </a:r>
            <a:r>
              <a:rPr lang="nb-NO" baseline="0" dirty="0"/>
              <a:t>. </a:t>
            </a:r>
            <a:r>
              <a:rPr lang="nb-NO" dirty="0"/>
              <a:t> For </a:t>
            </a:r>
            <a:r>
              <a:rPr lang="nb-NO" dirty="0" err="1"/>
              <a:t>me</a:t>
            </a:r>
            <a:r>
              <a:rPr lang="nb-NO" dirty="0"/>
              <a:t> art is </a:t>
            </a:r>
            <a:r>
              <a:rPr lang="nb-NO" dirty="0" err="1"/>
              <a:t>about</a:t>
            </a:r>
            <a:r>
              <a:rPr lang="nb-NO" dirty="0"/>
              <a:t> </a:t>
            </a:r>
            <a:r>
              <a:rPr lang="nb-NO" dirty="0" err="1"/>
              <a:t>life</a:t>
            </a:r>
            <a:r>
              <a:rPr lang="nb-NO" dirty="0"/>
              <a:t>, </a:t>
            </a:r>
            <a:r>
              <a:rPr lang="nb-NO" dirty="0" err="1"/>
              <a:t>communication</a:t>
            </a:r>
            <a:r>
              <a:rPr lang="nb-NO" baseline="0" dirty="0"/>
              <a:t> </a:t>
            </a:r>
            <a:r>
              <a:rPr lang="nb-NO" baseline="0" dirty="0" err="1"/>
              <a:t>between</a:t>
            </a:r>
            <a:r>
              <a:rPr lang="nb-NO" baseline="0" dirty="0"/>
              <a:t> human </a:t>
            </a:r>
            <a:r>
              <a:rPr lang="nb-NO" baseline="0" dirty="0" err="1"/>
              <a:t>beings</a:t>
            </a:r>
            <a:r>
              <a:rPr lang="nb-NO" baseline="0" dirty="0"/>
              <a:t>, it is like </a:t>
            </a:r>
            <a:r>
              <a:rPr lang="nb-NO" baseline="0" dirty="0" err="1"/>
              <a:t>research</a:t>
            </a:r>
            <a:r>
              <a:rPr lang="nb-NO" baseline="0" dirty="0"/>
              <a:t> an </a:t>
            </a:r>
            <a:r>
              <a:rPr lang="nb-NO" baseline="0" dirty="0" err="1"/>
              <a:t>attempt</a:t>
            </a:r>
            <a:r>
              <a:rPr lang="nb-NO" baseline="0" dirty="0"/>
              <a:t> to </a:t>
            </a:r>
            <a:r>
              <a:rPr lang="nb-NO" baseline="0" dirty="0" err="1"/>
              <a:t>achieve</a:t>
            </a:r>
            <a:r>
              <a:rPr lang="nb-NO" baseline="0" dirty="0"/>
              <a:t> </a:t>
            </a:r>
            <a:r>
              <a:rPr lang="nb-NO" baseline="0" dirty="0" err="1"/>
              <a:t>something</a:t>
            </a:r>
            <a:r>
              <a:rPr lang="nb-NO" baseline="0" dirty="0"/>
              <a:t> </a:t>
            </a:r>
            <a:r>
              <a:rPr lang="nb-NO" baseline="0" dirty="0" err="1"/>
              <a:t>higher</a:t>
            </a:r>
            <a:r>
              <a:rPr lang="nb-NO" baseline="0" dirty="0"/>
              <a:t> </a:t>
            </a:r>
            <a:r>
              <a:rPr lang="nb-NO" baseline="0" dirty="0" err="1"/>
              <a:t>than</a:t>
            </a:r>
            <a:r>
              <a:rPr lang="nb-NO" baseline="0" dirty="0"/>
              <a:t> </a:t>
            </a:r>
            <a:r>
              <a:rPr lang="nb-NO" baseline="0" dirty="0" err="1"/>
              <a:t>we</a:t>
            </a:r>
            <a:r>
              <a:rPr lang="nb-NO" baseline="0" dirty="0"/>
              <a:t> have </a:t>
            </a:r>
            <a:r>
              <a:rPr lang="nb-NO" baseline="0" dirty="0" err="1"/>
              <a:t>achieved</a:t>
            </a:r>
            <a:r>
              <a:rPr lang="nb-NO" baseline="0" dirty="0"/>
              <a:t> </a:t>
            </a:r>
            <a:r>
              <a:rPr lang="nb-NO" baseline="0" dirty="0" err="1"/>
              <a:t>before</a:t>
            </a:r>
            <a:r>
              <a:rPr lang="nb-NO" baseline="0" dirty="0"/>
              <a:t>. </a:t>
            </a:r>
          </a:p>
          <a:p>
            <a:r>
              <a:rPr lang="en-GB" dirty="0"/>
              <a:t>Social innovations are new ideas that meet social needs, create social relationships and form new collaborations. These innovations can be products, services or models addressing unmet needs more effectively.</a:t>
            </a:r>
          </a:p>
          <a:p>
            <a:r>
              <a:rPr lang="nb-NO" dirty="0"/>
              <a:t>T</a:t>
            </a:r>
            <a:r>
              <a:rPr lang="en-GB" dirty="0"/>
              <a:t>he project we have seen in the video at the beginning is clearly a social innovation project. </a:t>
            </a:r>
          </a:p>
          <a:p>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6</a:t>
            </a:fld>
            <a:endParaRPr lang="en-GB"/>
          </a:p>
        </p:txBody>
      </p:sp>
    </p:spTree>
    <p:extLst>
      <p:ext uri="{BB962C8B-B14F-4D97-AF65-F5344CB8AC3E}">
        <p14:creationId xmlns:p14="http://schemas.microsoft.com/office/powerpoint/2010/main" val="2424163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To be </a:t>
            </a:r>
            <a:r>
              <a:rPr lang="nb-NO" dirty="0" err="1"/>
              <a:t>able</a:t>
            </a:r>
            <a:r>
              <a:rPr lang="nb-NO" dirty="0"/>
              <a:t> to </a:t>
            </a:r>
            <a:r>
              <a:rPr lang="nb-NO" dirty="0" err="1"/>
              <a:t>imagine</a:t>
            </a:r>
            <a:r>
              <a:rPr lang="nb-NO" dirty="0"/>
              <a:t> </a:t>
            </a:r>
            <a:r>
              <a:rPr lang="nb-NO" dirty="0" err="1"/>
              <a:t>innovation</a:t>
            </a:r>
            <a:r>
              <a:rPr lang="nb-NO" dirty="0"/>
              <a:t> and </a:t>
            </a:r>
            <a:r>
              <a:rPr lang="nb-NO" dirty="0" err="1"/>
              <a:t>research</a:t>
            </a:r>
            <a:r>
              <a:rPr lang="nb-NO" dirty="0"/>
              <a:t> </a:t>
            </a:r>
            <a:r>
              <a:rPr lang="nb-NO" dirty="0" err="1"/>
              <a:t>cooperation</a:t>
            </a:r>
            <a:r>
              <a:rPr lang="nb-NO" dirty="0"/>
              <a:t> </a:t>
            </a:r>
            <a:r>
              <a:rPr lang="nb-NO" dirty="0" err="1"/>
              <a:t>we</a:t>
            </a:r>
            <a:r>
              <a:rPr lang="nb-NO" dirty="0"/>
              <a:t> must stop and </a:t>
            </a:r>
            <a:r>
              <a:rPr lang="nb-NO" dirty="0" err="1"/>
              <a:t>reflect</a:t>
            </a:r>
            <a:r>
              <a:rPr lang="nb-NO" dirty="0"/>
              <a:t> </a:t>
            </a:r>
            <a:r>
              <a:rPr lang="nb-NO" dirty="0" err="1"/>
              <a:t>about</a:t>
            </a:r>
            <a:r>
              <a:rPr lang="nb-NO" dirty="0"/>
              <a:t> </a:t>
            </a:r>
            <a:r>
              <a:rPr lang="nb-NO" dirty="0" err="1"/>
              <a:t>the</a:t>
            </a:r>
            <a:r>
              <a:rPr lang="nb-NO" dirty="0"/>
              <a:t> </a:t>
            </a:r>
            <a:r>
              <a:rPr lang="nb-NO" dirty="0" err="1"/>
              <a:t>importance</a:t>
            </a:r>
            <a:r>
              <a:rPr lang="nb-NO" dirty="0"/>
              <a:t> </a:t>
            </a:r>
            <a:r>
              <a:rPr lang="nb-NO" dirty="0" err="1"/>
              <a:t>of</a:t>
            </a:r>
            <a:r>
              <a:rPr lang="nb-NO" dirty="0"/>
              <a:t> </a:t>
            </a:r>
            <a:r>
              <a:rPr lang="nb-NO" dirty="0" err="1"/>
              <a:t>good</a:t>
            </a:r>
            <a:r>
              <a:rPr lang="nb-NO" dirty="0"/>
              <a:t> </a:t>
            </a:r>
            <a:r>
              <a:rPr lang="nb-NO" dirty="0" err="1"/>
              <a:t>research</a:t>
            </a:r>
            <a:r>
              <a:rPr lang="nb-NO" dirty="0"/>
              <a:t> and </a:t>
            </a:r>
            <a:r>
              <a:rPr lang="nb-NO" dirty="0" err="1"/>
              <a:t>good</a:t>
            </a:r>
            <a:r>
              <a:rPr lang="nb-NO" dirty="0"/>
              <a:t> </a:t>
            </a:r>
            <a:r>
              <a:rPr lang="nb-NO" dirty="0" err="1"/>
              <a:t>research</a:t>
            </a:r>
            <a:r>
              <a:rPr lang="nb-NO" dirty="0"/>
              <a:t> goals. </a:t>
            </a:r>
            <a:r>
              <a:rPr lang="nb-NO" dirty="0" err="1"/>
              <a:t>Studying</a:t>
            </a:r>
            <a:r>
              <a:rPr lang="nb-NO" dirty="0"/>
              <a:t> </a:t>
            </a:r>
            <a:r>
              <a:rPr lang="nb-NO" dirty="0" err="1"/>
              <a:t>artificial</a:t>
            </a:r>
            <a:r>
              <a:rPr lang="nb-NO" dirty="0"/>
              <a:t> </a:t>
            </a:r>
            <a:r>
              <a:rPr lang="nb-NO" dirty="0" err="1"/>
              <a:t>intelligence</a:t>
            </a:r>
            <a:r>
              <a:rPr lang="nb-NO" dirty="0"/>
              <a:t> for </a:t>
            </a:r>
            <a:r>
              <a:rPr lang="nb-NO" dirty="0" err="1"/>
              <a:t>understanding</a:t>
            </a:r>
            <a:r>
              <a:rPr lang="nb-NO" dirty="0"/>
              <a:t> </a:t>
            </a:r>
            <a:r>
              <a:rPr lang="nb-NO" dirty="0" err="1"/>
              <a:t>our</a:t>
            </a:r>
            <a:r>
              <a:rPr lang="nb-NO" dirty="0"/>
              <a:t> </a:t>
            </a:r>
            <a:r>
              <a:rPr lang="nb-NO" dirty="0" err="1"/>
              <a:t>own</a:t>
            </a:r>
            <a:r>
              <a:rPr lang="nb-NO" dirty="0"/>
              <a:t> </a:t>
            </a:r>
            <a:r>
              <a:rPr lang="nb-NO" dirty="0" err="1"/>
              <a:t>brains</a:t>
            </a:r>
            <a:r>
              <a:rPr lang="nb-NO" dirty="0"/>
              <a:t>. </a:t>
            </a:r>
          </a:p>
          <a:p>
            <a:r>
              <a:rPr lang="en-US" dirty="0"/>
              <a:t>The notion of </a:t>
            </a:r>
            <a:r>
              <a:rPr lang="nb-NO" dirty="0" err="1"/>
              <a:t>Artificial</a:t>
            </a:r>
            <a:r>
              <a:rPr lang="nb-NO" dirty="0"/>
              <a:t> </a:t>
            </a:r>
            <a:r>
              <a:rPr lang="nb-NO" dirty="0" err="1"/>
              <a:t>Intelligence</a:t>
            </a:r>
            <a:r>
              <a:rPr lang="nb-NO" dirty="0"/>
              <a:t> </a:t>
            </a:r>
            <a:r>
              <a:rPr lang="nb-NO" dirty="0" err="1"/>
              <a:t>was</a:t>
            </a:r>
            <a:r>
              <a:rPr lang="nb-NO" dirty="0"/>
              <a:t> </a:t>
            </a:r>
            <a:r>
              <a:rPr lang="nb-NO" dirty="0" err="1"/>
              <a:t>invented</a:t>
            </a:r>
            <a:r>
              <a:rPr lang="nb-NO" dirty="0"/>
              <a:t> in 1956, </a:t>
            </a:r>
            <a:r>
              <a:rPr lang="nb-NO" dirty="0" err="1"/>
              <a:t>even</a:t>
            </a:r>
            <a:r>
              <a:rPr lang="nb-NO" dirty="0"/>
              <a:t> </a:t>
            </a:r>
            <a:r>
              <a:rPr lang="nb-NO" dirty="0" err="1"/>
              <a:t>before</a:t>
            </a:r>
            <a:r>
              <a:rPr lang="nb-NO" dirty="0"/>
              <a:t> </a:t>
            </a:r>
            <a:r>
              <a:rPr lang="nb-NO" dirty="0" err="1"/>
              <a:t>software</a:t>
            </a:r>
            <a:r>
              <a:rPr lang="nb-NO" dirty="0"/>
              <a:t> </a:t>
            </a:r>
            <a:r>
              <a:rPr lang="nb-NO" dirty="0" err="1"/>
              <a:t>engineering</a:t>
            </a:r>
            <a:r>
              <a:rPr lang="nb-NO" dirty="0"/>
              <a:t>. Deep </a:t>
            </a:r>
            <a:r>
              <a:rPr lang="nb-NO" dirty="0" err="1"/>
              <a:t>learning</a:t>
            </a:r>
            <a:r>
              <a:rPr lang="nb-NO" dirty="0"/>
              <a:t> </a:t>
            </a:r>
            <a:r>
              <a:rPr lang="nb-NO" dirty="0" err="1"/>
              <a:t>was</a:t>
            </a:r>
            <a:r>
              <a:rPr lang="nb-NO" dirty="0"/>
              <a:t> </a:t>
            </a:r>
            <a:r>
              <a:rPr lang="nb-NO" dirty="0" err="1"/>
              <a:t>introduced</a:t>
            </a:r>
            <a:r>
              <a:rPr lang="nb-NO" dirty="0"/>
              <a:t> as a </a:t>
            </a:r>
            <a:r>
              <a:rPr lang="nb-NO" dirty="0" err="1"/>
              <a:t>rebranding</a:t>
            </a:r>
            <a:r>
              <a:rPr lang="nb-NO" dirty="0"/>
              <a:t> </a:t>
            </a:r>
            <a:r>
              <a:rPr lang="nb-NO" dirty="0" err="1"/>
              <a:t>of</a:t>
            </a:r>
            <a:r>
              <a:rPr lang="nb-NO" dirty="0"/>
              <a:t> AI in 2006 and AI </a:t>
            </a:r>
            <a:r>
              <a:rPr lang="nb-NO" dirty="0" err="1"/>
              <a:t>started</a:t>
            </a:r>
            <a:r>
              <a:rPr lang="nb-NO" dirty="0"/>
              <a:t> </a:t>
            </a:r>
            <a:r>
              <a:rPr lang="nb-NO" dirty="0" err="1"/>
              <a:t>its</a:t>
            </a:r>
            <a:r>
              <a:rPr lang="nb-NO" dirty="0"/>
              <a:t> </a:t>
            </a:r>
            <a:r>
              <a:rPr lang="nb-NO" dirty="0" err="1"/>
              <a:t>new</a:t>
            </a:r>
            <a:r>
              <a:rPr lang="nb-NO" dirty="0"/>
              <a:t> </a:t>
            </a:r>
            <a:r>
              <a:rPr lang="nb-NO" dirty="0" err="1"/>
              <a:t>wave</a:t>
            </a:r>
            <a:r>
              <a:rPr lang="nb-NO" dirty="0"/>
              <a:t> </a:t>
            </a:r>
            <a:r>
              <a:rPr lang="nb-NO" dirty="0" err="1"/>
              <a:t>with</a:t>
            </a:r>
            <a:r>
              <a:rPr lang="nb-NO" dirty="0"/>
              <a:t> Big Data </a:t>
            </a:r>
            <a:r>
              <a:rPr lang="nb-NO" dirty="0" err="1"/>
              <a:t>Powerful</a:t>
            </a:r>
            <a:r>
              <a:rPr lang="nb-NO" dirty="0"/>
              <a:t> </a:t>
            </a:r>
            <a:r>
              <a:rPr lang="nb-NO" dirty="0" err="1"/>
              <a:t>computing</a:t>
            </a:r>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7</a:t>
            </a:fld>
            <a:endParaRPr lang="en-GB"/>
          </a:p>
        </p:txBody>
      </p:sp>
    </p:spTree>
    <p:extLst>
      <p:ext uri="{BB962C8B-B14F-4D97-AF65-F5344CB8AC3E}">
        <p14:creationId xmlns:p14="http://schemas.microsoft.com/office/powerpoint/2010/main" val="335389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41288" y="766763"/>
            <a:ext cx="6819900" cy="3836987"/>
          </a:xfrm>
        </p:spPr>
      </p:sp>
      <p:sp>
        <p:nvSpPr>
          <p:cNvPr id="3" name="Plassholder for notater 2"/>
          <p:cNvSpPr>
            <a:spLocks noGrp="1"/>
          </p:cNvSpPr>
          <p:nvPr>
            <p:ph type="body" idx="1"/>
          </p:nvPr>
        </p:nvSpPr>
        <p:spPr/>
        <p:txBody>
          <a:bodyPr/>
          <a:lstStyle/>
          <a:p>
            <a:r>
              <a:rPr lang="nb-NO" dirty="0" err="1"/>
              <a:t>the</a:t>
            </a:r>
            <a:r>
              <a:rPr lang="nb-NO" dirty="0"/>
              <a:t> goal </a:t>
            </a:r>
            <a:r>
              <a:rPr lang="nb-NO" dirty="0" err="1"/>
              <a:t>that</a:t>
            </a:r>
            <a:r>
              <a:rPr lang="nb-NO" dirty="0"/>
              <a:t> has </a:t>
            </a:r>
            <a:r>
              <a:rPr lang="nb-NO" dirty="0" err="1"/>
              <a:t>motivated</a:t>
            </a:r>
            <a:r>
              <a:rPr lang="nb-NO" dirty="0"/>
              <a:t> my </a:t>
            </a:r>
            <a:r>
              <a:rPr lang="nb-NO" dirty="0" err="1"/>
              <a:t>research</a:t>
            </a:r>
            <a:r>
              <a:rPr lang="nb-NO" dirty="0"/>
              <a:t> is </a:t>
            </a:r>
            <a:r>
              <a:rPr lang="nb-NO" dirty="0" err="1"/>
              <a:t>the</a:t>
            </a:r>
            <a:r>
              <a:rPr lang="nb-NO" dirty="0"/>
              <a:t> will to understand </a:t>
            </a:r>
            <a:r>
              <a:rPr lang="nb-NO" dirty="0" err="1"/>
              <a:t>the</a:t>
            </a:r>
            <a:r>
              <a:rPr lang="nb-NO" dirty="0"/>
              <a:t> </a:t>
            </a:r>
            <a:r>
              <a:rPr lang="nb-NO" dirty="0" err="1"/>
              <a:t>relation</a:t>
            </a:r>
            <a:r>
              <a:rPr lang="nb-NO" dirty="0"/>
              <a:t> </a:t>
            </a:r>
            <a:r>
              <a:rPr lang="nb-NO" dirty="0" err="1"/>
              <a:t>between</a:t>
            </a:r>
            <a:r>
              <a:rPr lang="nb-NO" dirty="0"/>
              <a:t> art and </a:t>
            </a:r>
            <a:r>
              <a:rPr lang="nb-NO" dirty="0" err="1"/>
              <a:t>software</a:t>
            </a:r>
            <a:r>
              <a:rPr lang="nb-NO" dirty="0"/>
              <a:t>. Art is </a:t>
            </a:r>
            <a:r>
              <a:rPr lang="nb-NO" dirty="0" err="1"/>
              <a:t>the</a:t>
            </a:r>
            <a:r>
              <a:rPr lang="nb-NO" dirty="0"/>
              <a:t> same as </a:t>
            </a:r>
            <a:r>
              <a:rPr lang="nb-NO" dirty="0" err="1"/>
              <a:t>life</a:t>
            </a:r>
            <a:r>
              <a:rPr lang="nb-NO" dirty="0"/>
              <a:t>, and </a:t>
            </a:r>
            <a:r>
              <a:rPr lang="nb-NO" dirty="0" err="1"/>
              <a:t>communication</a:t>
            </a:r>
            <a:r>
              <a:rPr lang="nb-NO" dirty="0"/>
              <a:t> </a:t>
            </a:r>
            <a:r>
              <a:rPr lang="nb-NO" dirty="0" err="1"/>
              <a:t>between</a:t>
            </a:r>
            <a:r>
              <a:rPr lang="nb-NO" dirty="0"/>
              <a:t> human </a:t>
            </a:r>
            <a:r>
              <a:rPr lang="nb-NO" dirty="0" err="1"/>
              <a:t>beings</a:t>
            </a:r>
            <a:r>
              <a:rPr lang="nb-NO" dirty="0"/>
              <a:t>. Software is </a:t>
            </a:r>
            <a:r>
              <a:rPr lang="nb-NO" dirty="0" err="1"/>
              <a:t>the</a:t>
            </a:r>
            <a:r>
              <a:rPr lang="nb-NO" dirty="0"/>
              <a:t> </a:t>
            </a:r>
            <a:r>
              <a:rPr lang="nb-NO" dirty="0" err="1"/>
              <a:t>language</a:t>
            </a:r>
            <a:r>
              <a:rPr lang="nb-NO" dirty="0"/>
              <a:t> to </a:t>
            </a:r>
            <a:r>
              <a:rPr lang="nb-NO" dirty="0" err="1"/>
              <a:t>communicate</a:t>
            </a:r>
            <a:r>
              <a:rPr lang="nb-NO" dirty="0"/>
              <a:t> </a:t>
            </a:r>
            <a:r>
              <a:rPr lang="nb-NO" dirty="0" err="1"/>
              <a:t>between</a:t>
            </a:r>
            <a:r>
              <a:rPr lang="nb-NO" dirty="0"/>
              <a:t> human </a:t>
            </a:r>
            <a:r>
              <a:rPr lang="nb-NO" dirty="0" err="1"/>
              <a:t>beings</a:t>
            </a:r>
            <a:r>
              <a:rPr lang="nb-NO" dirty="0"/>
              <a:t> and computers. </a:t>
            </a:r>
          </a:p>
          <a:p>
            <a:endParaRPr lang="nb-NO" dirty="0"/>
          </a:p>
          <a:p>
            <a:r>
              <a:rPr lang="nb-NO" dirty="0"/>
              <a:t>Art and science</a:t>
            </a:r>
            <a:r>
              <a:rPr lang="nb-NO" baseline="0" dirty="0"/>
              <a:t> have in </a:t>
            </a:r>
            <a:r>
              <a:rPr lang="nb-NO" baseline="0" dirty="0" err="1"/>
              <a:t>common</a:t>
            </a:r>
            <a:r>
              <a:rPr lang="nb-NO" baseline="0" dirty="0"/>
              <a:t> a goal </a:t>
            </a:r>
            <a:r>
              <a:rPr lang="nb-NO" baseline="0" dirty="0" err="1"/>
              <a:t>of</a:t>
            </a:r>
            <a:r>
              <a:rPr lang="nb-NO" baseline="0" dirty="0"/>
              <a:t> </a:t>
            </a:r>
            <a:r>
              <a:rPr lang="nb-NO" baseline="0" dirty="0" err="1"/>
              <a:t>trying</a:t>
            </a:r>
            <a:r>
              <a:rPr lang="nb-NO" baseline="0" dirty="0"/>
              <a:t> to do </a:t>
            </a:r>
            <a:r>
              <a:rPr lang="nb-NO" baseline="0" dirty="0" err="1"/>
              <a:t>something</a:t>
            </a:r>
            <a:r>
              <a:rPr lang="nb-NO" baseline="0" dirty="0"/>
              <a:t> </a:t>
            </a:r>
            <a:r>
              <a:rPr lang="nb-NO" baseline="0" dirty="0" err="1"/>
              <a:t>newer</a:t>
            </a:r>
            <a:r>
              <a:rPr lang="nb-NO" baseline="0" dirty="0"/>
              <a:t> and </a:t>
            </a:r>
            <a:r>
              <a:rPr lang="nb-NO" baseline="0" dirty="0" err="1"/>
              <a:t>unexplored</a:t>
            </a:r>
            <a:r>
              <a:rPr lang="nb-NO" baseline="0" dirty="0"/>
              <a:t> </a:t>
            </a:r>
            <a:r>
              <a:rPr lang="nb-NO" baseline="0" dirty="0" err="1"/>
              <a:t>with</a:t>
            </a:r>
            <a:r>
              <a:rPr lang="nb-NO" baseline="0" dirty="0"/>
              <a:t> </a:t>
            </a:r>
            <a:r>
              <a:rPr lang="nb-NO" baseline="0" dirty="0" err="1"/>
              <a:t>respect</a:t>
            </a:r>
            <a:r>
              <a:rPr lang="nb-NO" baseline="0" dirty="0"/>
              <a:t> </a:t>
            </a:r>
            <a:r>
              <a:rPr lang="nb-NO" baseline="0" dirty="0" err="1"/>
              <a:t>of</a:t>
            </a:r>
            <a:r>
              <a:rPr lang="nb-NO" baseline="0" dirty="0"/>
              <a:t> </a:t>
            </a:r>
            <a:r>
              <a:rPr lang="nb-NO" baseline="0" dirty="0" err="1"/>
              <a:t>what</a:t>
            </a:r>
            <a:r>
              <a:rPr lang="nb-NO" baseline="0" dirty="0"/>
              <a:t> </a:t>
            </a:r>
            <a:r>
              <a:rPr lang="nb-NO" baseline="0" dirty="0" err="1"/>
              <a:t>we</a:t>
            </a:r>
            <a:r>
              <a:rPr lang="nb-NO" baseline="0" dirty="0"/>
              <a:t> have done </a:t>
            </a:r>
            <a:r>
              <a:rPr lang="nb-NO" baseline="0" dirty="0" err="1"/>
              <a:t>before</a:t>
            </a:r>
            <a:r>
              <a:rPr lang="nb-NO" baseline="0" dirty="0"/>
              <a:t>. </a:t>
            </a:r>
          </a:p>
          <a:p>
            <a:r>
              <a:rPr lang="nb-NO" baseline="0" dirty="0"/>
              <a:t>Art and science </a:t>
            </a:r>
            <a:r>
              <a:rPr lang="nb-NO" baseline="0" dirty="0" err="1"/>
              <a:t>are</a:t>
            </a:r>
            <a:r>
              <a:rPr lang="nb-NO" baseline="0" dirty="0"/>
              <a:t> </a:t>
            </a:r>
            <a:r>
              <a:rPr lang="nb-NO" baseline="0" dirty="0" err="1"/>
              <a:t>very</a:t>
            </a:r>
            <a:r>
              <a:rPr lang="nb-NO" baseline="0" dirty="0"/>
              <a:t> different in </a:t>
            </a:r>
            <a:r>
              <a:rPr lang="nb-NO" baseline="0" dirty="0" err="1"/>
              <a:t>that</a:t>
            </a:r>
            <a:r>
              <a:rPr lang="nb-NO" baseline="0" dirty="0"/>
              <a:t> </a:t>
            </a:r>
            <a:r>
              <a:rPr lang="nb-NO" baseline="0" dirty="0" err="1"/>
              <a:t>the</a:t>
            </a:r>
            <a:r>
              <a:rPr lang="nb-NO" baseline="0" dirty="0"/>
              <a:t> </a:t>
            </a:r>
            <a:r>
              <a:rPr lang="nb-NO" baseline="0" dirty="0" err="1"/>
              <a:t>subject</a:t>
            </a:r>
            <a:r>
              <a:rPr lang="nb-NO" baseline="0" dirty="0"/>
              <a:t> is science </a:t>
            </a:r>
            <a:r>
              <a:rPr lang="nb-NO" baseline="0" dirty="0" err="1"/>
              <a:t>should</a:t>
            </a:r>
            <a:r>
              <a:rPr lang="nb-NO" baseline="0" dirty="0"/>
              <a:t> be as </a:t>
            </a:r>
            <a:r>
              <a:rPr lang="nb-NO" baseline="0" dirty="0" err="1"/>
              <a:t>distint</a:t>
            </a:r>
            <a:r>
              <a:rPr lang="nb-NO" baseline="0" dirty="0"/>
              <a:t> as </a:t>
            </a:r>
            <a:r>
              <a:rPr lang="nb-NO" baseline="0" dirty="0" err="1"/>
              <a:t>possible</a:t>
            </a:r>
            <a:r>
              <a:rPr lang="nb-NO" baseline="0" dirty="0"/>
              <a:t> from </a:t>
            </a:r>
            <a:r>
              <a:rPr lang="nb-NO" baseline="0" dirty="0" err="1"/>
              <a:t>the</a:t>
            </a:r>
            <a:r>
              <a:rPr lang="nb-NO" baseline="0" dirty="0"/>
              <a:t> </a:t>
            </a:r>
            <a:r>
              <a:rPr lang="nb-NO" baseline="0" dirty="0" err="1"/>
              <a:t>researcher</a:t>
            </a:r>
            <a:r>
              <a:rPr lang="nb-NO" baseline="0" dirty="0"/>
              <a:t> </a:t>
            </a:r>
            <a:r>
              <a:rPr lang="nb-NO" baseline="0" dirty="0" err="1"/>
              <a:t>while</a:t>
            </a:r>
            <a:r>
              <a:rPr lang="nb-NO" baseline="0" dirty="0"/>
              <a:t> </a:t>
            </a:r>
            <a:r>
              <a:rPr lang="nb-NO" baseline="0" dirty="0" err="1"/>
              <a:t>the</a:t>
            </a:r>
            <a:r>
              <a:rPr lang="nb-NO" baseline="0" dirty="0"/>
              <a:t> artist </a:t>
            </a:r>
            <a:r>
              <a:rPr lang="nb-NO" baseline="0" dirty="0" err="1"/>
              <a:t>uses</a:t>
            </a:r>
            <a:r>
              <a:rPr lang="nb-NO" baseline="0" dirty="0"/>
              <a:t> </a:t>
            </a:r>
            <a:r>
              <a:rPr lang="nb-NO" baseline="0" dirty="0" err="1"/>
              <a:t>herself</a:t>
            </a:r>
            <a:r>
              <a:rPr lang="nb-NO" baseline="0" dirty="0"/>
              <a:t> and her feelings as a medium and as a </a:t>
            </a:r>
            <a:r>
              <a:rPr lang="nb-NO" baseline="0" dirty="0" err="1"/>
              <a:t>message</a:t>
            </a:r>
            <a:r>
              <a:rPr lang="nb-NO" baseline="0" dirty="0"/>
              <a:t> </a:t>
            </a:r>
          </a:p>
          <a:p>
            <a:r>
              <a:rPr lang="nb-NO" baseline="0" dirty="0"/>
              <a:t>I am not sure </a:t>
            </a:r>
            <a:r>
              <a:rPr lang="nb-NO" baseline="0" dirty="0" err="1"/>
              <a:t>if</a:t>
            </a:r>
            <a:r>
              <a:rPr lang="nb-NO" baseline="0" dirty="0"/>
              <a:t> I am an artist or a scientist </a:t>
            </a:r>
            <a:r>
              <a:rPr lang="nb-NO" baseline="0" dirty="0" err="1"/>
              <a:t>but</a:t>
            </a:r>
            <a:r>
              <a:rPr lang="nb-NO" baseline="0" dirty="0"/>
              <a:t> I do not </a:t>
            </a:r>
            <a:r>
              <a:rPr lang="nb-NO" baseline="0" dirty="0" err="1"/>
              <a:t>care</a:t>
            </a:r>
            <a:r>
              <a:rPr lang="nb-NO" baseline="0" dirty="0"/>
              <a:t> to be </a:t>
            </a:r>
            <a:r>
              <a:rPr lang="nb-NO" baseline="0" dirty="0" err="1"/>
              <a:t>defined</a:t>
            </a:r>
            <a:r>
              <a:rPr lang="nb-NO" baseline="0" dirty="0"/>
              <a:t>.</a:t>
            </a:r>
          </a:p>
          <a:p>
            <a:r>
              <a:rPr lang="nb-NO" baseline="0" dirty="0"/>
              <a:t>During </a:t>
            </a:r>
            <a:r>
              <a:rPr lang="nb-NO" baseline="0" dirty="0" err="1"/>
              <a:t>the</a:t>
            </a:r>
            <a:r>
              <a:rPr lang="nb-NO" baseline="0" dirty="0"/>
              <a:t> </a:t>
            </a:r>
            <a:r>
              <a:rPr lang="nb-NO" baseline="0" dirty="0" err="1"/>
              <a:t>years</a:t>
            </a:r>
            <a:r>
              <a:rPr lang="nb-NO" baseline="0" dirty="0"/>
              <a:t> I have </a:t>
            </a:r>
            <a:r>
              <a:rPr lang="nb-NO" baseline="0" dirty="0" err="1"/>
              <a:t>being</a:t>
            </a:r>
            <a:r>
              <a:rPr lang="nb-NO" baseline="0" dirty="0"/>
              <a:t> </a:t>
            </a:r>
            <a:r>
              <a:rPr lang="nb-NO" baseline="0" dirty="0" err="1"/>
              <a:t>writing</a:t>
            </a:r>
            <a:r>
              <a:rPr lang="nb-NO" baseline="0" dirty="0"/>
              <a:t> </a:t>
            </a:r>
            <a:r>
              <a:rPr lang="nb-NO" baseline="0" dirty="0" err="1"/>
              <a:t>several</a:t>
            </a:r>
            <a:r>
              <a:rPr lang="nb-NO" baseline="0" dirty="0"/>
              <a:t> </a:t>
            </a:r>
            <a:r>
              <a:rPr lang="nb-NO" baseline="0" dirty="0" err="1"/>
              <a:t>scientific</a:t>
            </a:r>
            <a:r>
              <a:rPr lang="nb-NO" baseline="0" dirty="0"/>
              <a:t> </a:t>
            </a:r>
            <a:r>
              <a:rPr lang="nb-NO" baseline="0" dirty="0" err="1"/>
              <a:t>papers</a:t>
            </a:r>
            <a:r>
              <a:rPr lang="nb-NO" baseline="0" dirty="0"/>
              <a:t>, </a:t>
            </a:r>
            <a:r>
              <a:rPr lang="nb-NO" baseline="0" dirty="0" err="1"/>
              <a:t>teaching</a:t>
            </a:r>
            <a:r>
              <a:rPr lang="nb-NO" baseline="0" dirty="0"/>
              <a:t> </a:t>
            </a:r>
            <a:r>
              <a:rPr lang="nb-NO" baseline="0" dirty="0" err="1"/>
              <a:t>several</a:t>
            </a:r>
            <a:r>
              <a:rPr lang="nb-NO" baseline="0" dirty="0"/>
              <a:t> </a:t>
            </a:r>
            <a:r>
              <a:rPr lang="nb-NO" baseline="0" dirty="0" err="1"/>
              <a:t>courses</a:t>
            </a:r>
            <a:r>
              <a:rPr lang="nb-NO" baseline="0" dirty="0"/>
              <a:t>, supervising students. I </a:t>
            </a:r>
            <a:r>
              <a:rPr lang="nb-NO" baseline="0" dirty="0" err="1"/>
              <a:t>also</a:t>
            </a:r>
            <a:r>
              <a:rPr lang="nb-NO" baseline="0" dirty="0"/>
              <a:t> love to </a:t>
            </a:r>
            <a:r>
              <a:rPr lang="nb-NO" baseline="0" dirty="0" err="1"/>
              <a:t>write</a:t>
            </a:r>
            <a:r>
              <a:rPr lang="nb-NO" baseline="0" dirty="0"/>
              <a:t> for </a:t>
            </a:r>
            <a:r>
              <a:rPr lang="nb-NO" baseline="0" dirty="0" err="1"/>
              <a:t>the</a:t>
            </a:r>
            <a:r>
              <a:rPr lang="nb-NO" baseline="0" dirty="0"/>
              <a:t> </a:t>
            </a:r>
            <a:r>
              <a:rPr lang="nb-NO" baseline="0" dirty="0" err="1"/>
              <a:t>popular</a:t>
            </a:r>
            <a:r>
              <a:rPr lang="nb-NO" baseline="0" dirty="0"/>
              <a:t> </a:t>
            </a:r>
            <a:r>
              <a:rPr lang="nb-NO" baseline="0" dirty="0" err="1"/>
              <a:t>dissemination</a:t>
            </a:r>
            <a:r>
              <a:rPr lang="nb-NO" baseline="0" dirty="0"/>
              <a:t>, </a:t>
            </a:r>
            <a:r>
              <a:rPr lang="nb-NO" baseline="0" dirty="0" err="1"/>
              <a:t>expecially</a:t>
            </a:r>
            <a:r>
              <a:rPr lang="nb-NO" baseline="0" dirty="0"/>
              <a:t> for </a:t>
            </a:r>
            <a:r>
              <a:rPr lang="nb-NO" baseline="0" dirty="0" err="1"/>
              <a:t>children</a:t>
            </a:r>
            <a:r>
              <a:rPr lang="nb-NO" baseline="0" dirty="0"/>
              <a:t> and </a:t>
            </a:r>
            <a:r>
              <a:rPr lang="nb-NO" baseline="0" dirty="0" err="1"/>
              <a:t>young</a:t>
            </a:r>
            <a:r>
              <a:rPr lang="nb-NO" baseline="0" dirty="0"/>
              <a:t> </a:t>
            </a:r>
            <a:r>
              <a:rPr lang="nb-NO" baseline="0" dirty="0" err="1"/>
              <a:t>ones</a:t>
            </a:r>
            <a:r>
              <a:rPr lang="nb-NO" baseline="0" dirty="0"/>
              <a:t>. </a:t>
            </a:r>
            <a:r>
              <a:rPr lang="nb-NO" baseline="0" dirty="0" err="1"/>
              <a:t>You</a:t>
            </a:r>
            <a:r>
              <a:rPr lang="nb-NO" baseline="0" dirty="0"/>
              <a:t> </a:t>
            </a:r>
            <a:r>
              <a:rPr lang="nb-NO" baseline="0" dirty="0" err="1"/>
              <a:t>find</a:t>
            </a:r>
            <a:r>
              <a:rPr lang="nb-NO" baseline="0" dirty="0"/>
              <a:t> most </a:t>
            </a:r>
            <a:r>
              <a:rPr lang="nb-NO" baseline="0" dirty="0" err="1"/>
              <a:t>of</a:t>
            </a:r>
            <a:r>
              <a:rPr lang="nb-NO" baseline="0" dirty="0"/>
              <a:t> </a:t>
            </a:r>
            <a:r>
              <a:rPr lang="nb-NO" baseline="0" dirty="0" err="1"/>
              <a:t>what</a:t>
            </a:r>
            <a:r>
              <a:rPr lang="nb-NO" baseline="0" dirty="0"/>
              <a:t> I have </a:t>
            </a:r>
            <a:r>
              <a:rPr lang="nb-NO" baseline="0" dirty="0" err="1"/>
              <a:t>written</a:t>
            </a:r>
            <a:r>
              <a:rPr lang="nb-NO" baseline="0" dirty="0"/>
              <a:t> </a:t>
            </a:r>
            <a:r>
              <a:rPr lang="nb-NO" baseline="0" dirty="0" err="1"/>
              <a:t>on</a:t>
            </a:r>
            <a:r>
              <a:rPr lang="nb-NO" baseline="0" dirty="0"/>
              <a:t> my </a:t>
            </a:r>
            <a:r>
              <a:rPr lang="nb-NO" baseline="0" dirty="0" err="1"/>
              <a:t>blog</a:t>
            </a:r>
            <a:r>
              <a:rPr lang="nb-NO" baseline="0" dirty="0"/>
              <a:t>. Most </a:t>
            </a:r>
            <a:r>
              <a:rPr lang="nb-NO" baseline="0" dirty="0" err="1"/>
              <a:t>of</a:t>
            </a:r>
            <a:r>
              <a:rPr lang="nb-NO" baseline="0" dirty="0"/>
              <a:t> </a:t>
            </a:r>
            <a:r>
              <a:rPr lang="nb-NO" baseline="0" dirty="0" err="1"/>
              <a:t>the</a:t>
            </a:r>
            <a:r>
              <a:rPr lang="nb-NO" baseline="0" dirty="0"/>
              <a:t> </a:t>
            </a:r>
            <a:r>
              <a:rPr lang="nb-NO" baseline="0" dirty="0" err="1"/>
              <a:t>information</a:t>
            </a:r>
            <a:r>
              <a:rPr lang="nb-NO" baseline="0" dirty="0"/>
              <a:t> is in English, </a:t>
            </a:r>
            <a:r>
              <a:rPr lang="nb-NO" baseline="0" dirty="0" err="1"/>
              <a:t>something</a:t>
            </a:r>
            <a:r>
              <a:rPr lang="nb-NO" baseline="0" dirty="0"/>
              <a:t> in </a:t>
            </a:r>
            <a:r>
              <a:rPr lang="nb-NO" baseline="0" dirty="0" err="1"/>
              <a:t>Italian</a:t>
            </a:r>
            <a:r>
              <a:rPr lang="nb-NO" baseline="0" dirty="0"/>
              <a:t>, or Norwegian.  The </a:t>
            </a:r>
            <a:r>
              <a:rPr lang="nb-NO" baseline="0" dirty="0" err="1"/>
              <a:t>Doormaid</a:t>
            </a:r>
            <a:r>
              <a:rPr lang="nb-NO" baseline="0" dirty="0"/>
              <a:t> </a:t>
            </a:r>
            <a:r>
              <a:rPr lang="nb-NO" baseline="0" dirty="0" err="1"/>
              <a:t>books</a:t>
            </a:r>
            <a:r>
              <a:rPr lang="nb-NO" baseline="0" dirty="0"/>
              <a:t> is </a:t>
            </a:r>
            <a:r>
              <a:rPr lang="nb-NO" baseline="0" dirty="0" err="1"/>
              <a:t>also</a:t>
            </a:r>
            <a:r>
              <a:rPr lang="nb-NO" baseline="0" dirty="0"/>
              <a:t> </a:t>
            </a:r>
            <a:r>
              <a:rPr lang="nb-NO" baseline="0" dirty="0" err="1"/>
              <a:t>translated</a:t>
            </a:r>
            <a:r>
              <a:rPr lang="nb-NO" baseline="0" dirty="0"/>
              <a:t> to </a:t>
            </a:r>
            <a:r>
              <a:rPr lang="nb-NO" baseline="0" dirty="0" err="1"/>
              <a:t>other</a:t>
            </a:r>
            <a:r>
              <a:rPr lang="nb-NO" baseline="0" dirty="0"/>
              <a:t> </a:t>
            </a:r>
            <a:r>
              <a:rPr lang="nb-NO" baseline="0" dirty="0" err="1"/>
              <a:t>languages</a:t>
            </a:r>
            <a:r>
              <a:rPr lang="nb-NO" baseline="0" dirty="0"/>
              <a:t>, like </a:t>
            </a:r>
            <a:r>
              <a:rPr lang="nb-NO" baseline="0" dirty="0" err="1"/>
              <a:t>Chinese</a:t>
            </a:r>
            <a:r>
              <a:rPr lang="nb-NO" dirty="0"/>
              <a:t>. </a:t>
            </a:r>
          </a:p>
          <a:p>
            <a:endParaRPr lang="nb-NO" baseline="0" dirty="0"/>
          </a:p>
        </p:txBody>
      </p:sp>
      <p:sp>
        <p:nvSpPr>
          <p:cNvPr id="4" name="Plassholder for lysbildenummer 3"/>
          <p:cNvSpPr>
            <a:spLocks noGrp="1"/>
          </p:cNvSpPr>
          <p:nvPr>
            <p:ph type="sldNum" sz="quarter" idx="10"/>
          </p:nvPr>
        </p:nvSpPr>
        <p:spPr/>
        <p:txBody>
          <a:bodyPr/>
          <a:lstStyle/>
          <a:p>
            <a:fld id="{AAEB3B32-6F01-4FCF-8819-DD337FCFDDCF}" type="slidenum">
              <a:rPr lang="it-IT" smtClean="0"/>
              <a:t>8</a:t>
            </a:fld>
            <a:endParaRPr lang="it-IT"/>
          </a:p>
        </p:txBody>
      </p:sp>
    </p:spTree>
    <p:extLst>
      <p:ext uri="{BB962C8B-B14F-4D97-AF65-F5344CB8AC3E}">
        <p14:creationId xmlns:p14="http://schemas.microsoft.com/office/powerpoint/2010/main" val="1412091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They</a:t>
            </a:r>
            <a:r>
              <a:rPr lang="nb-NO" dirty="0"/>
              <a:t> </a:t>
            </a:r>
            <a:r>
              <a:rPr lang="nb-NO" dirty="0" err="1"/>
              <a:t>soon</a:t>
            </a:r>
            <a:r>
              <a:rPr lang="nb-NO" dirty="0"/>
              <a:t> </a:t>
            </a:r>
            <a:r>
              <a:rPr lang="nb-NO" dirty="0" err="1"/>
              <a:t>became</a:t>
            </a:r>
            <a:r>
              <a:rPr lang="nb-NO" dirty="0"/>
              <a:t> </a:t>
            </a:r>
            <a:r>
              <a:rPr lang="nb-NO" dirty="0" err="1"/>
              <a:t>role</a:t>
            </a:r>
            <a:r>
              <a:rPr lang="nb-NO" dirty="0"/>
              <a:t> </a:t>
            </a:r>
            <a:r>
              <a:rPr lang="nb-NO" dirty="0" err="1"/>
              <a:t>models</a:t>
            </a:r>
            <a:r>
              <a:rPr lang="nb-NO" dirty="0"/>
              <a:t> for all </a:t>
            </a:r>
            <a:r>
              <a:rPr lang="nb-NO" dirty="0" err="1"/>
              <a:t>of</a:t>
            </a:r>
            <a:r>
              <a:rPr lang="nb-NO" dirty="0"/>
              <a:t> </a:t>
            </a:r>
            <a:r>
              <a:rPr lang="nb-NO" dirty="0" err="1"/>
              <a:t>us</a:t>
            </a:r>
            <a:r>
              <a:rPr lang="nb-NO" dirty="0"/>
              <a:t> at NTNU </a:t>
            </a:r>
            <a:r>
              <a:rPr lang="nb-NO" dirty="0" err="1"/>
              <a:t>who</a:t>
            </a:r>
            <a:r>
              <a:rPr lang="nb-NO" dirty="0"/>
              <a:t> </a:t>
            </a:r>
            <a:r>
              <a:rPr lang="nb-NO" dirty="0" err="1"/>
              <a:t>want</a:t>
            </a:r>
            <a:r>
              <a:rPr lang="nb-NO" dirty="0"/>
              <a:t> to </a:t>
            </a:r>
            <a:r>
              <a:rPr lang="nb-NO" dirty="0" err="1"/>
              <a:t>establish</a:t>
            </a:r>
            <a:r>
              <a:rPr lang="nb-NO" dirty="0"/>
              <a:t> </a:t>
            </a:r>
            <a:r>
              <a:rPr lang="nb-NO" dirty="0" err="1"/>
              <a:t>research</a:t>
            </a:r>
            <a:r>
              <a:rPr lang="nb-NO" dirty="0"/>
              <a:t> </a:t>
            </a:r>
            <a:r>
              <a:rPr lang="nb-NO" dirty="0" err="1"/>
              <a:t>projects</a:t>
            </a:r>
            <a:r>
              <a:rPr lang="nb-NO" dirty="0"/>
              <a:t> </a:t>
            </a:r>
            <a:r>
              <a:rPr lang="nb-NO" dirty="0" err="1"/>
              <a:t>guided</a:t>
            </a:r>
            <a:r>
              <a:rPr lang="nb-NO" dirty="0"/>
              <a:t> by </a:t>
            </a:r>
            <a:r>
              <a:rPr lang="nb-NO" dirty="0" err="1"/>
              <a:t>meaningful</a:t>
            </a:r>
            <a:r>
              <a:rPr lang="nb-NO" dirty="0"/>
              <a:t> and </a:t>
            </a:r>
            <a:r>
              <a:rPr lang="nb-NO" dirty="0" err="1"/>
              <a:t>powerful</a:t>
            </a:r>
            <a:r>
              <a:rPr lang="nb-NO" dirty="0"/>
              <a:t> </a:t>
            </a:r>
            <a:r>
              <a:rPr lang="nb-NO" dirty="0" err="1"/>
              <a:t>research</a:t>
            </a:r>
            <a:r>
              <a:rPr lang="nb-NO" dirty="0"/>
              <a:t> goals. </a:t>
            </a:r>
          </a:p>
          <a:p>
            <a:r>
              <a:rPr lang="nb-NO" dirty="0" err="1"/>
              <a:t>Before</a:t>
            </a:r>
            <a:r>
              <a:rPr lang="nb-NO" dirty="0"/>
              <a:t> I </a:t>
            </a:r>
            <a:r>
              <a:rPr lang="nb-NO" dirty="0" err="1"/>
              <a:t>go</a:t>
            </a:r>
            <a:r>
              <a:rPr lang="nb-NO" dirty="0"/>
              <a:t> </a:t>
            </a:r>
            <a:r>
              <a:rPr lang="nb-NO" dirty="0" err="1"/>
              <a:t>ahead</a:t>
            </a:r>
            <a:r>
              <a:rPr lang="nb-NO" dirty="0"/>
              <a:t> I </a:t>
            </a:r>
            <a:r>
              <a:rPr lang="nb-NO" dirty="0" err="1"/>
              <a:t>would</a:t>
            </a:r>
            <a:r>
              <a:rPr lang="nb-NO" dirty="0"/>
              <a:t> like to stop and ask </a:t>
            </a:r>
            <a:r>
              <a:rPr lang="nb-NO" dirty="0" err="1"/>
              <a:t>you</a:t>
            </a:r>
            <a:r>
              <a:rPr lang="nb-NO" dirty="0"/>
              <a:t> to </a:t>
            </a:r>
            <a:r>
              <a:rPr lang="nb-NO" dirty="0" err="1"/>
              <a:t>reflect</a:t>
            </a:r>
            <a:r>
              <a:rPr lang="nb-NO" dirty="0"/>
              <a:t> </a:t>
            </a:r>
            <a:r>
              <a:rPr lang="nb-NO" dirty="0" err="1"/>
              <a:t>one</a:t>
            </a:r>
            <a:r>
              <a:rPr lang="nb-NO" dirty="0"/>
              <a:t> </a:t>
            </a:r>
            <a:r>
              <a:rPr lang="nb-NO" dirty="0" err="1"/>
              <a:t>minute</a:t>
            </a:r>
            <a:r>
              <a:rPr lang="nb-NO" dirty="0"/>
              <a:t> </a:t>
            </a:r>
            <a:r>
              <a:rPr lang="nb-NO" dirty="0" err="1"/>
              <a:t>about</a:t>
            </a:r>
            <a:r>
              <a:rPr lang="nb-NO" dirty="0"/>
              <a:t> </a:t>
            </a:r>
            <a:r>
              <a:rPr lang="nb-NO" dirty="0" err="1"/>
              <a:t>what</a:t>
            </a:r>
            <a:r>
              <a:rPr lang="nb-NO" dirty="0"/>
              <a:t> I have </a:t>
            </a:r>
            <a:r>
              <a:rPr lang="nb-NO" dirty="0" err="1"/>
              <a:t>said</a:t>
            </a:r>
            <a:r>
              <a:rPr lang="nb-NO" dirty="0"/>
              <a:t> </a:t>
            </a:r>
            <a:r>
              <a:rPr lang="nb-NO" dirty="0" err="1"/>
              <a:t>until</a:t>
            </a:r>
            <a:r>
              <a:rPr lang="nb-NO" dirty="0"/>
              <a:t> </a:t>
            </a:r>
            <a:r>
              <a:rPr lang="nb-NO" dirty="0" err="1"/>
              <a:t>now</a:t>
            </a:r>
            <a:r>
              <a:rPr lang="nb-NO" dirty="0"/>
              <a:t>. My slides </a:t>
            </a:r>
            <a:r>
              <a:rPr lang="nb-NO" dirty="0" err="1"/>
              <a:t>are</a:t>
            </a:r>
            <a:r>
              <a:rPr lang="nb-NO" dirty="0"/>
              <a:t> </a:t>
            </a:r>
            <a:r>
              <a:rPr lang="nb-NO" dirty="0" err="1"/>
              <a:t>available</a:t>
            </a:r>
            <a:r>
              <a:rPr lang="nb-NO" dirty="0"/>
              <a:t>. Do </a:t>
            </a:r>
            <a:r>
              <a:rPr lang="nb-NO" dirty="0" err="1"/>
              <a:t>you</a:t>
            </a:r>
            <a:r>
              <a:rPr lang="nb-NO" dirty="0"/>
              <a:t> have questions? </a:t>
            </a:r>
          </a:p>
        </p:txBody>
      </p:sp>
      <p:sp>
        <p:nvSpPr>
          <p:cNvPr id="4" name="Plassholder for lysbildenummer 3"/>
          <p:cNvSpPr>
            <a:spLocks noGrp="1"/>
          </p:cNvSpPr>
          <p:nvPr>
            <p:ph type="sldNum" sz="quarter" idx="10"/>
          </p:nvPr>
        </p:nvSpPr>
        <p:spPr/>
        <p:txBody>
          <a:bodyPr/>
          <a:lstStyle/>
          <a:p>
            <a:fld id="{D8AF5861-CC5D-44E8-B33C-CD84562D017E}" type="slidenum">
              <a:rPr lang="en-GB" smtClean="0"/>
              <a:t>9</a:t>
            </a:fld>
            <a:endParaRPr lang="en-GB"/>
          </a:p>
        </p:txBody>
      </p:sp>
    </p:spTree>
    <p:extLst>
      <p:ext uri="{BB962C8B-B14F-4D97-AF65-F5344CB8AC3E}">
        <p14:creationId xmlns:p14="http://schemas.microsoft.com/office/powerpoint/2010/main" val="2161387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What</a:t>
            </a:r>
            <a:r>
              <a:rPr lang="nb-NO" dirty="0"/>
              <a:t> I </a:t>
            </a:r>
            <a:r>
              <a:rPr lang="nb-NO" dirty="0" err="1"/>
              <a:t>learned</a:t>
            </a:r>
            <a:r>
              <a:rPr lang="nb-NO" dirty="0"/>
              <a:t> in my 30 </a:t>
            </a:r>
            <a:r>
              <a:rPr lang="nb-NO" dirty="0" err="1"/>
              <a:t>years</a:t>
            </a:r>
            <a:r>
              <a:rPr lang="nb-NO" dirty="0"/>
              <a:t> in </a:t>
            </a:r>
            <a:r>
              <a:rPr lang="nb-NO" dirty="0" err="1"/>
              <a:t>software</a:t>
            </a:r>
            <a:r>
              <a:rPr lang="nb-NO" dirty="0"/>
              <a:t> </a:t>
            </a:r>
            <a:r>
              <a:rPr lang="nb-NO" dirty="0" err="1"/>
              <a:t>engineering</a:t>
            </a:r>
            <a:r>
              <a:rPr lang="nb-NO" dirty="0"/>
              <a:t> </a:t>
            </a:r>
            <a:r>
              <a:rPr lang="nb-NO" dirty="0" err="1"/>
              <a:t>research</a:t>
            </a:r>
            <a:r>
              <a:rPr lang="nb-NO" dirty="0"/>
              <a:t>, I </a:t>
            </a:r>
            <a:r>
              <a:rPr lang="nb-NO" dirty="0" err="1"/>
              <a:t>learned</a:t>
            </a:r>
            <a:r>
              <a:rPr lang="nb-NO" dirty="0"/>
              <a:t> to </a:t>
            </a:r>
            <a:r>
              <a:rPr lang="nb-NO" dirty="0" err="1"/>
              <a:t>see</a:t>
            </a:r>
            <a:r>
              <a:rPr lang="nb-NO" dirty="0"/>
              <a:t> </a:t>
            </a:r>
            <a:r>
              <a:rPr lang="nb-NO" dirty="0" err="1"/>
              <a:t>research</a:t>
            </a:r>
            <a:r>
              <a:rPr lang="nb-NO" dirty="0"/>
              <a:t> </a:t>
            </a:r>
            <a:r>
              <a:rPr lang="nb-NO" dirty="0" err="1"/>
              <a:t>possibilities</a:t>
            </a:r>
            <a:r>
              <a:rPr lang="nb-NO" dirty="0"/>
              <a:t> and to </a:t>
            </a:r>
            <a:r>
              <a:rPr lang="nb-NO" dirty="0" err="1"/>
              <a:t>apreciate</a:t>
            </a:r>
            <a:r>
              <a:rPr lang="nb-NO" dirty="0"/>
              <a:t> different </a:t>
            </a:r>
            <a:r>
              <a:rPr lang="nb-NO" dirty="0" err="1"/>
              <a:t>research</a:t>
            </a:r>
            <a:r>
              <a:rPr lang="nb-NO" dirty="0"/>
              <a:t> </a:t>
            </a:r>
            <a:r>
              <a:rPr lang="nb-NO" dirty="0" err="1"/>
              <a:t>methods</a:t>
            </a:r>
            <a:r>
              <a:rPr lang="nb-NO" dirty="0"/>
              <a:t>. </a:t>
            </a:r>
            <a:r>
              <a:rPr lang="nb-NO" dirty="0" err="1"/>
              <a:t>While</a:t>
            </a:r>
            <a:r>
              <a:rPr lang="nb-NO" dirty="0"/>
              <a:t> I </a:t>
            </a:r>
            <a:r>
              <a:rPr lang="nb-NO" dirty="0" err="1"/>
              <a:t>hear</a:t>
            </a:r>
            <a:r>
              <a:rPr lang="nb-NO" dirty="0"/>
              <a:t> </a:t>
            </a:r>
            <a:r>
              <a:rPr lang="nb-NO" dirty="0" err="1"/>
              <a:t>colleagues</a:t>
            </a:r>
            <a:r>
              <a:rPr lang="nb-NO" dirty="0"/>
              <a:t> </a:t>
            </a:r>
            <a:r>
              <a:rPr lang="nb-NO" dirty="0" err="1"/>
              <a:t>saying</a:t>
            </a:r>
            <a:r>
              <a:rPr lang="nb-NO" dirty="0"/>
              <a:t> «</a:t>
            </a:r>
            <a:r>
              <a:rPr lang="nb-NO" dirty="0" err="1"/>
              <a:t>this</a:t>
            </a:r>
            <a:r>
              <a:rPr lang="nb-NO" dirty="0"/>
              <a:t> is not </a:t>
            </a:r>
            <a:r>
              <a:rPr lang="nb-NO" dirty="0" err="1"/>
              <a:t>research</a:t>
            </a:r>
            <a:r>
              <a:rPr lang="nb-NO" dirty="0"/>
              <a:t>» or </a:t>
            </a:r>
            <a:r>
              <a:rPr lang="nb-NO" dirty="0" err="1"/>
              <a:t>looking</a:t>
            </a:r>
            <a:r>
              <a:rPr lang="nb-NO" dirty="0"/>
              <a:t> for </a:t>
            </a:r>
            <a:r>
              <a:rPr lang="nb-NO" dirty="0" err="1"/>
              <a:t>candidates</a:t>
            </a:r>
            <a:r>
              <a:rPr lang="nb-NO" dirty="0"/>
              <a:t> </a:t>
            </a:r>
            <a:r>
              <a:rPr lang="nb-NO" dirty="0" err="1"/>
              <a:t>who</a:t>
            </a:r>
            <a:r>
              <a:rPr lang="nb-NO" dirty="0"/>
              <a:t> </a:t>
            </a:r>
            <a:r>
              <a:rPr lang="nb-NO" dirty="0" err="1"/>
              <a:t>are</a:t>
            </a:r>
            <a:r>
              <a:rPr lang="nb-NO" dirty="0"/>
              <a:t> </a:t>
            </a:r>
            <a:r>
              <a:rPr lang="nb-NO" dirty="0" err="1"/>
              <a:t>experts</a:t>
            </a:r>
            <a:r>
              <a:rPr lang="nb-NO" dirty="0"/>
              <a:t> in </a:t>
            </a:r>
            <a:r>
              <a:rPr lang="nb-NO" dirty="0" err="1"/>
              <a:t>the</a:t>
            </a:r>
            <a:r>
              <a:rPr lang="nb-NO" dirty="0"/>
              <a:t> </a:t>
            </a:r>
            <a:r>
              <a:rPr lang="nb-NO" dirty="0" err="1"/>
              <a:t>very</a:t>
            </a:r>
            <a:r>
              <a:rPr lang="nb-NO" dirty="0"/>
              <a:t> </a:t>
            </a:r>
            <a:r>
              <a:rPr lang="nb-NO" dirty="0" err="1"/>
              <a:t>specific</a:t>
            </a:r>
            <a:r>
              <a:rPr lang="nb-NO" dirty="0"/>
              <a:t> </a:t>
            </a:r>
            <a:r>
              <a:rPr lang="nb-NO" dirty="0" err="1"/>
              <a:t>research</a:t>
            </a:r>
            <a:r>
              <a:rPr lang="nb-NO" dirty="0"/>
              <a:t> </a:t>
            </a:r>
            <a:r>
              <a:rPr lang="nb-NO" dirty="0" err="1"/>
              <a:t>method</a:t>
            </a:r>
            <a:r>
              <a:rPr lang="nb-NO" dirty="0"/>
              <a:t> </a:t>
            </a:r>
            <a:r>
              <a:rPr lang="nb-NO" dirty="0" err="1"/>
              <a:t>they</a:t>
            </a:r>
            <a:r>
              <a:rPr lang="nb-NO" dirty="0"/>
              <a:t> have </a:t>
            </a:r>
            <a:r>
              <a:rPr lang="nb-NO" dirty="0" err="1"/>
              <a:t>been</a:t>
            </a:r>
            <a:r>
              <a:rPr lang="nb-NO" dirty="0"/>
              <a:t> </a:t>
            </a:r>
            <a:r>
              <a:rPr lang="nb-NO" dirty="0" err="1"/>
              <a:t>always</a:t>
            </a:r>
            <a:r>
              <a:rPr lang="nb-NO" dirty="0"/>
              <a:t> </a:t>
            </a:r>
            <a:r>
              <a:rPr lang="nb-NO" dirty="0" err="1"/>
              <a:t>working</a:t>
            </a:r>
            <a:r>
              <a:rPr lang="nb-NO" dirty="0"/>
              <a:t> </a:t>
            </a:r>
            <a:r>
              <a:rPr lang="nb-NO" dirty="0" err="1"/>
              <a:t>with</a:t>
            </a:r>
            <a:r>
              <a:rPr lang="nb-NO" dirty="0"/>
              <a:t>, I </a:t>
            </a:r>
            <a:r>
              <a:rPr lang="nb-NO" dirty="0" err="1"/>
              <a:t>try</a:t>
            </a:r>
            <a:r>
              <a:rPr lang="nb-NO" dirty="0"/>
              <a:t> to be </a:t>
            </a:r>
            <a:r>
              <a:rPr lang="nb-NO" dirty="0" err="1"/>
              <a:t>open</a:t>
            </a:r>
            <a:r>
              <a:rPr lang="nb-NO" dirty="0"/>
              <a:t> to different </a:t>
            </a:r>
            <a:r>
              <a:rPr lang="nb-NO" dirty="0" err="1"/>
              <a:t>methods</a:t>
            </a:r>
            <a:r>
              <a:rPr lang="nb-NO" dirty="0"/>
              <a:t>. On </a:t>
            </a:r>
            <a:r>
              <a:rPr lang="nb-NO" dirty="0" err="1"/>
              <a:t>the</a:t>
            </a:r>
            <a:r>
              <a:rPr lang="nb-NO" dirty="0"/>
              <a:t> </a:t>
            </a:r>
            <a:r>
              <a:rPr lang="nb-NO" dirty="0" err="1"/>
              <a:t>one</a:t>
            </a:r>
            <a:r>
              <a:rPr lang="nb-NO" dirty="0"/>
              <a:t> hand, </a:t>
            </a:r>
            <a:r>
              <a:rPr lang="nb-NO" dirty="0" err="1"/>
              <a:t>we</a:t>
            </a:r>
            <a:r>
              <a:rPr lang="nb-NO" dirty="0"/>
              <a:t> assist to design science </a:t>
            </a:r>
            <a:r>
              <a:rPr lang="nb-NO" dirty="0" err="1"/>
              <a:t>research</a:t>
            </a:r>
            <a:r>
              <a:rPr lang="nb-NO" dirty="0"/>
              <a:t> </a:t>
            </a:r>
            <a:r>
              <a:rPr lang="nb-NO" dirty="0" err="1"/>
              <a:t>projects</a:t>
            </a:r>
            <a:r>
              <a:rPr lang="nb-NO" dirty="0"/>
              <a:t> </a:t>
            </a:r>
            <a:r>
              <a:rPr lang="nb-NO" dirty="0" err="1"/>
              <a:t>that</a:t>
            </a:r>
            <a:r>
              <a:rPr lang="nb-NO" dirty="0"/>
              <a:t> </a:t>
            </a:r>
            <a:r>
              <a:rPr lang="nb-NO" dirty="0" err="1"/>
              <a:t>are</a:t>
            </a:r>
            <a:r>
              <a:rPr lang="nb-NO" dirty="0"/>
              <a:t> </a:t>
            </a:r>
            <a:r>
              <a:rPr lang="nb-NO" dirty="0" err="1"/>
              <a:t>basically</a:t>
            </a:r>
            <a:r>
              <a:rPr lang="nb-NO" dirty="0"/>
              <a:t> </a:t>
            </a:r>
            <a:r>
              <a:rPr lang="nb-NO" dirty="0" err="1"/>
              <a:t>centered</a:t>
            </a:r>
            <a:r>
              <a:rPr lang="nb-NO" dirty="0"/>
              <a:t> </a:t>
            </a:r>
            <a:r>
              <a:rPr lang="nb-NO" dirty="0" err="1"/>
              <a:t>around</a:t>
            </a:r>
            <a:r>
              <a:rPr lang="nb-NO" dirty="0"/>
              <a:t> </a:t>
            </a:r>
            <a:r>
              <a:rPr lang="nb-NO" dirty="0" err="1"/>
              <a:t>the</a:t>
            </a:r>
            <a:r>
              <a:rPr lang="nb-NO" dirty="0"/>
              <a:t> </a:t>
            </a:r>
            <a:r>
              <a:rPr lang="nb-NO" dirty="0" err="1"/>
              <a:t>construction</a:t>
            </a:r>
            <a:r>
              <a:rPr lang="nb-NO" dirty="0"/>
              <a:t> </a:t>
            </a:r>
            <a:r>
              <a:rPr lang="nb-NO" dirty="0" err="1"/>
              <a:t>of</a:t>
            </a:r>
            <a:r>
              <a:rPr lang="nb-NO" dirty="0"/>
              <a:t> an </a:t>
            </a:r>
            <a:r>
              <a:rPr lang="nb-NO" dirty="0" err="1"/>
              <a:t>artefact</a:t>
            </a:r>
            <a:r>
              <a:rPr lang="nb-NO" dirty="0"/>
              <a:t>, </a:t>
            </a:r>
            <a:r>
              <a:rPr lang="nb-NO" dirty="0" err="1"/>
              <a:t>reflection</a:t>
            </a:r>
            <a:r>
              <a:rPr lang="nb-NO" dirty="0"/>
              <a:t> </a:t>
            </a:r>
            <a:r>
              <a:rPr lang="nb-NO" dirty="0" err="1"/>
              <a:t>about</a:t>
            </a:r>
            <a:r>
              <a:rPr lang="nb-NO" dirty="0"/>
              <a:t> </a:t>
            </a:r>
            <a:r>
              <a:rPr lang="nb-NO" dirty="0" err="1"/>
              <a:t>the</a:t>
            </a:r>
            <a:r>
              <a:rPr lang="nb-NO" dirty="0"/>
              <a:t> </a:t>
            </a:r>
            <a:r>
              <a:rPr lang="nb-NO" dirty="0" err="1"/>
              <a:t>process</a:t>
            </a:r>
            <a:r>
              <a:rPr lang="nb-NO" dirty="0"/>
              <a:t> and </a:t>
            </a:r>
            <a:r>
              <a:rPr lang="nb-NO" dirty="0" err="1"/>
              <a:t>the</a:t>
            </a:r>
            <a:r>
              <a:rPr lang="nb-NO" dirty="0"/>
              <a:t> </a:t>
            </a:r>
            <a:r>
              <a:rPr lang="nb-NO" dirty="0" err="1"/>
              <a:t>product</a:t>
            </a:r>
            <a:r>
              <a:rPr lang="nb-NO" dirty="0"/>
              <a:t>, and </a:t>
            </a:r>
            <a:r>
              <a:rPr lang="nb-NO" dirty="0" err="1"/>
              <a:t>then</a:t>
            </a:r>
            <a:r>
              <a:rPr lang="nb-NO" dirty="0"/>
              <a:t> </a:t>
            </a:r>
            <a:r>
              <a:rPr lang="nb-NO" dirty="0" err="1"/>
              <a:t>contribution</a:t>
            </a:r>
            <a:r>
              <a:rPr lang="nb-NO" dirty="0"/>
              <a:t> to </a:t>
            </a:r>
            <a:r>
              <a:rPr lang="nb-NO" dirty="0" err="1"/>
              <a:t>theory</a:t>
            </a:r>
            <a:r>
              <a:rPr lang="nb-NO" dirty="0"/>
              <a:t>.  On </a:t>
            </a:r>
            <a:r>
              <a:rPr lang="nb-NO" dirty="0" err="1"/>
              <a:t>the</a:t>
            </a:r>
            <a:r>
              <a:rPr lang="nb-NO" dirty="0"/>
              <a:t> </a:t>
            </a:r>
            <a:r>
              <a:rPr lang="nb-NO" dirty="0" err="1"/>
              <a:t>other</a:t>
            </a:r>
            <a:r>
              <a:rPr lang="nb-NO" dirty="0"/>
              <a:t> hand, </a:t>
            </a:r>
            <a:r>
              <a:rPr lang="nb-NO" dirty="0" err="1"/>
              <a:t>empirical</a:t>
            </a:r>
            <a:r>
              <a:rPr lang="nb-NO" dirty="0"/>
              <a:t> </a:t>
            </a:r>
            <a:r>
              <a:rPr lang="nb-NO" dirty="0" err="1"/>
              <a:t>research</a:t>
            </a:r>
            <a:r>
              <a:rPr lang="nb-NO" dirty="0"/>
              <a:t> </a:t>
            </a:r>
            <a:r>
              <a:rPr lang="nb-NO" dirty="0" err="1"/>
              <a:t>relies</a:t>
            </a:r>
            <a:r>
              <a:rPr lang="nb-NO" dirty="0"/>
              <a:t> </a:t>
            </a:r>
            <a:r>
              <a:rPr lang="nb-NO" dirty="0" err="1"/>
              <a:t>on</a:t>
            </a:r>
            <a:r>
              <a:rPr lang="nb-NO" dirty="0"/>
              <a:t> </a:t>
            </a:r>
            <a:r>
              <a:rPr lang="nb-NO" dirty="0" err="1"/>
              <a:t>literature</a:t>
            </a:r>
            <a:r>
              <a:rPr lang="nb-NO" dirty="0"/>
              <a:t> </a:t>
            </a:r>
            <a:r>
              <a:rPr lang="nb-NO" dirty="0" err="1"/>
              <a:t>reviews</a:t>
            </a:r>
            <a:r>
              <a:rPr lang="nb-NO" dirty="0"/>
              <a:t>, </a:t>
            </a:r>
            <a:r>
              <a:rPr lang="nb-NO" dirty="0" err="1"/>
              <a:t>experiments</a:t>
            </a:r>
            <a:r>
              <a:rPr lang="nb-NO" dirty="0"/>
              <a:t> </a:t>
            </a:r>
            <a:r>
              <a:rPr lang="nb-NO" dirty="0" err="1"/>
              <a:t>with</a:t>
            </a:r>
            <a:r>
              <a:rPr lang="nb-NO" dirty="0"/>
              <a:t> </a:t>
            </a:r>
            <a:r>
              <a:rPr lang="nb-NO" dirty="0" err="1"/>
              <a:t>hypothesis</a:t>
            </a:r>
            <a:r>
              <a:rPr lang="nb-NO" dirty="0"/>
              <a:t> testing by </a:t>
            </a:r>
            <a:r>
              <a:rPr lang="nb-NO" dirty="0" err="1"/>
              <a:t>statistical</a:t>
            </a:r>
            <a:r>
              <a:rPr lang="nb-NO" dirty="0"/>
              <a:t> </a:t>
            </a:r>
            <a:r>
              <a:rPr lang="nb-NO" dirty="0" err="1"/>
              <a:t>methods</a:t>
            </a:r>
            <a:r>
              <a:rPr lang="nb-NO" dirty="0"/>
              <a:t>, case studies in </a:t>
            </a:r>
            <a:r>
              <a:rPr lang="nb-NO" dirty="0" err="1"/>
              <a:t>which</a:t>
            </a:r>
            <a:r>
              <a:rPr lang="nb-NO" dirty="0"/>
              <a:t> </a:t>
            </a:r>
            <a:r>
              <a:rPr lang="nb-NO" dirty="0" err="1"/>
              <a:t>several</a:t>
            </a:r>
            <a:r>
              <a:rPr lang="nb-NO" dirty="0"/>
              <a:t> </a:t>
            </a:r>
            <a:r>
              <a:rPr lang="nb-NO" dirty="0" err="1"/>
              <a:t>groups</a:t>
            </a:r>
            <a:r>
              <a:rPr lang="nb-NO" dirty="0"/>
              <a:t> </a:t>
            </a:r>
            <a:r>
              <a:rPr lang="nb-NO" dirty="0" err="1"/>
              <a:t>are</a:t>
            </a:r>
            <a:r>
              <a:rPr lang="nb-NO" dirty="0"/>
              <a:t> </a:t>
            </a:r>
            <a:r>
              <a:rPr lang="nb-NO" dirty="0" err="1"/>
              <a:t>followed</a:t>
            </a:r>
            <a:r>
              <a:rPr lang="nb-NO" dirty="0"/>
              <a:t> in </a:t>
            </a:r>
            <a:r>
              <a:rPr lang="nb-NO" dirty="0" err="1"/>
              <a:t>depth</a:t>
            </a:r>
            <a:r>
              <a:rPr lang="nb-NO" dirty="0"/>
              <a:t> over time, and </a:t>
            </a:r>
            <a:r>
              <a:rPr lang="nb-NO" dirty="0" err="1"/>
              <a:t>the</a:t>
            </a:r>
            <a:r>
              <a:rPr lang="nb-NO" dirty="0"/>
              <a:t> </a:t>
            </a:r>
            <a:r>
              <a:rPr lang="nb-NO" dirty="0" err="1"/>
              <a:t>collected</a:t>
            </a:r>
            <a:r>
              <a:rPr lang="nb-NO" dirty="0"/>
              <a:t> data is </a:t>
            </a:r>
            <a:r>
              <a:rPr lang="nb-NO" dirty="0" err="1"/>
              <a:t>usually</a:t>
            </a:r>
            <a:r>
              <a:rPr lang="nb-NO" dirty="0"/>
              <a:t> </a:t>
            </a:r>
            <a:r>
              <a:rPr lang="nb-NO" dirty="0" err="1"/>
              <a:t>qualitative</a:t>
            </a:r>
            <a:r>
              <a:rPr lang="nb-NO" dirty="0"/>
              <a:t> and </a:t>
            </a:r>
            <a:r>
              <a:rPr lang="nb-NO" dirty="0" err="1"/>
              <a:t>analyzed</a:t>
            </a:r>
            <a:r>
              <a:rPr lang="nb-NO" dirty="0"/>
              <a:t> </a:t>
            </a:r>
            <a:r>
              <a:rPr lang="nb-NO" dirty="0" err="1"/>
              <a:t>according</a:t>
            </a:r>
            <a:r>
              <a:rPr lang="nb-NO" dirty="0"/>
              <a:t> to </a:t>
            </a:r>
            <a:r>
              <a:rPr lang="nb-NO" dirty="0" err="1"/>
              <a:t>qualitative</a:t>
            </a:r>
            <a:r>
              <a:rPr lang="nb-NO" dirty="0"/>
              <a:t> </a:t>
            </a:r>
            <a:r>
              <a:rPr lang="nb-NO" dirty="0" err="1"/>
              <a:t>methods</a:t>
            </a:r>
            <a:r>
              <a:rPr lang="nb-NO" dirty="0"/>
              <a:t>. </a:t>
            </a:r>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10</a:t>
            </a:fld>
            <a:endParaRPr lang="en-GB"/>
          </a:p>
        </p:txBody>
      </p:sp>
    </p:spTree>
    <p:extLst>
      <p:ext uri="{BB962C8B-B14F-4D97-AF65-F5344CB8AC3E}">
        <p14:creationId xmlns:p14="http://schemas.microsoft.com/office/powerpoint/2010/main" val="2226129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As I was writing this presentation, I realized that I have been working with software research for more than 30 years and that  software engineering is 49 years old. The name ‘software engineering’ was proposed in 1969 at a NATO conference to discuss software development problems—large software systems were late , did not deliver the functionality needed by their users, cost more than expected, and were unreliable. </a:t>
            </a:r>
          </a:p>
          <a:p>
            <a:r>
              <a:rPr lang="nb-NO" dirty="0"/>
              <a:t>S</a:t>
            </a:r>
            <a:r>
              <a:rPr lang="en-GB" dirty="0" err="1"/>
              <a:t>oftware</a:t>
            </a:r>
            <a:r>
              <a:rPr lang="en-GB" dirty="0"/>
              <a:t> engineering research has focused on understanding software and how humans can develop good software.</a:t>
            </a:r>
          </a:p>
        </p:txBody>
      </p:sp>
      <p:sp>
        <p:nvSpPr>
          <p:cNvPr id="4" name="Plassholder for lysbildenummer 3"/>
          <p:cNvSpPr>
            <a:spLocks noGrp="1"/>
          </p:cNvSpPr>
          <p:nvPr>
            <p:ph type="sldNum" sz="quarter" idx="10"/>
          </p:nvPr>
        </p:nvSpPr>
        <p:spPr/>
        <p:txBody>
          <a:bodyPr/>
          <a:lstStyle/>
          <a:p>
            <a:fld id="{6485314D-11D0-484F-95F7-2180B6D793BF}" type="slidenum">
              <a:rPr lang="en-US" smtClean="0"/>
              <a:t>11</a:t>
            </a:fld>
            <a:endParaRPr lang="en-US"/>
          </a:p>
        </p:txBody>
      </p:sp>
    </p:spTree>
    <p:extLst>
      <p:ext uri="{BB962C8B-B14F-4D97-AF65-F5344CB8AC3E}">
        <p14:creationId xmlns:p14="http://schemas.microsoft.com/office/powerpoint/2010/main" val="1202017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It </a:t>
            </a:r>
            <a:r>
              <a:rPr lang="nb-NO" dirty="0" err="1"/>
              <a:t>does</a:t>
            </a:r>
            <a:r>
              <a:rPr lang="nb-NO" dirty="0"/>
              <a:t> not make </a:t>
            </a:r>
            <a:r>
              <a:rPr lang="nb-NO" dirty="0" err="1"/>
              <a:t>sense</a:t>
            </a:r>
            <a:r>
              <a:rPr lang="nb-NO" dirty="0"/>
              <a:t> to talk </a:t>
            </a:r>
            <a:r>
              <a:rPr lang="nb-NO" dirty="0" err="1"/>
              <a:t>about</a:t>
            </a:r>
            <a:r>
              <a:rPr lang="nb-NO" dirty="0"/>
              <a:t> </a:t>
            </a:r>
            <a:r>
              <a:rPr lang="nb-NO" dirty="0" err="1"/>
              <a:t>software</a:t>
            </a:r>
            <a:r>
              <a:rPr lang="nb-NO" dirty="0"/>
              <a:t> </a:t>
            </a:r>
            <a:r>
              <a:rPr lang="nb-NO" dirty="0" err="1"/>
              <a:t>without</a:t>
            </a:r>
            <a:r>
              <a:rPr lang="nb-NO" dirty="0"/>
              <a:t> </a:t>
            </a:r>
            <a:r>
              <a:rPr lang="nb-NO" dirty="0" err="1"/>
              <a:t>talking</a:t>
            </a:r>
            <a:r>
              <a:rPr lang="nb-NO" dirty="0"/>
              <a:t> </a:t>
            </a:r>
            <a:r>
              <a:rPr lang="nb-NO" dirty="0" err="1"/>
              <a:t>about</a:t>
            </a:r>
            <a:r>
              <a:rPr lang="nb-NO" dirty="0"/>
              <a:t> data. In order to </a:t>
            </a:r>
            <a:r>
              <a:rPr lang="nb-NO" dirty="0" err="1"/>
              <a:t>say</a:t>
            </a:r>
            <a:r>
              <a:rPr lang="nb-NO" dirty="0"/>
              <a:t> </a:t>
            </a:r>
            <a:r>
              <a:rPr lang="nb-NO" dirty="0" err="1"/>
              <a:t>something</a:t>
            </a:r>
            <a:r>
              <a:rPr lang="nb-NO" dirty="0"/>
              <a:t> </a:t>
            </a:r>
            <a:r>
              <a:rPr lang="nb-NO" dirty="0" err="1"/>
              <a:t>about</a:t>
            </a:r>
            <a:r>
              <a:rPr lang="nb-NO" dirty="0"/>
              <a:t> </a:t>
            </a:r>
            <a:r>
              <a:rPr lang="nb-NO" dirty="0" err="1"/>
              <a:t>the</a:t>
            </a:r>
            <a:r>
              <a:rPr lang="nb-NO" dirty="0"/>
              <a:t> most </a:t>
            </a:r>
            <a:r>
              <a:rPr lang="nb-NO" dirty="0" err="1"/>
              <a:t>popular</a:t>
            </a:r>
            <a:r>
              <a:rPr lang="nb-NO" dirty="0"/>
              <a:t> </a:t>
            </a:r>
            <a:r>
              <a:rPr lang="nb-NO" dirty="0" err="1"/>
              <a:t>software</a:t>
            </a:r>
            <a:r>
              <a:rPr lang="nb-NO" dirty="0"/>
              <a:t> </a:t>
            </a:r>
            <a:r>
              <a:rPr lang="nb-NO" dirty="0" err="1"/>
              <a:t>applications</a:t>
            </a:r>
            <a:r>
              <a:rPr lang="nb-NO" dirty="0"/>
              <a:t> (</a:t>
            </a:r>
            <a:r>
              <a:rPr lang="nb-NO" dirty="0" err="1"/>
              <a:t>facebook</a:t>
            </a:r>
            <a:r>
              <a:rPr lang="nb-NO" dirty="0"/>
              <a:t>, google, </a:t>
            </a:r>
            <a:r>
              <a:rPr lang="nb-NO" dirty="0" err="1"/>
              <a:t>youtube</a:t>
            </a:r>
            <a:r>
              <a:rPr lang="nb-NO" dirty="0"/>
              <a:t>, </a:t>
            </a:r>
            <a:r>
              <a:rPr lang="nb-NO" dirty="0" err="1"/>
              <a:t>twitter</a:t>
            </a:r>
            <a:r>
              <a:rPr lang="nb-NO" dirty="0"/>
              <a:t>, </a:t>
            </a:r>
            <a:r>
              <a:rPr lang="nb-NO" dirty="0" err="1"/>
              <a:t>netflix</a:t>
            </a:r>
            <a:r>
              <a:rPr lang="nb-NO" dirty="0"/>
              <a:t>) </a:t>
            </a:r>
            <a:r>
              <a:rPr lang="nb-NO" dirty="0" err="1"/>
              <a:t>we</a:t>
            </a:r>
            <a:r>
              <a:rPr lang="nb-NO" dirty="0"/>
              <a:t> </a:t>
            </a:r>
            <a:r>
              <a:rPr lang="nb-NO" dirty="0" err="1"/>
              <a:t>can</a:t>
            </a:r>
            <a:r>
              <a:rPr lang="nb-NO" dirty="0"/>
              <a:t> </a:t>
            </a:r>
            <a:r>
              <a:rPr lang="nb-NO" dirty="0" err="1"/>
              <a:t>say</a:t>
            </a:r>
            <a:r>
              <a:rPr lang="nb-NO" dirty="0"/>
              <a:t> </a:t>
            </a:r>
            <a:r>
              <a:rPr lang="nb-NO" dirty="0" err="1"/>
              <a:t>something</a:t>
            </a:r>
            <a:r>
              <a:rPr lang="nb-NO" dirty="0"/>
              <a:t> </a:t>
            </a:r>
            <a:r>
              <a:rPr lang="nb-NO" dirty="0" err="1"/>
              <a:t>about</a:t>
            </a:r>
            <a:r>
              <a:rPr lang="nb-NO" dirty="0"/>
              <a:t> </a:t>
            </a:r>
            <a:r>
              <a:rPr lang="nb-NO" dirty="0" err="1"/>
              <a:t>the</a:t>
            </a:r>
            <a:r>
              <a:rPr lang="nb-NO" dirty="0"/>
              <a:t> data </a:t>
            </a:r>
            <a:r>
              <a:rPr lang="nb-NO" dirty="0" err="1"/>
              <a:t>they</a:t>
            </a:r>
            <a:r>
              <a:rPr lang="nb-NO" dirty="0"/>
              <a:t> </a:t>
            </a:r>
            <a:r>
              <a:rPr lang="nb-NO" dirty="0" err="1"/>
              <a:t>generate</a:t>
            </a:r>
            <a:r>
              <a:rPr lang="nb-NO" dirty="0"/>
              <a:t>. It has </a:t>
            </a:r>
            <a:r>
              <a:rPr lang="nb-NO" dirty="0" err="1"/>
              <a:t>been</a:t>
            </a:r>
            <a:r>
              <a:rPr lang="nb-NO" dirty="0"/>
              <a:t> </a:t>
            </a:r>
            <a:r>
              <a:rPr lang="nb-NO" dirty="0" err="1"/>
              <a:t>estimated</a:t>
            </a:r>
            <a:r>
              <a:rPr lang="nb-NO" dirty="0"/>
              <a:t> </a:t>
            </a:r>
            <a:r>
              <a:rPr lang="nb-NO" dirty="0" err="1"/>
              <a:t>that</a:t>
            </a:r>
            <a:r>
              <a:rPr lang="nb-NO" dirty="0"/>
              <a:t> for </a:t>
            </a:r>
            <a:r>
              <a:rPr lang="nb-NO" dirty="0" err="1"/>
              <a:t>each</a:t>
            </a:r>
            <a:r>
              <a:rPr lang="nb-NO" dirty="0"/>
              <a:t> </a:t>
            </a:r>
            <a:r>
              <a:rPr lang="nb-NO" dirty="0" err="1"/>
              <a:t>minute</a:t>
            </a:r>
            <a:r>
              <a:rPr lang="nb-NO" dirty="0"/>
              <a:t> 375.000 </a:t>
            </a:r>
            <a:r>
              <a:rPr lang="nb-NO" dirty="0" err="1"/>
              <a:t>apps</a:t>
            </a:r>
            <a:r>
              <a:rPr lang="nb-NO" dirty="0"/>
              <a:t> </a:t>
            </a:r>
            <a:r>
              <a:rPr lang="nb-NO" dirty="0" err="1"/>
              <a:t>are</a:t>
            </a:r>
            <a:r>
              <a:rPr lang="nb-NO" dirty="0"/>
              <a:t> </a:t>
            </a:r>
            <a:r>
              <a:rPr lang="nb-NO" dirty="0" err="1"/>
              <a:t>downloaded</a:t>
            </a:r>
            <a:r>
              <a:rPr lang="nb-NO" dirty="0"/>
              <a:t> from </a:t>
            </a:r>
            <a:r>
              <a:rPr lang="nb-NO" dirty="0" err="1"/>
              <a:t>app</a:t>
            </a:r>
            <a:r>
              <a:rPr lang="nb-NO" dirty="0"/>
              <a:t> store and google store, </a:t>
            </a:r>
            <a:r>
              <a:rPr lang="nb-NO" dirty="0" err="1"/>
              <a:t>that</a:t>
            </a:r>
            <a:r>
              <a:rPr lang="nb-NO" dirty="0"/>
              <a:t> </a:t>
            </a:r>
            <a:r>
              <a:rPr lang="nb-NO" dirty="0" err="1"/>
              <a:t>almost</a:t>
            </a:r>
            <a:r>
              <a:rPr lang="nb-NO" dirty="0"/>
              <a:t> half millions </a:t>
            </a:r>
            <a:r>
              <a:rPr lang="nb-NO" dirty="0" err="1"/>
              <a:t>twits</a:t>
            </a:r>
            <a:r>
              <a:rPr lang="nb-NO" dirty="0"/>
              <a:t> </a:t>
            </a:r>
            <a:r>
              <a:rPr lang="nb-NO" dirty="0" err="1"/>
              <a:t>are</a:t>
            </a:r>
            <a:r>
              <a:rPr lang="nb-NO" dirty="0"/>
              <a:t> sent, 36 millions </a:t>
            </a:r>
            <a:r>
              <a:rPr lang="nb-NO" dirty="0" err="1"/>
              <a:t>of</a:t>
            </a:r>
            <a:r>
              <a:rPr lang="nb-NO" dirty="0"/>
              <a:t> </a:t>
            </a:r>
            <a:r>
              <a:rPr lang="nb-NO" dirty="0" err="1"/>
              <a:t>whatsup</a:t>
            </a:r>
            <a:r>
              <a:rPr lang="nb-NO" dirty="0"/>
              <a:t> </a:t>
            </a:r>
            <a:r>
              <a:rPr lang="nb-NO" dirty="0" err="1"/>
              <a:t>messages</a:t>
            </a:r>
            <a:r>
              <a:rPr lang="nb-NO" dirty="0"/>
              <a:t>, a quarter </a:t>
            </a:r>
            <a:r>
              <a:rPr lang="nb-NO" dirty="0" err="1"/>
              <a:t>of</a:t>
            </a:r>
            <a:r>
              <a:rPr lang="nb-NO" dirty="0"/>
              <a:t> millions </a:t>
            </a:r>
            <a:r>
              <a:rPr lang="nb-NO" dirty="0" err="1"/>
              <a:t>of</a:t>
            </a:r>
            <a:r>
              <a:rPr lang="nb-NO" dirty="0"/>
              <a:t> </a:t>
            </a:r>
            <a:r>
              <a:rPr lang="nb-NO" dirty="0" err="1"/>
              <a:t>hours</a:t>
            </a:r>
            <a:r>
              <a:rPr lang="nb-NO" dirty="0"/>
              <a:t> </a:t>
            </a:r>
            <a:r>
              <a:rPr lang="nb-NO" dirty="0" err="1"/>
              <a:t>are</a:t>
            </a:r>
            <a:r>
              <a:rPr lang="nb-NO" dirty="0"/>
              <a:t> </a:t>
            </a:r>
            <a:r>
              <a:rPr lang="nb-NO" dirty="0" err="1"/>
              <a:t>watched</a:t>
            </a:r>
            <a:r>
              <a:rPr lang="nb-NO" dirty="0"/>
              <a:t>, and 3,7 millions </a:t>
            </a:r>
            <a:r>
              <a:rPr lang="nb-NO" dirty="0" err="1"/>
              <a:t>of</a:t>
            </a:r>
            <a:r>
              <a:rPr lang="nb-NO" dirty="0"/>
              <a:t> </a:t>
            </a:r>
            <a:r>
              <a:rPr lang="nb-NO" dirty="0" err="1"/>
              <a:t>queries</a:t>
            </a:r>
            <a:r>
              <a:rPr lang="nb-NO" dirty="0"/>
              <a:t> </a:t>
            </a:r>
            <a:r>
              <a:rPr lang="nb-NO" dirty="0" err="1"/>
              <a:t>are</a:t>
            </a:r>
            <a:r>
              <a:rPr lang="nb-NO" dirty="0"/>
              <a:t> run. </a:t>
            </a:r>
            <a:r>
              <a:rPr lang="nb-NO" dirty="0" err="1"/>
              <a:t>We</a:t>
            </a:r>
            <a:r>
              <a:rPr lang="nb-NO" dirty="0"/>
              <a:t> </a:t>
            </a:r>
            <a:r>
              <a:rPr lang="nb-NO" dirty="0" err="1"/>
              <a:t>also</a:t>
            </a:r>
            <a:r>
              <a:rPr lang="nb-NO" dirty="0"/>
              <a:t> note </a:t>
            </a:r>
            <a:r>
              <a:rPr lang="nb-NO" dirty="0" err="1"/>
              <a:t>that</a:t>
            </a:r>
            <a:r>
              <a:rPr lang="nb-NO" dirty="0"/>
              <a:t> all </a:t>
            </a:r>
            <a:r>
              <a:rPr lang="nb-NO" dirty="0" err="1"/>
              <a:t>the</a:t>
            </a:r>
            <a:r>
              <a:rPr lang="nb-NO" dirty="0"/>
              <a:t> </a:t>
            </a:r>
            <a:r>
              <a:rPr lang="nb-NO" dirty="0" err="1"/>
              <a:t>apps</a:t>
            </a:r>
            <a:r>
              <a:rPr lang="nb-NO" dirty="0"/>
              <a:t> in </a:t>
            </a:r>
            <a:r>
              <a:rPr lang="nb-NO" dirty="0" err="1"/>
              <a:t>this</a:t>
            </a:r>
            <a:r>
              <a:rPr lang="nb-NO" dirty="0"/>
              <a:t> </a:t>
            </a:r>
            <a:r>
              <a:rPr lang="nb-NO" dirty="0" err="1"/>
              <a:t>figure</a:t>
            </a:r>
            <a:r>
              <a:rPr lang="nb-NO" dirty="0"/>
              <a:t> </a:t>
            </a:r>
            <a:r>
              <a:rPr lang="nb-NO" dirty="0" err="1"/>
              <a:t>are</a:t>
            </a:r>
            <a:r>
              <a:rPr lang="nb-NO" dirty="0"/>
              <a:t> </a:t>
            </a:r>
            <a:r>
              <a:rPr lang="nb-NO" dirty="0" err="1"/>
              <a:t>made</a:t>
            </a:r>
            <a:r>
              <a:rPr lang="nb-NO" dirty="0"/>
              <a:t> in US. I </a:t>
            </a:r>
            <a:r>
              <a:rPr lang="nb-NO" dirty="0" err="1"/>
              <a:t>wonder</a:t>
            </a:r>
            <a:r>
              <a:rPr lang="nb-NO" dirty="0"/>
              <a:t> </a:t>
            </a:r>
            <a:r>
              <a:rPr lang="nb-NO" dirty="0" err="1"/>
              <a:t>which</a:t>
            </a:r>
            <a:r>
              <a:rPr lang="nb-NO" dirty="0"/>
              <a:t> is </a:t>
            </a:r>
            <a:r>
              <a:rPr lang="nb-NO" dirty="0" err="1"/>
              <a:t>the</a:t>
            </a:r>
            <a:r>
              <a:rPr lang="nb-NO" dirty="0"/>
              <a:t> most </a:t>
            </a:r>
            <a:r>
              <a:rPr lang="nb-NO" dirty="0" err="1"/>
              <a:t>popular</a:t>
            </a:r>
            <a:r>
              <a:rPr lang="nb-NO" dirty="0"/>
              <a:t> </a:t>
            </a:r>
            <a:r>
              <a:rPr lang="nb-NO" dirty="0" err="1"/>
              <a:t>app</a:t>
            </a:r>
            <a:r>
              <a:rPr lang="nb-NO" dirty="0"/>
              <a:t> in Norway in </a:t>
            </a:r>
            <a:r>
              <a:rPr lang="nb-NO" dirty="0" err="1"/>
              <a:t>your</a:t>
            </a:r>
            <a:r>
              <a:rPr lang="nb-NO" dirty="0"/>
              <a:t> opinion. </a:t>
            </a:r>
          </a:p>
          <a:p>
            <a:endParaRPr lang="en-GB" dirty="0"/>
          </a:p>
        </p:txBody>
      </p:sp>
      <p:sp>
        <p:nvSpPr>
          <p:cNvPr id="4" name="Plassholder for lysbildenummer 3"/>
          <p:cNvSpPr>
            <a:spLocks noGrp="1"/>
          </p:cNvSpPr>
          <p:nvPr>
            <p:ph type="sldNum" sz="quarter" idx="10"/>
          </p:nvPr>
        </p:nvSpPr>
        <p:spPr/>
        <p:txBody>
          <a:bodyPr/>
          <a:lstStyle/>
          <a:p>
            <a:fld id="{6485314D-11D0-484F-95F7-2180B6D793BF}" type="slidenum">
              <a:rPr lang="en-US" smtClean="0"/>
              <a:t>12</a:t>
            </a:fld>
            <a:endParaRPr lang="en-US"/>
          </a:p>
        </p:txBody>
      </p:sp>
    </p:spTree>
    <p:extLst>
      <p:ext uri="{BB962C8B-B14F-4D97-AF65-F5344CB8AC3E}">
        <p14:creationId xmlns:p14="http://schemas.microsoft.com/office/powerpoint/2010/main" val="1196286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Central to my </a:t>
            </a:r>
            <a:r>
              <a:rPr lang="nb-NO" dirty="0" err="1"/>
              <a:t>research</a:t>
            </a:r>
            <a:r>
              <a:rPr lang="nb-NO" dirty="0"/>
              <a:t> </a:t>
            </a:r>
            <a:r>
              <a:rPr lang="nb-NO" dirty="0" err="1"/>
              <a:t>projects</a:t>
            </a:r>
            <a:r>
              <a:rPr lang="nb-NO" dirty="0"/>
              <a:t> has </a:t>
            </a:r>
            <a:r>
              <a:rPr lang="nb-NO" dirty="0" err="1"/>
              <a:t>been</a:t>
            </a:r>
            <a:r>
              <a:rPr lang="nb-NO" dirty="0"/>
              <a:t> </a:t>
            </a:r>
            <a:r>
              <a:rPr lang="nb-NO" dirty="0" err="1"/>
              <a:t>the</a:t>
            </a:r>
            <a:r>
              <a:rPr lang="nb-NO" dirty="0"/>
              <a:t> </a:t>
            </a:r>
            <a:r>
              <a:rPr lang="nb-NO" dirty="0" err="1"/>
              <a:t>idea</a:t>
            </a:r>
            <a:r>
              <a:rPr lang="nb-NO" dirty="0"/>
              <a:t> to </a:t>
            </a:r>
            <a:r>
              <a:rPr lang="nb-NO" dirty="0" err="1"/>
              <a:t>put</a:t>
            </a:r>
            <a:r>
              <a:rPr lang="nb-NO" dirty="0"/>
              <a:t> students in </a:t>
            </a:r>
            <a:r>
              <a:rPr lang="nb-NO" dirty="0" err="1"/>
              <a:t>the</a:t>
            </a:r>
            <a:r>
              <a:rPr lang="nb-NO" dirty="0"/>
              <a:t> </a:t>
            </a:r>
            <a:r>
              <a:rPr lang="nb-NO" dirty="0" err="1"/>
              <a:t>center</a:t>
            </a:r>
            <a:r>
              <a:rPr lang="nb-NO" dirty="0"/>
              <a:t>. Students </a:t>
            </a:r>
            <a:r>
              <a:rPr lang="nb-NO" dirty="0" err="1"/>
              <a:t>are</a:t>
            </a:r>
            <a:r>
              <a:rPr lang="nb-NO" dirty="0"/>
              <a:t> </a:t>
            </a:r>
            <a:r>
              <a:rPr lang="nb-NO" dirty="0" err="1"/>
              <a:t>innovators</a:t>
            </a:r>
            <a:r>
              <a:rPr lang="nb-NO" dirty="0"/>
              <a:t>, </a:t>
            </a:r>
            <a:r>
              <a:rPr lang="nb-NO" dirty="0" err="1"/>
              <a:t>researchers</a:t>
            </a:r>
            <a:r>
              <a:rPr lang="nb-NO" dirty="0"/>
              <a:t>, and </a:t>
            </a:r>
            <a:r>
              <a:rPr lang="nb-NO" dirty="0" err="1"/>
              <a:t>subjects</a:t>
            </a:r>
            <a:r>
              <a:rPr lang="nb-NO" dirty="0"/>
              <a:t>. It has </a:t>
            </a:r>
            <a:r>
              <a:rPr lang="nb-NO" dirty="0" err="1"/>
              <a:t>been</a:t>
            </a:r>
            <a:r>
              <a:rPr lang="nb-NO" dirty="0"/>
              <a:t> </a:t>
            </a:r>
            <a:r>
              <a:rPr lang="nb-NO" dirty="0" err="1"/>
              <a:t>challenging</a:t>
            </a:r>
            <a:r>
              <a:rPr lang="nb-NO" dirty="0"/>
              <a:t> to </a:t>
            </a:r>
            <a:r>
              <a:rPr lang="nb-NO" dirty="0" err="1"/>
              <a:t>defend</a:t>
            </a:r>
            <a:r>
              <a:rPr lang="nb-NO" dirty="0"/>
              <a:t> </a:t>
            </a:r>
            <a:r>
              <a:rPr lang="nb-NO" dirty="0" err="1"/>
              <a:t>this</a:t>
            </a:r>
            <a:r>
              <a:rPr lang="nb-NO" dirty="0"/>
              <a:t> </a:t>
            </a:r>
            <a:r>
              <a:rPr lang="nb-NO" dirty="0" err="1"/>
              <a:t>idea</a:t>
            </a:r>
            <a:r>
              <a:rPr lang="nb-NO" dirty="0"/>
              <a:t>. </a:t>
            </a:r>
            <a:r>
              <a:rPr lang="nb-NO" dirty="0" err="1"/>
              <a:t>However</a:t>
            </a:r>
            <a:r>
              <a:rPr lang="nb-NO" dirty="0"/>
              <a:t> it is </a:t>
            </a:r>
            <a:r>
              <a:rPr lang="nb-NO" dirty="0" err="1"/>
              <a:t>thanks</a:t>
            </a:r>
            <a:r>
              <a:rPr lang="nb-NO" dirty="0"/>
              <a:t> to students, and </a:t>
            </a:r>
            <a:r>
              <a:rPr lang="nb-NO" dirty="0" err="1"/>
              <a:t>the</a:t>
            </a:r>
            <a:r>
              <a:rPr lang="nb-NO" dirty="0"/>
              <a:t> </a:t>
            </a:r>
            <a:r>
              <a:rPr lang="nb-NO" dirty="0" err="1"/>
              <a:t>interdisciplinary</a:t>
            </a:r>
            <a:r>
              <a:rPr lang="nb-NO" dirty="0"/>
              <a:t> </a:t>
            </a:r>
            <a:r>
              <a:rPr lang="nb-NO" dirty="0" err="1"/>
              <a:t>courses</a:t>
            </a:r>
            <a:r>
              <a:rPr lang="nb-NO" dirty="0"/>
              <a:t> Experts in Team </a:t>
            </a:r>
            <a:r>
              <a:rPr lang="nb-NO" dirty="0" err="1"/>
              <a:t>that</a:t>
            </a:r>
            <a:r>
              <a:rPr lang="nb-NO" dirty="0"/>
              <a:t> I </a:t>
            </a:r>
            <a:r>
              <a:rPr lang="nb-NO" dirty="0" err="1"/>
              <a:t>learned</a:t>
            </a:r>
            <a:r>
              <a:rPr lang="nb-NO" dirty="0"/>
              <a:t> </a:t>
            </a:r>
            <a:r>
              <a:rPr lang="nb-NO" dirty="0" err="1"/>
              <a:t>how</a:t>
            </a:r>
            <a:r>
              <a:rPr lang="nb-NO" dirty="0"/>
              <a:t> to </a:t>
            </a:r>
            <a:r>
              <a:rPr lang="nb-NO" dirty="0" err="1"/>
              <a:t>work</a:t>
            </a:r>
            <a:r>
              <a:rPr lang="nb-NO" dirty="0"/>
              <a:t> at </a:t>
            </a:r>
            <a:r>
              <a:rPr lang="nb-NO" dirty="0" err="1"/>
              <a:t>the</a:t>
            </a:r>
            <a:r>
              <a:rPr lang="nb-NO" dirty="0"/>
              <a:t> </a:t>
            </a:r>
            <a:r>
              <a:rPr lang="nb-NO" dirty="0" err="1"/>
              <a:t>intersection</a:t>
            </a:r>
            <a:r>
              <a:rPr lang="nb-NO" dirty="0"/>
              <a:t> </a:t>
            </a:r>
            <a:r>
              <a:rPr lang="nb-NO" dirty="0" err="1"/>
              <a:t>between</a:t>
            </a:r>
            <a:r>
              <a:rPr lang="nb-NO" dirty="0"/>
              <a:t> </a:t>
            </a:r>
            <a:r>
              <a:rPr lang="nb-NO" dirty="0" err="1"/>
              <a:t>software</a:t>
            </a:r>
            <a:r>
              <a:rPr lang="nb-NO" dirty="0"/>
              <a:t> and </a:t>
            </a:r>
            <a:r>
              <a:rPr lang="nb-NO" dirty="0" err="1"/>
              <a:t>other</a:t>
            </a:r>
            <a:r>
              <a:rPr lang="nb-NO" dirty="0"/>
              <a:t> </a:t>
            </a:r>
            <a:r>
              <a:rPr lang="nb-NO" dirty="0" err="1"/>
              <a:t>disciplines</a:t>
            </a:r>
            <a:r>
              <a:rPr lang="nb-NO" dirty="0"/>
              <a:t>, </a:t>
            </a:r>
            <a:r>
              <a:rPr lang="nb-NO" dirty="0" err="1"/>
              <a:t>starting</a:t>
            </a:r>
            <a:r>
              <a:rPr lang="nb-NO" dirty="0"/>
              <a:t> from art. Experts in Team is a </a:t>
            </a:r>
            <a:r>
              <a:rPr lang="nb-NO" dirty="0" err="1"/>
              <a:t>mandatory</a:t>
            </a:r>
            <a:r>
              <a:rPr lang="nb-NO" dirty="0"/>
              <a:t> </a:t>
            </a:r>
            <a:r>
              <a:rPr lang="nb-NO" dirty="0" err="1"/>
              <a:t>course</a:t>
            </a:r>
            <a:r>
              <a:rPr lang="nb-NO" dirty="0"/>
              <a:t> </a:t>
            </a:r>
            <a:r>
              <a:rPr lang="nb-NO" dirty="0" err="1"/>
              <a:t>that</a:t>
            </a:r>
            <a:r>
              <a:rPr lang="nb-NO" dirty="0"/>
              <a:t> </a:t>
            </a:r>
            <a:r>
              <a:rPr lang="nb-NO" dirty="0" err="1"/>
              <a:t>each</a:t>
            </a:r>
            <a:r>
              <a:rPr lang="nb-NO" dirty="0"/>
              <a:t> </a:t>
            </a:r>
            <a:r>
              <a:rPr lang="nb-NO" dirty="0" err="1"/>
              <a:t>year</a:t>
            </a:r>
            <a:r>
              <a:rPr lang="nb-NO" dirty="0"/>
              <a:t> all master students at NTNU </a:t>
            </a:r>
            <a:r>
              <a:rPr lang="nb-NO" dirty="0" err="1"/>
              <a:t>participate</a:t>
            </a:r>
            <a:r>
              <a:rPr lang="nb-NO" dirty="0"/>
              <a:t> to.  </a:t>
            </a:r>
          </a:p>
          <a:p>
            <a:r>
              <a:rPr lang="nb-NO" dirty="0" err="1"/>
              <a:t>Important</a:t>
            </a:r>
            <a:r>
              <a:rPr lang="nb-NO" dirty="0"/>
              <a:t> to </a:t>
            </a:r>
            <a:r>
              <a:rPr lang="nb-NO" dirty="0" err="1"/>
              <a:t>researchers</a:t>
            </a:r>
            <a:r>
              <a:rPr lang="nb-NO" dirty="0"/>
              <a:t> is to </a:t>
            </a:r>
            <a:r>
              <a:rPr lang="nb-NO" dirty="0" err="1"/>
              <a:t>publish</a:t>
            </a:r>
            <a:r>
              <a:rPr lang="nb-NO" dirty="0"/>
              <a:t> in </a:t>
            </a:r>
            <a:r>
              <a:rPr lang="nb-NO" dirty="0" err="1"/>
              <a:t>high</a:t>
            </a:r>
            <a:r>
              <a:rPr lang="nb-NO" dirty="0"/>
              <a:t> </a:t>
            </a:r>
            <a:r>
              <a:rPr lang="nb-NO" dirty="0" err="1"/>
              <a:t>quality</a:t>
            </a:r>
            <a:r>
              <a:rPr lang="nb-NO" dirty="0"/>
              <a:t> </a:t>
            </a:r>
            <a:r>
              <a:rPr lang="nb-NO" dirty="0" err="1"/>
              <a:t>conferences</a:t>
            </a:r>
            <a:r>
              <a:rPr lang="nb-NO" dirty="0"/>
              <a:t> and journals- </a:t>
            </a:r>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13</a:t>
            </a:fld>
            <a:endParaRPr lang="en-GB"/>
          </a:p>
        </p:txBody>
      </p:sp>
    </p:spTree>
    <p:extLst>
      <p:ext uri="{BB962C8B-B14F-4D97-AF65-F5344CB8AC3E}">
        <p14:creationId xmlns:p14="http://schemas.microsoft.com/office/powerpoint/2010/main" val="2769008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a:t>
            </a:r>
            <a:r>
              <a:rPr lang="nb-NO" dirty="0" err="1"/>
              <a:t>wonder</a:t>
            </a:r>
            <a:r>
              <a:rPr lang="nb-NO" dirty="0"/>
              <a:t> </a:t>
            </a:r>
            <a:r>
              <a:rPr lang="nb-NO" dirty="0" err="1"/>
              <a:t>now</a:t>
            </a:r>
            <a:r>
              <a:rPr lang="nb-NO" dirty="0"/>
              <a:t> </a:t>
            </a:r>
            <a:r>
              <a:rPr lang="nb-NO" dirty="0" err="1"/>
              <a:t>if</a:t>
            </a:r>
            <a:r>
              <a:rPr lang="nb-NO" dirty="0"/>
              <a:t> </a:t>
            </a:r>
            <a:r>
              <a:rPr lang="nb-NO" dirty="0" err="1"/>
              <a:t>you</a:t>
            </a:r>
            <a:r>
              <a:rPr lang="nb-NO" dirty="0"/>
              <a:t> have </a:t>
            </a:r>
            <a:r>
              <a:rPr lang="nb-NO" dirty="0" err="1"/>
              <a:t>any</a:t>
            </a:r>
            <a:r>
              <a:rPr lang="nb-NO" dirty="0"/>
              <a:t> questions </a:t>
            </a:r>
            <a:r>
              <a:rPr lang="nb-NO" dirty="0" err="1"/>
              <a:t>about</a:t>
            </a:r>
            <a:r>
              <a:rPr lang="nb-NO" dirty="0"/>
              <a:t> </a:t>
            </a:r>
            <a:r>
              <a:rPr lang="nb-NO" dirty="0" err="1"/>
              <a:t>the</a:t>
            </a:r>
            <a:r>
              <a:rPr lang="nb-NO" dirty="0"/>
              <a:t> </a:t>
            </a:r>
            <a:r>
              <a:rPr lang="nb-NO" dirty="0" err="1"/>
              <a:t>software</a:t>
            </a:r>
            <a:r>
              <a:rPr lang="nb-NO" dirty="0"/>
              <a:t> part </a:t>
            </a:r>
            <a:r>
              <a:rPr lang="nb-NO" dirty="0" err="1"/>
              <a:t>of</a:t>
            </a:r>
            <a:r>
              <a:rPr lang="nb-NO" dirty="0"/>
              <a:t> my </a:t>
            </a:r>
            <a:r>
              <a:rPr lang="nb-NO" dirty="0" err="1"/>
              <a:t>presentation</a:t>
            </a:r>
            <a:r>
              <a:rPr lang="nb-NO" dirty="0"/>
              <a:t>. </a:t>
            </a:r>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14</a:t>
            </a:fld>
            <a:endParaRPr lang="en-GB"/>
          </a:p>
        </p:txBody>
      </p:sp>
    </p:spTree>
    <p:extLst>
      <p:ext uri="{BB962C8B-B14F-4D97-AF65-F5344CB8AC3E}">
        <p14:creationId xmlns:p14="http://schemas.microsoft.com/office/powerpoint/2010/main" val="140473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ENIAC (Electronic Numerical Integrator and Computer) was introduced at the University of Pennsylvania in 1946. In 1951 the first UNIVAC became commercially available. </a:t>
            </a:r>
            <a:r>
              <a:rPr lang="en-GB" dirty="0"/>
              <a:t>In </a:t>
            </a:r>
            <a:r>
              <a:rPr lang="en-US" dirty="0"/>
              <a:t>1965 American A. Michael Noll and German </a:t>
            </a:r>
            <a:r>
              <a:rPr lang="en-GB" dirty="0">
                <a:hlinkClick r:id="rId3" tooltip="Frieder Nake"/>
              </a:rPr>
              <a:t>Frieder </a:t>
            </a:r>
            <a:r>
              <a:rPr lang="en-GB" dirty="0" err="1">
                <a:hlinkClick r:id="rId3" tooltip="Frieder Nake"/>
              </a:rPr>
              <a:t>Nake</a:t>
            </a:r>
            <a:r>
              <a:rPr lang="en-GB" dirty="0"/>
              <a:t> </a:t>
            </a:r>
            <a:r>
              <a:rPr lang="en-US" dirty="0"/>
              <a:t>experiment with </a:t>
            </a:r>
            <a:r>
              <a:rPr lang="en-US" i="1" dirty="0"/>
              <a:t>computer art</a:t>
            </a:r>
            <a:r>
              <a:rPr lang="en-US" dirty="0"/>
              <a:t> and in the same year the first computer art exhibition is held.  </a:t>
            </a:r>
            <a:endParaRPr lang="en-GB" dirty="0"/>
          </a:p>
          <a:p>
            <a:r>
              <a:rPr lang="en-US" dirty="0"/>
              <a:t>In 1974 Vinton G. Cerf developed the TCP/ Internet Protocol. The Free Software Foundation published a single license usable for all software in 1989, called the GNU General Public License (GPL). This formalized the concept of copy left as opposite to copy right. Artists began to exploit the new technology offered by the web (Internet art) from the very beginning, developing new forms of interaction with the audience and shared authorship. </a:t>
            </a:r>
            <a:endParaRPr lang="en-GB" dirty="0"/>
          </a:p>
          <a:p>
            <a:r>
              <a:rPr lang="en-US" dirty="0"/>
              <a:t>Photoshop 1.0 was released in 1990 as a tool for digital photography. In the following years, digital cameras appeared on the market. Pictures could now be uploaded to computers and then manipulated. The first multimedia PC was released in 1991, its defining components being the CD-ROM drive and the sound card. The performance of micro processor-based computers reached the point that real-time generation of computer music using more general programs and algorithms became possible. In 1991, the first Web server was installed at the Stanford Linear Accelerator Center in California. In 1992, the portable browser was released by CERN as freeware, and the world had approximately 50 Web servers. </a:t>
            </a:r>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15</a:t>
            </a:fld>
            <a:endParaRPr lang="en-GB"/>
          </a:p>
        </p:txBody>
      </p:sp>
    </p:spTree>
    <p:extLst>
      <p:ext uri="{BB962C8B-B14F-4D97-AF65-F5344CB8AC3E}">
        <p14:creationId xmlns:p14="http://schemas.microsoft.com/office/powerpoint/2010/main" val="3356433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Shape 58"/>
          <p:cNvSpPr>
            <a:spLocks noGrp="1" noRot="1" noChangeAspect="1"/>
          </p:cNvSpPr>
          <p:nvPr>
            <p:ph type="sldImg" idx="2"/>
          </p:nvPr>
        </p:nvSpPr>
        <p:spPr>
          <a:xfrm>
            <a:off x="141288" y="766763"/>
            <a:ext cx="6819900" cy="38369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9" name="Shape 59"/>
          <p:cNvSpPr txBox="1">
            <a:spLocks noGrp="1"/>
          </p:cNvSpPr>
          <p:nvPr>
            <p:ph type="body" idx="1"/>
          </p:nvPr>
        </p:nvSpPr>
        <p:spPr>
          <a:xfrm>
            <a:off x="710248" y="4860687"/>
            <a:ext cx="5681980" cy="4604861"/>
          </a:xfrm>
          <a:prstGeom prst="rect">
            <a:avLst/>
          </a:prstGeom>
        </p:spPr>
        <p:txBody>
          <a:bodyPr wrap="square" lIns="99031" tIns="99031" rIns="99031" bIns="99031" anchor="t" anchorCtr="0">
            <a:noAutofit/>
          </a:bodyPr>
          <a:lstStyle/>
          <a:p>
            <a:pPr>
              <a:buNone/>
            </a:pPr>
            <a:r>
              <a:rPr lang="en-US" dirty="0"/>
              <a:t>In this project that we carried out in Trondheim from 2007 to 2011, the research questions explore the interplay between artwork, technology, artist, and audience</a:t>
            </a:r>
          </a:p>
          <a:p>
            <a:pPr marL="309523" indent="-309523"/>
            <a:r>
              <a:rPr lang="en-US" dirty="0"/>
              <a:t>How can we improve the development process of software dependent artworks and projects, in terms of software development, maintenance, upgrade and usability of the artwork? This permanent installation in the school yard of a school in Trondheim, enables the pupils to play with technology and music, while being outside and together. </a:t>
            </a:r>
            <a:endParaRPr lang="nb-NO" dirty="0"/>
          </a:p>
          <a:p>
            <a:endParaRPr dirty="0"/>
          </a:p>
        </p:txBody>
      </p:sp>
    </p:spTree>
    <p:extLst>
      <p:ext uri="{BB962C8B-B14F-4D97-AF65-F5344CB8AC3E}">
        <p14:creationId xmlns:p14="http://schemas.microsoft.com/office/powerpoint/2010/main" val="28613085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17</a:t>
            </a:fld>
            <a:endParaRPr lang="en-GB"/>
          </a:p>
        </p:txBody>
      </p:sp>
    </p:spTree>
    <p:extLst>
      <p:ext uri="{BB962C8B-B14F-4D97-AF65-F5344CB8AC3E}">
        <p14:creationId xmlns:p14="http://schemas.microsoft.com/office/powerpoint/2010/main" val="12318895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a:spLocks noGrp="1" noRot="1" noChangeAspect="1"/>
          </p:cNvSpPr>
          <p:nvPr>
            <p:ph type="sldImg" idx="2"/>
          </p:nvPr>
        </p:nvSpPr>
        <p:spPr>
          <a:xfrm>
            <a:off x="141288" y="766763"/>
            <a:ext cx="6819900" cy="38369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7" name="Shape 87"/>
          <p:cNvSpPr txBox="1">
            <a:spLocks noGrp="1"/>
          </p:cNvSpPr>
          <p:nvPr>
            <p:ph type="body" idx="1"/>
          </p:nvPr>
        </p:nvSpPr>
        <p:spPr>
          <a:xfrm>
            <a:off x="710248" y="4860687"/>
            <a:ext cx="5681980" cy="4604861"/>
          </a:xfrm>
          <a:prstGeom prst="rect">
            <a:avLst/>
          </a:prstGeom>
        </p:spPr>
        <p:txBody>
          <a:bodyPr wrap="square" lIns="99031" tIns="99031" rIns="99031" bIns="99031" anchor="t" anchorCtr="0">
            <a:noAutofit/>
          </a:bodyPr>
          <a:lstStyle/>
          <a:p>
            <a:r>
              <a:rPr lang="nb-NO" dirty="0" err="1"/>
              <a:t>Kodeløypa</a:t>
            </a:r>
            <a:r>
              <a:rPr lang="nb-NO" dirty="0"/>
              <a:t> is a </a:t>
            </a:r>
            <a:r>
              <a:rPr lang="nb-NO" dirty="0" err="1"/>
              <a:t>project</a:t>
            </a:r>
            <a:r>
              <a:rPr lang="nb-NO" dirty="0"/>
              <a:t> </a:t>
            </a:r>
            <a:r>
              <a:rPr lang="nb-NO" dirty="0" err="1"/>
              <a:t>that</a:t>
            </a:r>
            <a:r>
              <a:rPr lang="nb-NO" dirty="0"/>
              <a:t> </a:t>
            </a:r>
            <a:r>
              <a:rPr lang="nb-NO" dirty="0" err="1"/>
              <a:t>we</a:t>
            </a:r>
            <a:r>
              <a:rPr lang="nb-NO" dirty="0"/>
              <a:t> </a:t>
            </a:r>
            <a:r>
              <a:rPr lang="nb-NO" dirty="0" err="1"/>
              <a:t>started</a:t>
            </a:r>
            <a:r>
              <a:rPr lang="nb-NO" dirty="0"/>
              <a:t> in 2014 </a:t>
            </a:r>
            <a:r>
              <a:rPr lang="nb-NO" dirty="0" err="1"/>
              <a:t>that</a:t>
            </a:r>
            <a:r>
              <a:rPr lang="nb-NO" dirty="0"/>
              <a:t> </a:t>
            </a:r>
            <a:r>
              <a:rPr lang="nb-NO" dirty="0" err="1"/>
              <a:t>build</a:t>
            </a:r>
            <a:r>
              <a:rPr lang="nb-NO" dirty="0"/>
              <a:t> </a:t>
            </a:r>
            <a:r>
              <a:rPr lang="nb-NO" dirty="0" err="1"/>
              <a:t>on</a:t>
            </a:r>
            <a:r>
              <a:rPr lang="nb-NO" dirty="0"/>
              <a:t> </a:t>
            </a:r>
            <a:r>
              <a:rPr lang="nb-NO" dirty="0" err="1"/>
              <a:t>computing</a:t>
            </a:r>
            <a:r>
              <a:rPr lang="nb-NO" dirty="0"/>
              <a:t> and art to </a:t>
            </a:r>
            <a:r>
              <a:rPr lang="nb-NO" dirty="0" err="1"/>
              <a:t>address</a:t>
            </a:r>
            <a:r>
              <a:rPr lang="nb-NO" dirty="0"/>
              <a:t> </a:t>
            </a:r>
            <a:r>
              <a:rPr lang="nb-NO" dirty="0" err="1"/>
              <a:t>the</a:t>
            </a:r>
            <a:r>
              <a:rPr lang="nb-NO" dirty="0"/>
              <a:t> goal 4 and 5. </a:t>
            </a:r>
            <a:r>
              <a:rPr lang="nb-NO" dirty="0" err="1"/>
              <a:t>We</a:t>
            </a:r>
            <a:r>
              <a:rPr lang="nb-NO" dirty="0"/>
              <a:t> </a:t>
            </a:r>
            <a:r>
              <a:rPr lang="nb-NO" dirty="0" err="1"/>
              <a:t>invite</a:t>
            </a:r>
            <a:r>
              <a:rPr lang="nb-NO" dirty="0"/>
              <a:t> </a:t>
            </a:r>
            <a:r>
              <a:rPr lang="nb-NO" dirty="0" err="1"/>
              <a:t>each</a:t>
            </a:r>
            <a:r>
              <a:rPr lang="nb-NO" dirty="0"/>
              <a:t> Friday to </a:t>
            </a:r>
            <a:r>
              <a:rPr lang="nb-NO" dirty="0" err="1"/>
              <a:t>our</a:t>
            </a:r>
            <a:r>
              <a:rPr lang="nb-NO" dirty="0"/>
              <a:t> </a:t>
            </a:r>
            <a:r>
              <a:rPr lang="nb-NO" dirty="0" err="1"/>
              <a:t>department</a:t>
            </a:r>
            <a:r>
              <a:rPr lang="nb-NO" dirty="0"/>
              <a:t> a </a:t>
            </a:r>
            <a:r>
              <a:rPr lang="nb-NO" dirty="0" err="1"/>
              <a:t>new</a:t>
            </a:r>
            <a:r>
              <a:rPr lang="nb-NO" dirty="0"/>
              <a:t> </a:t>
            </a:r>
            <a:r>
              <a:rPr lang="nb-NO" dirty="0" err="1"/>
              <a:t>class</a:t>
            </a:r>
            <a:r>
              <a:rPr lang="nb-NO" dirty="0"/>
              <a:t> from </a:t>
            </a:r>
            <a:r>
              <a:rPr lang="nb-NO" dirty="0" err="1"/>
              <a:t>the</a:t>
            </a:r>
            <a:r>
              <a:rPr lang="nb-NO" dirty="0"/>
              <a:t> </a:t>
            </a:r>
            <a:r>
              <a:rPr lang="nb-NO" dirty="0" err="1"/>
              <a:t>ground</a:t>
            </a:r>
            <a:r>
              <a:rPr lang="nb-NO" dirty="0"/>
              <a:t> </a:t>
            </a:r>
            <a:r>
              <a:rPr lang="nb-NO" dirty="0" err="1"/>
              <a:t>school</a:t>
            </a:r>
            <a:r>
              <a:rPr lang="nb-NO" dirty="0"/>
              <a:t>. </a:t>
            </a:r>
            <a:r>
              <a:rPr lang="nb-NO" dirty="0" err="1"/>
              <a:t>Children</a:t>
            </a:r>
            <a:r>
              <a:rPr lang="nb-NO" dirty="0"/>
              <a:t> </a:t>
            </a:r>
            <a:r>
              <a:rPr lang="nb-NO" dirty="0" err="1"/>
              <a:t>come</a:t>
            </a:r>
            <a:r>
              <a:rPr lang="nb-NO" dirty="0"/>
              <a:t> to </a:t>
            </a:r>
            <a:r>
              <a:rPr lang="nb-NO" dirty="0" err="1"/>
              <a:t>experience</a:t>
            </a:r>
            <a:r>
              <a:rPr lang="nb-NO" dirty="0"/>
              <a:t> </a:t>
            </a:r>
            <a:r>
              <a:rPr lang="nb-NO" dirty="0" err="1"/>
              <a:t>artistic</a:t>
            </a:r>
            <a:r>
              <a:rPr lang="nb-NO" dirty="0"/>
              <a:t> robot </a:t>
            </a:r>
            <a:r>
              <a:rPr lang="nb-NO" dirty="0" err="1"/>
              <a:t>programming</a:t>
            </a:r>
            <a:r>
              <a:rPr lang="nb-NO" dirty="0"/>
              <a:t>. </a:t>
            </a:r>
            <a:r>
              <a:rPr lang="nb-NO" dirty="0" err="1"/>
              <a:t>We</a:t>
            </a:r>
            <a:r>
              <a:rPr lang="nb-NO" dirty="0"/>
              <a:t> </a:t>
            </a:r>
            <a:r>
              <a:rPr lang="nb-NO" dirty="0" err="1"/>
              <a:t>collect</a:t>
            </a:r>
            <a:r>
              <a:rPr lang="nb-NO" dirty="0"/>
              <a:t> </a:t>
            </a:r>
            <a:r>
              <a:rPr lang="nb-NO" dirty="0" err="1"/>
              <a:t>rich</a:t>
            </a:r>
            <a:r>
              <a:rPr lang="nb-NO" dirty="0"/>
              <a:t> data to be </a:t>
            </a:r>
            <a:r>
              <a:rPr lang="nb-NO" dirty="0" err="1"/>
              <a:t>able</a:t>
            </a:r>
            <a:r>
              <a:rPr lang="nb-NO" dirty="0"/>
              <a:t> to </a:t>
            </a:r>
            <a:r>
              <a:rPr lang="nb-NO" dirty="0" err="1"/>
              <a:t>improve</a:t>
            </a:r>
            <a:r>
              <a:rPr lang="nb-NO" dirty="0"/>
              <a:t> </a:t>
            </a:r>
            <a:r>
              <a:rPr lang="nb-NO" dirty="0" err="1"/>
              <a:t>knowledge</a:t>
            </a:r>
            <a:r>
              <a:rPr lang="nb-NO" dirty="0"/>
              <a:t> and </a:t>
            </a:r>
            <a:r>
              <a:rPr lang="nb-NO" dirty="0" err="1"/>
              <a:t>tools</a:t>
            </a:r>
            <a:r>
              <a:rPr lang="nb-NO" dirty="0"/>
              <a:t> for </a:t>
            </a:r>
            <a:r>
              <a:rPr lang="nb-NO" dirty="0" err="1"/>
              <a:t>programming</a:t>
            </a:r>
            <a:r>
              <a:rPr lang="nb-NO" dirty="0"/>
              <a:t> for </a:t>
            </a:r>
            <a:r>
              <a:rPr lang="nb-NO" dirty="0" err="1"/>
              <a:t>children</a:t>
            </a:r>
            <a:r>
              <a:rPr lang="nb-NO" dirty="0"/>
              <a:t>. In </a:t>
            </a:r>
            <a:r>
              <a:rPr lang="nb-NO" dirty="0" err="1"/>
              <a:t>this</a:t>
            </a:r>
            <a:r>
              <a:rPr lang="nb-NO" dirty="0"/>
              <a:t> </a:t>
            </a:r>
            <a:r>
              <a:rPr lang="nb-NO" dirty="0" err="1"/>
              <a:t>specific</a:t>
            </a:r>
            <a:r>
              <a:rPr lang="nb-NO" dirty="0"/>
              <a:t> </a:t>
            </a:r>
            <a:r>
              <a:rPr lang="nb-NO" dirty="0" err="1"/>
              <a:t>investigation</a:t>
            </a:r>
            <a:r>
              <a:rPr lang="nb-NO" dirty="0"/>
              <a:t>, </a:t>
            </a:r>
            <a:r>
              <a:rPr lang="nb-NO" dirty="0" err="1"/>
              <a:t>we</a:t>
            </a:r>
            <a:r>
              <a:rPr lang="nb-NO" dirty="0"/>
              <a:t> have </a:t>
            </a:r>
            <a:r>
              <a:rPr lang="nb-NO" dirty="0" err="1"/>
              <a:t>collected</a:t>
            </a:r>
            <a:r>
              <a:rPr lang="nb-NO" dirty="0"/>
              <a:t> data by </a:t>
            </a:r>
            <a:r>
              <a:rPr lang="nb-NO" dirty="0" err="1"/>
              <a:t>eye</a:t>
            </a:r>
            <a:r>
              <a:rPr lang="nb-NO" dirty="0"/>
              <a:t> </a:t>
            </a:r>
            <a:r>
              <a:rPr lang="nb-NO" dirty="0" err="1"/>
              <a:t>tracking</a:t>
            </a:r>
            <a:r>
              <a:rPr lang="nb-NO" dirty="0"/>
              <a:t> and </a:t>
            </a:r>
            <a:r>
              <a:rPr lang="nb-NO" dirty="0" err="1"/>
              <a:t>analyzed</a:t>
            </a:r>
            <a:r>
              <a:rPr lang="nb-NO" dirty="0"/>
              <a:t> it </a:t>
            </a:r>
            <a:r>
              <a:rPr lang="nb-NO" dirty="0" err="1"/>
              <a:t>using</a:t>
            </a:r>
            <a:r>
              <a:rPr lang="nb-NO" dirty="0"/>
              <a:t> ML. </a:t>
            </a:r>
            <a:endParaRPr dirty="0"/>
          </a:p>
        </p:txBody>
      </p:sp>
    </p:spTree>
    <p:extLst>
      <p:ext uri="{BB962C8B-B14F-4D97-AF65-F5344CB8AC3E}">
        <p14:creationId xmlns:p14="http://schemas.microsoft.com/office/powerpoint/2010/main" val="558136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a:t>
            </a:r>
            <a:r>
              <a:rPr lang="nb-NO" dirty="0" err="1"/>
              <a:t>want</a:t>
            </a:r>
            <a:r>
              <a:rPr lang="nb-NO" dirty="0"/>
              <a:t> to </a:t>
            </a:r>
            <a:r>
              <a:rPr lang="nb-NO" dirty="0" err="1"/>
              <a:t>conclude</a:t>
            </a:r>
            <a:r>
              <a:rPr lang="nb-NO" dirty="0"/>
              <a:t> by giving pointers to </a:t>
            </a:r>
            <a:r>
              <a:rPr lang="nb-NO" dirty="0" err="1"/>
              <a:t>the</a:t>
            </a:r>
            <a:r>
              <a:rPr lang="nb-NO" dirty="0"/>
              <a:t> </a:t>
            </a:r>
            <a:r>
              <a:rPr lang="nb-NO" dirty="0" err="1"/>
              <a:t>projects</a:t>
            </a:r>
            <a:r>
              <a:rPr lang="nb-NO" dirty="0"/>
              <a:t> I am </a:t>
            </a:r>
            <a:r>
              <a:rPr lang="nb-NO" dirty="0" err="1"/>
              <a:t>involved</a:t>
            </a:r>
            <a:r>
              <a:rPr lang="nb-NO" dirty="0"/>
              <a:t>. I </a:t>
            </a:r>
            <a:r>
              <a:rPr lang="nb-NO" dirty="0" err="1"/>
              <a:t>would</a:t>
            </a:r>
            <a:r>
              <a:rPr lang="nb-NO" dirty="0"/>
              <a:t> like to </a:t>
            </a:r>
            <a:r>
              <a:rPr lang="nb-NO" dirty="0" err="1"/>
              <a:t>Thank</a:t>
            </a:r>
            <a:r>
              <a:rPr lang="nb-NO" dirty="0"/>
              <a:t> my </a:t>
            </a:r>
            <a:r>
              <a:rPr lang="nb-NO" dirty="0" err="1"/>
              <a:t>university</a:t>
            </a:r>
            <a:r>
              <a:rPr lang="nb-NO" dirty="0"/>
              <a:t>, </a:t>
            </a:r>
            <a:r>
              <a:rPr lang="nb-NO" dirty="0" err="1"/>
              <a:t>the</a:t>
            </a:r>
            <a:r>
              <a:rPr lang="nb-NO" dirty="0"/>
              <a:t> Research Council </a:t>
            </a:r>
            <a:r>
              <a:rPr lang="nb-NO" dirty="0" err="1"/>
              <a:t>of</a:t>
            </a:r>
            <a:r>
              <a:rPr lang="nb-NO" dirty="0"/>
              <a:t> Norway and </a:t>
            </a:r>
            <a:r>
              <a:rPr lang="nb-NO" dirty="0" err="1"/>
              <a:t>the</a:t>
            </a:r>
            <a:r>
              <a:rPr lang="nb-NO" dirty="0"/>
              <a:t> </a:t>
            </a:r>
            <a:r>
              <a:rPr lang="nb-NO" dirty="0" err="1"/>
              <a:t>Horizon</a:t>
            </a:r>
            <a:r>
              <a:rPr lang="nb-NO" dirty="0"/>
              <a:t> program </a:t>
            </a:r>
            <a:r>
              <a:rPr lang="nb-NO" dirty="0" err="1"/>
              <a:t>of</a:t>
            </a:r>
            <a:r>
              <a:rPr lang="nb-NO" dirty="0"/>
              <a:t> </a:t>
            </a:r>
            <a:r>
              <a:rPr lang="nb-NO" dirty="0" err="1"/>
              <a:t>the</a:t>
            </a:r>
            <a:r>
              <a:rPr lang="nb-NO" dirty="0"/>
              <a:t> European Commission. I </a:t>
            </a:r>
            <a:r>
              <a:rPr lang="nb-NO" dirty="0" err="1"/>
              <a:t>would</a:t>
            </a:r>
            <a:r>
              <a:rPr lang="nb-NO" dirty="0"/>
              <a:t> like to </a:t>
            </a:r>
            <a:r>
              <a:rPr lang="nb-NO" dirty="0" err="1"/>
              <a:t>thank</a:t>
            </a:r>
            <a:r>
              <a:rPr lang="nb-NO" dirty="0"/>
              <a:t> all my students, </a:t>
            </a:r>
            <a:r>
              <a:rPr lang="nb-NO" dirty="0" err="1"/>
              <a:t>without</a:t>
            </a:r>
            <a:r>
              <a:rPr lang="nb-NO" dirty="0"/>
              <a:t> </a:t>
            </a:r>
            <a:r>
              <a:rPr lang="nb-NO" dirty="0" err="1"/>
              <a:t>them</a:t>
            </a:r>
            <a:r>
              <a:rPr lang="nb-NO" dirty="0"/>
              <a:t> I </a:t>
            </a:r>
            <a:r>
              <a:rPr lang="nb-NO" dirty="0" err="1"/>
              <a:t>would</a:t>
            </a:r>
            <a:r>
              <a:rPr lang="nb-NO" dirty="0"/>
              <a:t> not </a:t>
            </a:r>
            <a:r>
              <a:rPr lang="nb-NO" dirty="0" err="1"/>
              <a:t>not</a:t>
            </a:r>
            <a:r>
              <a:rPr lang="nb-NO" dirty="0"/>
              <a:t> </a:t>
            </a:r>
            <a:r>
              <a:rPr lang="nb-NO" dirty="0" err="1"/>
              <a:t>learn</a:t>
            </a:r>
            <a:r>
              <a:rPr lang="nb-NO" dirty="0"/>
              <a:t> </a:t>
            </a:r>
            <a:r>
              <a:rPr lang="nb-NO" dirty="0" err="1"/>
              <a:t>anything</a:t>
            </a:r>
            <a:r>
              <a:rPr lang="nb-NO" dirty="0"/>
              <a:t>. I </a:t>
            </a:r>
            <a:r>
              <a:rPr lang="nb-NO" dirty="0" err="1"/>
              <a:t>thank</a:t>
            </a:r>
            <a:r>
              <a:rPr lang="nb-NO" dirty="0"/>
              <a:t> my </a:t>
            </a:r>
            <a:r>
              <a:rPr lang="nb-NO" dirty="0" err="1"/>
              <a:t>colleagues</a:t>
            </a:r>
            <a:r>
              <a:rPr lang="nb-NO" dirty="0"/>
              <a:t>, </a:t>
            </a:r>
            <a:r>
              <a:rPr lang="nb-NO" dirty="0" err="1"/>
              <a:t>those</a:t>
            </a:r>
            <a:r>
              <a:rPr lang="nb-NO" dirty="0"/>
              <a:t> </a:t>
            </a:r>
            <a:r>
              <a:rPr lang="nb-NO" dirty="0" err="1"/>
              <a:t>whom</a:t>
            </a:r>
            <a:r>
              <a:rPr lang="nb-NO" dirty="0"/>
              <a:t> I </a:t>
            </a:r>
            <a:r>
              <a:rPr lang="nb-NO" dirty="0" err="1"/>
              <a:t>mention</a:t>
            </a:r>
            <a:r>
              <a:rPr lang="nb-NO" dirty="0"/>
              <a:t> </a:t>
            </a:r>
            <a:r>
              <a:rPr lang="nb-NO" dirty="0" err="1"/>
              <a:t>here</a:t>
            </a:r>
            <a:r>
              <a:rPr lang="nb-NO" dirty="0"/>
              <a:t> and </a:t>
            </a:r>
            <a:r>
              <a:rPr lang="nb-NO" dirty="0" err="1"/>
              <a:t>the</a:t>
            </a:r>
            <a:r>
              <a:rPr lang="nb-NO" dirty="0"/>
              <a:t> </a:t>
            </a:r>
            <a:r>
              <a:rPr lang="nb-NO" dirty="0" err="1"/>
              <a:t>other</a:t>
            </a:r>
            <a:r>
              <a:rPr lang="nb-NO" dirty="0"/>
              <a:t> </a:t>
            </a:r>
            <a:r>
              <a:rPr lang="nb-NO" dirty="0" err="1"/>
              <a:t>ones</a:t>
            </a:r>
            <a:r>
              <a:rPr lang="nb-NO" dirty="0"/>
              <a:t>, I </a:t>
            </a:r>
            <a:r>
              <a:rPr lang="nb-NO" dirty="0" err="1"/>
              <a:t>thank</a:t>
            </a:r>
            <a:r>
              <a:rPr lang="nb-NO" dirty="0"/>
              <a:t> </a:t>
            </a:r>
            <a:r>
              <a:rPr lang="nb-NO" dirty="0" err="1"/>
              <a:t>expecially</a:t>
            </a:r>
            <a:r>
              <a:rPr lang="nb-NO" dirty="0"/>
              <a:t> Ilias Pappas </a:t>
            </a:r>
            <a:r>
              <a:rPr lang="nb-NO" dirty="0" err="1"/>
              <a:t>who</a:t>
            </a:r>
            <a:r>
              <a:rPr lang="nb-NO" dirty="0"/>
              <a:t> is </a:t>
            </a:r>
            <a:r>
              <a:rPr lang="nb-NO" dirty="0" err="1"/>
              <a:t>here</a:t>
            </a:r>
            <a:r>
              <a:rPr lang="nb-NO" dirty="0"/>
              <a:t> in </a:t>
            </a:r>
            <a:r>
              <a:rPr lang="nb-NO" dirty="0" err="1"/>
              <a:t>the</a:t>
            </a:r>
            <a:r>
              <a:rPr lang="nb-NO" dirty="0"/>
              <a:t> </a:t>
            </a:r>
            <a:r>
              <a:rPr lang="nb-NO" dirty="0" err="1"/>
              <a:t>conference</a:t>
            </a:r>
            <a:r>
              <a:rPr lang="nb-NO" dirty="0"/>
              <a:t>, </a:t>
            </a:r>
            <a:r>
              <a:rPr lang="nb-NO" dirty="0" err="1"/>
              <a:t>with</a:t>
            </a:r>
            <a:r>
              <a:rPr lang="nb-NO" dirty="0"/>
              <a:t> him </a:t>
            </a:r>
            <a:r>
              <a:rPr lang="nb-NO" dirty="0" err="1"/>
              <a:t>we</a:t>
            </a:r>
            <a:r>
              <a:rPr lang="nb-NO" dirty="0"/>
              <a:t> </a:t>
            </a:r>
            <a:r>
              <a:rPr lang="nb-NO" dirty="0" err="1"/>
              <a:t>work</a:t>
            </a:r>
            <a:r>
              <a:rPr lang="nb-NO" dirty="0"/>
              <a:t> </a:t>
            </a:r>
            <a:r>
              <a:rPr lang="nb-NO" dirty="0" err="1"/>
              <a:t>on</a:t>
            </a:r>
            <a:r>
              <a:rPr lang="nb-NO" dirty="0"/>
              <a:t> </a:t>
            </a:r>
            <a:r>
              <a:rPr lang="nb-NO" dirty="0" err="1"/>
              <a:t>social</a:t>
            </a:r>
            <a:r>
              <a:rPr lang="nb-NO" dirty="0"/>
              <a:t> </a:t>
            </a:r>
            <a:r>
              <a:rPr lang="nb-NO" dirty="0" err="1"/>
              <a:t>innovation</a:t>
            </a:r>
            <a:r>
              <a:rPr lang="nb-NO" dirty="0"/>
              <a:t> and </a:t>
            </a:r>
            <a:r>
              <a:rPr lang="nb-NO" dirty="0" err="1"/>
              <a:t>big</a:t>
            </a:r>
            <a:r>
              <a:rPr lang="nb-NO" dirty="0"/>
              <a:t> data </a:t>
            </a:r>
            <a:r>
              <a:rPr lang="nb-NO" dirty="0" err="1"/>
              <a:t>project</a:t>
            </a:r>
            <a:r>
              <a:rPr lang="nb-NO" dirty="0"/>
              <a:t>. </a:t>
            </a:r>
          </a:p>
          <a:p>
            <a:r>
              <a:rPr lang="nb-NO" dirty="0"/>
              <a:t>I hope </a:t>
            </a:r>
            <a:r>
              <a:rPr lang="nb-NO" dirty="0" err="1"/>
              <a:t>you</a:t>
            </a:r>
            <a:r>
              <a:rPr lang="nb-NO" dirty="0"/>
              <a:t> have </a:t>
            </a:r>
            <a:r>
              <a:rPr lang="nb-NO" dirty="0" err="1"/>
              <a:t>enjoyed</a:t>
            </a:r>
            <a:r>
              <a:rPr lang="nb-NO" dirty="0"/>
              <a:t> </a:t>
            </a:r>
            <a:r>
              <a:rPr lang="nb-NO" dirty="0" err="1"/>
              <a:t>the</a:t>
            </a:r>
            <a:r>
              <a:rPr lang="nb-NO" dirty="0"/>
              <a:t> </a:t>
            </a:r>
            <a:r>
              <a:rPr lang="nb-NO" dirty="0" err="1"/>
              <a:t>interaction</a:t>
            </a:r>
            <a:r>
              <a:rPr lang="nb-NO" dirty="0"/>
              <a:t> and </a:t>
            </a:r>
            <a:r>
              <a:rPr lang="nb-NO" dirty="0" err="1"/>
              <a:t>you</a:t>
            </a:r>
            <a:r>
              <a:rPr lang="nb-NO" dirty="0"/>
              <a:t> </a:t>
            </a:r>
            <a:r>
              <a:rPr lang="nb-NO" dirty="0" err="1"/>
              <a:t>want</a:t>
            </a:r>
            <a:r>
              <a:rPr lang="nb-NO" dirty="0"/>
              <a:t> to ask </a:t>
            </a:r>
            <a:r>
              <a:rPr lang="nb-NO" dirty="0" err="1"/>
              <a:t>me</a:t>
            </a:r>
            <a:r>
              <a:rPr lang="nb-NO" dirty="0"/>
              <a:t> questions or just </a:t>
            </a:r>
            <a:r>
              <a:rPr lang="nb-NO" dirty="0" err="1"/>
              <a:t>give</a:t>
            </a:r>
            <a:r>
              <a:rPr lang="nb-NO" dirty="0"/>
              <a:t> </a:t>
            </a:r>
            <a:r>
              <a:rPr lang="nb-NO" dirty="0" err="1"/>
              <a:t>me</a:t>
            </a:r>
            <a:r>
              <a:rPr lang="nb-NO" dirty="0"/>
              <a:t> feedback. </a:t>
            </a:r>
            <a:r>
              <a:rPr lang="nb-NO" dirty="0" err="1"/>
              <a:t>Thanks</a:t>
            </a:r>
            <a:r>
              <a:rPr lang="nb-NO" dirty="0"/>
              <a:t> </a:t>
            </a:r>
            <a:r>
              <a:rPr lang="nb-NO" dirty="0" err="1"/>
              <a:t>again</a:t>
            </a:r>
            <a:r>
              <a:rPr lang="nb-NO" dirty="0"/>
              <a:t> for </a:t>
            </a:r>
            <a:r>
              <a:rPr lang="nb-NO" dirty="0" err="1"/>
              <a:t>the</a:t>
            </a:r>
            <a:r>
              <a:rPr lang="nb-NO" dirty="0"/>
              <a:t> </a:t>
            </a:r>
            <a:r>
              <a:rPr lang="nb-NO" dirty="0" err="1"/>
              <a:t>attention</a:t>
            </a:r>
            <a:r>
              <a:rPr lang="nb-NO" dirty="0"/>
              <a:t> and for </a:t>
            </a:r>
            <a:r>
              <a:rPr lang="nb-NO" dirty="0" err="1"/>
              <a:t>inviting</a:t>
            </a:r>
            <a:r>
              <a:rPr lang="nb-NO" dirty="0"/>
              <a:t> </a:t>
            </a:r>
            <a:r>
              <a:rPr lang="nb-NO" dirty="0" err="1"/>
              <a:t>me</a:t>
            </a:r>
            <a:r>
              <a:rPr lang="nb-NO" dirty="0"/>
              <a:t> </a:t>
            </a:r>
            <a:r>
              <a:rPr lang="nb-NO" dirty="0" err="1"/>
              <a:t>here</a:t>
            </a:r>
            <a:r>
              <a:rPr lang="nb-NO" dirty="0"/>
              <a:t>. </a:t>
            </a:r>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19</a:t>
            </a:fld>
            <a:endParaRPr lang="en-GB"/>
          </a:p>
        </p:txBody>
      </p:sp>
    </p:spTree>
    <p:extLst>
      <p:ext uri="{BB962C8B-B14F-4D97-AF65-F5344CB8AC3E}">
        <p14:creationId xmlns:p14="http://schemas.microsoft.com/office/powerpoint/2010/main" val="9032696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a:p>
        </p:txBody>
      </p:sp>
      <p:sp>
        <p:nvSpPr>
          <p:cNvPr id="4" name="Plassholder for lysbildenummer 3"/>
          <p:cNvSpPr>
            <a:spLocks noGrp="1"/>
          </p:cNvSpPr>
          <p:nvPr>
            <p:ph type="sldNum" sz="quarter" idx="10"/>
          </p:nvPr>
        </p:nvSpPr>
        <p:spPr/>
        <p:txBody>
          <a:bodyPr/>
          <a:lstStyle/>
          <a:p>
            <a:fld id="{D8AF5861-CC5D-44E8-B33C-CD84562D017E}" type="slidenum">
              <a:rPr lang="en-GB" smtClean="0"/>
              <a:t>20</a:t>
            </a:fld>
            <a:endParaRPr lang="en-GB"/>
          </a:p>
        </p:txBody>
      </p:sp>
    </p:spTree>
    <p:extLst>
      <p:ext uri="{BB962C8B-B14F-4D97-AF65-F5344CB8AC3E}">
        <p14:creationId xmlns:p14="http://schemas.microsoft.com/office/powerpoint/2010/main" val="3176450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E6B380-F9AB-47E6-92B3-8ECA21534413}"/>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GB"/>
          </a:p>
        </p:txBody>
      </p:sp>
      <p:sp>
        <p:nvSpPr>
          <p:cNvPr id="3" name="Undertittel 2">
            <a:extLst>
              <a:ext uri="{FF2B5EF4-FFF2-40B4-BE49-F238E27FC236}">
                <a16:creationId xmlns:a16="http://schemas.microsoft.com/office/drawing/2014/main" id="{991A5318-FE5E-4D54-8348-38ECECFF3B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
        <p:nvSpPr>
          <p:cNvPr id="4" name="Plassholder for dato 3">
            <a:extLst>
              <a:ext uri="{FF2B5EF4-FFF2-40B4-BE49-F238E27FC236}">
                <a16:creationId xmlns:a16="http://schemas.microsoft.com/office/drawing/2014/main" id="{A5FBCAFD-74D8-4385-8942-0364F816B312}"/>
              </a:ext>
            </a:extLst>
          </p:cNvPr>
          <p:cNvSpPr>
            <a:spLocks noGrp="1"/>
          </p:cNvSpPr>
          <p:nvPr>
            <p:ph type="dt" sz="half" idx="10"/>
          </p:nvPr>
        </p:nvSpPr>
        <p:spPr/>
        <p:txBody>
          <a:bodyPr/>
          <a:lstStyle/>
          <a:p>
            <a:fld id="{F21460DD-C252-45EE-B64D-83264D8247A6}" type="datetimeFigureOut">
              <a:rPr lang="en-GB" smtClean="0"/>
              <a:t>11/11/2018</a:t>
            </a:fld>
            <a:endParaRPr lang="en-GB"/>
          </a:p>
        </p:txBody>
      </p:sp>
      <p:sp>
        <p:nvSpPr>
          <p:cNvPr id="5" name="Plassholder for bunntekst 4">
            <a:extLst>
              <a:ext uri="{FF2B5EF4-FFF2-40B4-BE49-F238E27FC236}">
                <a16:creationId xmlns:a16="http://schemas.microsoft.com/office/drawing/2014/main" id="{CFD2E8F8-5BF3-4318-9B1E-F31F53897EAC}"/>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558D32FB-F98C-44B5-B701-F54126658BE7}"/>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4004267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453B17-CD05-48AD-95E7-06C5D18DDFBA}"/>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25DE3BF6-0D42-49C5-BE09-8DC4452AC665}"/>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C25232D5-8A68-440C-829B-0A8DE003076A}"/>
              </a:ext>
            </a:extLst>
          </p:cNvPr>
          <p:cNvSpPr>
            <a:spLocks noGrp="1"/>
          </p:cNvSpPr>
          <p:nvPr>
            <p:ph type="dt" sz="half" idx="10"/>
          </p:nvPr>
        </p:nvSpPr>
        <p:spPr/>
        <p:txBody>
          <a:bodyPr/>
          <a:lstStyle/>
          <a:p>
            <a:fld id="{F21460DD-C252-45EE-B64D-83264D8247A6}" type="datetimeFigureOut">
              <a:rPr lang="en-GB" smtClean="0"/>
              <a:t>11/11/2018</a:t>
            </a:fld>
            <a:endParaRPr lang="en-GB"/>
          </a:p>
        </p:txBody>
      </p:sp>
      <p:sp>
        <p:nvSpPr>
          <p:cNvPr id="5" name="Plassholder for bunntekst 4">
            <a:extLst>
              <a:ext uri="{FF2B5EF4-FFF2-40B4-BE49-F238E27FC236}">
                <a16:creationId xmlns:a16="http://schemas.microsoft.com/office/drawing/2014/main" id="{EDC8DE58-A064-4B0A-ACED-C237996439F5}"/>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6138A1D3-73D1-41DC-8434-F13907C7AC5B}"/>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1115606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F65C87-ED00-4268-A4C9-AB9B716C6BDE}"/>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GB"/>
          </a:p>
        </p:txBody>
      </p:sp>
      <p:sp>
        <p:nvSpPr>
          <p:cNvPr id="3" name="Plassholder for tekst 2">
            <a:extLst>
              <a:ext uri="{FF2B5EF4-FFF2-40B4-BE49-F238E27FC236}">
                <a16:creationId xmlns:a16="http://schemas.microsoft.com/office/drawing/2014/main" id="{77306B2A-6295-40E7-A199-614FE48D4B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03079BD6-83D2-4932-BBC2-36F3ACDB1A67}"/>
              </a:ext>
            </a:extLst>
          </p:cNvPr>
          <p:cNvSpPr>
            <a:spLocks noGrp="1"/>
          </p:cNvSpPr>
          <p:nvPr>
            <p:ph type="dt" sz="half" idx="10"/>
          </p:nvPr>
        </p:nvSpPr>
        <p:spPr/>
        <p:txBody>
          <a:bodyPr/>
          <a:lstStyle/>
          <a:p>
            <a:fld id="{F21460DD-C252-45EE-B64D-83264D8247A6}" type="datetimeFigureOut">
              <a:rPr lang="en-GB" smtClean="0"/>
              <a:t>11/11/2018</a:t>
            </a:fld>
            <a:endParaRPr lang="en-GB"/>
          </a:p>
        </p:txBody>
      </p:sp>
      <p:sp>
        <p:nvSpPr>
          <p:cNvPr id="5" name="Plassholder for bunntekst 4">
            <a:extLst>
              <a:ext uri="{FF2B5EF4-FFF2-40B4-BE49-F238E27FC236}">
                <a16:creationId xmlns:a16="http://schemas.microsoft.com/office/drawing/2014/main" id="{F63B9353-3E91-4CE3-9072-DC192C53AFC4}"/>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74F1C346-0542-478E-BEC9-983980BA49B4}"/>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1789199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9FAB10-662B-4199-A3F6-6F930DFE51AD}"/>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FFAB014C-6C47-4C9D-8D51-23AD6F9C22FB}"/>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innhold 3">
            <a:extLst>
              <a:ext uri="{FF2B5EF4-FFF2-40B4-BE49-F238E27FC236}">
                <a16:creationId xmlns:a16="http://schemas.microsoft.com/office/drawing/2014/main" id="{71E3F938-E0AF-4230-BA76-78FCC3787C19}"/>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dato 4">
            <a:extLst>
              <a:ext uri="{FF2B5EF4-FFF2-40B4-BE49-F238E27FC236}">
                <a16:creationId xmlns:a16="http://schemas.microsoft.com/office/drawing/2014/main" id="{25E556C1-7FC1-4953-8FD7-4C175709FD2A}"/>
              </a:ext>
            </a:extLst>
          </p:cNvPr>
          <p:cNvSpPr>
            <a:spLocks noGrp="1"/>
          </p:cNvSpPr>
          <p:nvPr>
            <p:ph type="dt" sz="half" idx="10"/>
          </p:nvPr>
        </p:nvSpPr>
        <p:spPr/>
        <p:txBody>
          <a:bodyPr/>
          <a:lstStyle/>
          <a:p>
            <a:fld id="{F21460DD-C252-45EE-B64D-83264D8247A6}" type="datetimeFigureOut">
              <a:rPr lang="en-GB" smtClean="0"/>
              <a:t>11/11/2018</a:t>
            </a:fld>
            <a:endParaRPr lang="en-GB"/>
          </a:p>
        </p:txBody>
      </p:sp>
      <p:sp>
        <p:nvSpPr>
          <p:cNvPr id="6" name="Plassholder for bunntekst 5">
            <a:extLst>
              <a:ext uri="{FF2B5EF4-FFF2-40B4-BE49-F238E27FC236}">
                <a16:creationId xmlns:a16="http://schemas.microsoft.com/office/drawing/2014/main" id="{A3F86635-AFB2-430F-9EB2-96F8E6917584}"/>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C829C412-2E1C-4EE6-91B7-40A429471698}"/>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3721402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8F1BBB-5DC4-44B6-A4E2-1BE0A4B29392}"/>
              </a:ext>
            </a:extLst>
          </p:cNvPr>
          <p:cNvSpPr>
            <a:spLocks noGrp="1"/>
          </p:cNvSpPr>
          <p:nvPr>
            <p:ph type="title"/>
          </p:nvPr>
        </p:nvSpPr>
        <p:spPr>
          <a:xfrm>
            <a:off x="839788" y="365125"/>
            <a:ext cx="10515600" cy="1325563"/>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EB9238B3-71B3-4EAD-979C-97B2698F6C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BA903510-BAFF-4C0E-941A-02037507E2B7}"/>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tekst 4">
            <a:extLst>
              <a:ext uri="{FF2B5EF4-FFF2-40B4-BE49-F238E27FC236}">
                <a16:creationId xmlns:a16="http://schemas.microsoft.com/office/drawing/2014/main" id="{9FF4F095-E781-4CF9-8973-13A3208F03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C9E2B33A-998D-4345-AA31-B3D4F3D75082}"/>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7" name="Plassholder for dato 6">
            <a:extLst>
              <a:ext uri="{FF2B5EF4-FFF2-40B4-BE49-F238E27FC236}">
                <a16:creationId xmlns:a16="http://schemas.microsoft.com/office/drawing/2014/main" id="{83BC826F-2022-4B1B-96E8-DE82051E183B}"/>
              </a:ext>
            </a:extLst>
          </p:cNvPr>
          <p:cNvSpPr>
            <a:spLocks noGrp="1"/>
          </p:cNvSpPr>
          <p:nvPr>
            <p:ph type="dt" sz="half" idx="10"/>
          </p:nvPr>
        </p:nvSpPr>
        <p:spPr/>
        <p:txBody>
          <a:bodyPr/>
          <a:lstStyle/>
          <a:p>
            <a:fld id="{F21460DD-C252-45EE-B64D-83264D8247A6}" type="datetimeFigureOut">
              <a:rPr lang="en-GB" smtClean="0"/>
              <a:t>11/11/2018</a:t>
            </a:fld>
            <a:endParaRPr lang="en-GB"/>
          </a:p>
        </p:txBody>
      </p:sp>
      <p:sp>
        <p:nvSpPr>
          <p:cNvPr id="8" name="Plassholder for bunntekst 7">
            <a:extLst>
              <a:ext uri="{FF2B5EF4-FFF2-40B4-BE49-F238E27FC236}">
                <a16:creationId xmlns:a16="http://schemas.microsoft.com/office/drawing/2014/main" id="{37BF3B2D-2056-47B3-8C62-558668C19AC5}"/>
              </a:ext>
            </a:extLst>
          </p:cNvPr>
          <p:cNvSpPr>
            <a:spLocks noGrp="1"/>
          </p:cNvSpPr>
          <p:nvPr>
            <p:ph type="ftr" sz="quarter" idx="11"/>
          </p:nvPr>
        </p:nvSpPr>
        <p:spPr/>
        <p:txBody>
          <a:bodyPr/>
          <a:lstStyle/>
          <a:p>
            <a:endParaRPr lang="en-GB"/>
          </a:p>
        </p:txBody>
      </p:sp>
      <p:sp>
        <p:nvSpPr>
          <p:cNvPr id="9" name="Plassholder for lysbildenummer 8">
            <a:extLst>
              <a:ext uri="{FF2B5EF4-FFF2-40B4-BE49-F238E27FC236}">
                <a16:creationId xmlns:a16="http://schemas.microsoft.com/office/drawing/2014/main" id="{C26BDAC5-E193-43B4-A1EF-78621E01ABA1}"/>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3610055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708C64-FB8F-4F12-BDDE-409D11E80899}"/>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F2145095-934B-4ACF-A526-7AC71430C1BB}"/>
              </a:ext>
            </a:extLst>
          </p:cNvPr>
          <p:cNvSpPr>
            <a:spLocks noGrp="1"/>
          </p:cNvSpPr>
          <p:nvPr>
            <p:ph type="dt" sz="half" idx="10"/>
          </p:nvPr>
        </p:nvSpPr>
        <p:spPr/>
        <p:txBody>
          <a:bodyPr/>
          <a:lstStyle/>
          <a:p>
            <a:fld id="{F21460DD-C252-45EE-B64D-83264D8247A6}" type="datetimeFigureOut">
              <a:rPr lang="en-GB" smtClean="0"/>
              <a:t>11/11/2018</a:t>
            </a:fld>
            <a:endParaRPr lang="en-GB"/>
          </a:p>
        </p:txBody>
      </p:sp>
      <p:sp>
        <p:nvSpPr>
          <p:cNvPr id="4" name="Plassholder for bunntekst 3">
            <a:extLst>
              <a:ext uri="{FF2B5EF4-FFF2-40B4-BE49-F238E27FC236}">
                <a16:creationId xmlns:a16="http://schemas.microsoft.com/office/drawing/2014/main" id="{5F9FDAC1-2E60-4737-90BB-9E418F34755B}"/>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4F502B50-1E26-4281-97B8-EAA243EBE6F8}"/>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879848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7B8CF34-B064-421C-8176-CD64E385D4D7}"/>
              </a:ext>
            </a:extLst>
          </p:cNvPr>
          <p:cNvSpPr>
            <a:spLocks noGrp="1"/>
          </p:cNvSpPr>
          <p:nvPr>
            <p:ph type="dt" sz="half" idx="10"/>
          </p:nvPr>
        </p:nvSpPr>
        <p:spPr/>
        <p:txBody>
          <a:bodyPr/>
          <a:lstStyle/>
          <a:p>
            <a:fld id="{F21460DD-C252-45EE-B64D-83264D8247A6}" type="datetimeFigureOut">
              <a:rPr lang="en-GB" smtClean="0"/>
              <a:t>11/11/2018</a:t>
            </a:fld>
            <a:endParaRPr lang="en-GB"/>
          </a:p>
        </p:txBody>
      </p:sp>
      <p:sp>
        <p:nvSpPr>
          <p:cNvPr id="3" name="Plassholder for bunntekst 2">
            <a:extLst>
              <a:ext uri="{FF2B5EF4-FFF2-40B4-BE49-F238E27FC236}">
                <a16:creationId xmlns:a16="http://schemas.microsoft.com/office/drawing/2014/main" id="{99235681-EBB7-4C1A-B276-213ECE15B05C}"/>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970804B8-92C6-4CE4-9308-AB74A044B660}"/>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2320024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788346-0A88-477C-98F3-18AFFD66C7B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D15B76A0-62EA-46B5-A91A-43AF8D24DC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tekst 3">
            <a:extLst>
              <a:ext uri="{FF2B5EF4-FFF2-40B4-BE49-F238E27FC236}">
                <a16:creationId xmlns:a16="http://schemas.microsoft.com/office/drawing/2014/main" id="{649412E7-14F8-4279-85CB-4F75FA058D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4EFD60BD-0899-4A6D-91AE-21192CA46CF9}"/>
              </a:ext>
            </a:extLst>
          </p:cNvPr>
          <p:cNvSpPr>
            <a:spLocks noGrp="1"/>
          </p:cNvSpPr>
          <p:nvPr>
            <p:ph type="dt" sz="half" idx="10"/>
          </p:nvPr>
        </p:nvSpPr>
        <p:spPr/>
        <p:txBody>
          <a:bodyPr/>
          <a:lstStyle/>
          <a:p>
            <a:fld id="{F21460DD-C252-45EE-B64D-83264D8247A6}" type="datetimeFigureOut">
              <a:rPr lang="en-GB" smtClean="0"/>
              <a:t>11/11/2018</a:t>
            </a:fld>
            <a:endParaRPr lang="en-GB"/>
          </a:p>
        </p:txBody>
      </p:sp>
      <p:sp>
        <p:nvSpPr>
          <p:cNvPr id="6" name="Plassholder for bunntekst 5">
            <a:extLst>
              <a:ext uri="{FF2B5EF4-FFF2-40B4-BE49-F238E27FC236}">
                <a16:creationId xmlns:a16="http://schemas.microsoft.com/office/drawing/2014/main" id="{3DCD1EF6-E2AF-40BE-AA05-ABB0EC098BF4}"/>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ADB774F3-528D-4836-994D-5E7D0C741499}"/>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1525489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A940EA-D4A2-4F74-93B8-81F31D537E0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bilde 2">
            <a:extLst>
              <a:ext uri="{FF2B5EF4-FFF2-40B4-BE49-F238E27FC236}">
                <a16:creationId xmlns:a16="http://schemas.microsoft.com/office/drawing/2014/main" id="{34A55B08-03F2-49A5-903E-57A1936EEC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a:extLst>
              <a:ext uri="{FF2B5EF4-FFF2-40B4-BE49-F238E27FC236}">
                <a16:creationId xmlns:a16="http://schemas.microsoft.com/office/drawing/2014/main" id="{D835DDD7-44C5-476F-A794-72EB593516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EFF924D7-7900-486D-A3A6-6886B6CBBE23}"/>
              </a:ext>
            </a:extLst>
          </p:cNvPr>
          <p:cNvSpPr>
            <a:spLocks noGrp="1"/>
          </p:cNvSpPr>
          <p:nvPr>
            <p:ph type="dt" sz="half" idx="10"/>
          </p:nvPr>
        </p:nvSpPr>
        <p:spPr/>
        <p:txBody>
          <a:bodyPr/>
          <a:lstStyle/>
          <a:p>
            <a:fld id="{F21460DD-C252-45EE-B64D-83264D8247A6}" type="datetimeFigureOut">
              <a:rPr lang="en-GB" smtClean="0"/>
              <a:t>11/11/2018</a:t>
            </a:fld>
            <a:endParaRPr lang="en-GB"/>
          </a:p>
        </p:txBody>
      </p:sp>
      <p:sp>
        <p:nvSpPr>
          <p:cNvPr id="6" name="Plassholder for bunntekst 5">
            <a:extLst>
              <a:ext uri="{FF2B5EF4-FFF2-40B4-BE49-F238E27FC236}">
                <a16:creationId xmlns:a16="http://schemas.microsoft.com/office/drawing/2014/main" id="{0CC523C6-4D99-48B9-9529-C107DBF5E6F4}"/>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D2FFAEB7-A1B1-4CFC-A33E-366344442AA2}"/>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3800351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6F738F-142E-4F53-86B2-0BCE9059BBA9}"/>
              </a:ext>
            </a:extLst>
          </p:cNvPr>
          <p:cNvSpPr>
            <a:spLocks noGrp="1"/>
          </p:cNvSpPr>
          <p:nvPr>
            <p:ph type="title"/>
          </p:nvPr>
        </p:nvSpPr>
        <p:spPr/>
        <p:txBody>
          <a:bodyPr/>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6740D8F1-320B-407A-9235-4EB27B77D9AC}"/>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20837035-7EA3-46B7-8357-04576FB102BF}"/>
              </a:ext>
            </a:extLst>
          </p:cNvPr>
          <p:cNvSpPr>
            <a:spLocks noGrp="1"/>
          </p:cNvSpPr>
          <p:nvPr>
            <p:ph type="dt" sz="half" idx="10"/>
          </p:nvPr>
        </p:nvSpPr>
        <p:spPr/>
        <p:txBody>
          <a:bodyPr/>
          <a:lstStyle/>
          <a:p>
            <a:fld id="{F21460DD-C252-45EE-B64D-83264D8247A6}" type="datetimeFigureOut">
              <a:rPr lang="en-GB" smtClean="0"/>
              <a:t>11/11/2018</a:t>
            </a:fld>
            <a:endParaRPr lang="en-GB"/>
          </a:p>
        </p:txBody>
      </p:sp>
      <p:sp>
        <p:nvSpPr>
          <p:cNvPr id="5" name="Plassholder for bunntekst 4">
            <a:extLst>
              <a:ext uri="{FF2B5EF4-FFF2-40B4-BE49-F238E27FC236}">
                <a16:creationId xmlns:a16="http://schemas.microsoft.com/office/drawing/2014/main" id="{37B6867E-CFF2-42FC-833A-83A1F0532B7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8F2B0479-F09A-4E5A-ACDA-604E25B8FA7B}"/>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82709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EF2DF16-A39A-498E-A83A-67EE45AB6904}"/>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8D1CCB9D-40F2-4635-B144-26825D6786D6}"/>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E3BF0321-7AD4-48FF-9FC8-FE2586AD909A}"/>
              </a:ext>
            </a:extLst>
          </p:cNvPr>
          <p:cNvSpPr>
            <a:spLocks noGrp="1"/>
          </p:cNvSpPr>
          <p:nvPr>
            <p:ph type="dt" sz="half" idx="10"/>
          </p:nvPr>
        </p:nvSpPr>
        <p:spPr/>
        <p:txBody>
          <a:bodyPr/>
          <a:lstStyle/>
          <a:p>
            <a:fld id="{F21460DD-C252-45EE-B64D-83264D8247A6}" type="datetimeFigureOut">
              <a:rPr lang="en-GB" smtClean="0"/>
              <a:t>11/11/2018</a:t>
            </a:fld>
            <a:endParaRPr lang="en-GB"/>
          </a:p>
        </p:txBody>
      </p:sp>
      <p:sp>
        <p:nvSpPr>
          <p:cNvPr id="5" name="Plassholder for bunntekst 4">
            <a:extLst>
              <a:ext uri="{FF2B5EF4-FFF2-40B4-BE49-F238E27FC236}">
                <a16:creationId xmlns:a16="http://schemas.microsoft.com/office/drawing/2014/main" id="{3EBEA2F5-8DEE-4E8E-8C1F-F030171728A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337D5EFA-A33A-46D8-A037-E3CDC62E971F}"/>
              </a:ext>
            </a:extLst>
          </p:cNvPr>
          <p:cNvSpPr>
            <a:spLocks noGrp="1"/>
          </p:cNvSpPr>
          <p:nvPr>
            <p:ph type="sldNum" sz="quarter" idx="12"/>
          </p:nvPr>
        </p:nvSpPr>
        <p:spPr/>
        <p:txBody>
          <a:bodyPr/>
          <a:lstStyle/>
          <a:p>
            <a:fld id="{680629F7-5DC3-43F3-A109-16319EBC037C}" type="slidenum">
              <a:rPr lang="en-GB" smtClean="0"/>
              <a:t>‹#›</a:t>
            </a:fld>
            <a:endParaRPr lang="en-GB"/>
          </a:p>
        </p:txBody>
      </p:sp>
    </p:spTree>
    <p:extLst>
      <p:ext uri="{BB962C8B-B14F-4D97-AF65-F5344CB8AC3E}">
        <p14:creationId xmlns:p14="http://schemas.microsoft.com/office/powerpoint/2010/main" val="1659291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15600" y="593367"/>
            <a:ext cx="11360800" cy="7636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415600" y="1536633"/>
            <a:ext cx="11360800" cy="45552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11296611" y="6217623"/>
            <a:ext cx="731600" cy="524800"/>
          </a:xfrm>
          <a:prstGeom prst="rect">
            <a:avLst/>
          </a:prstGeom>
        </p:spPr>
        <p:txBody>
          <a:bodyPr wrap="square"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3281815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72AC186-4C5F-479B-84FC-703F6D9E0E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D2ABA7DF-4F6F-46DB-B709-590F11E384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396BC79B-7733-42F2-B59F-4C9DB2CAAF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1460DD-C252-45EE-B64D-83264D8247A6}" type="datetimeFigureOut">
              <a:rPr lang="en-GB" smtClean="0"/>
              <a:t>11/11/2018</a:t>
            </a:fld>
            <a:endParaRPr lang="en-GB"/>
          </a:p>
        </p:txBody>
      </p:sp>
      <p:sp>
        <p:nvSpPr>
          <p:cNvPr id="5" name="Plassholder for bunntekst 4">
            <a:extLst>
              <a:ext uri="{FF2B5EF4-FFF2-40B4-BE49-F238E27FC236}">
                <a16:creationId xmlns:a16="http://schemas.microsoft.com/office/drawing/2014/main" id="{24D4FA27-37CE-478D-99B0-59DE5635AB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ssholder for lysbildenummer 5">
            <a:extLst>
              <a:ext uri="{FF2B5EF4-FFF2-40B4-BE49-F238E27FC236}">
                <a16:creationId xmlns:a16="http://schemas.microsoft.com/office/drawing/2014/main" id="{3FB86D39-6C2F-4A46-B197-A37D386305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0629F7-5DC3-43F3-A109-16319EBC037C}" type="slidenum">
              <a:rPr lang="en-GB" smtClean="0"/>
              <a:t>‹#›</a:t>
            </a:fld>
            <a:endParaRPr lang="en-GB"/>
          </a:p>
        </p:txBody>
      </p:sp>
    </p:spTree>
    <p:extLst>
      <p:ext uri="{BB962C8B-B14F-4D97-AF65-F5344CB8AC3E}">
        <p14:creationId xmlns:p14="http://schemas.microsoft.com/office/powerpoint/2010/main" val="1614905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hyperlink" Target="http://umi-sci-ed.eu/" TargetMode="External"/><Relationship Id="rId13" Type="http://schemas.openxmlformats.org/officeDocument/2006/relationships/hyperlink" Target="https://tappetina.com/" TargetMode="External"/><Relationship Id="rId3" Type="http://schemas.openxmlformats.org/officeDocument/2006/relationships/image" Target="../media/image19.png"/><Relationship Id="rId7" Type="http://schemas.openxmlformats.org/officeDocument/2006/relationships/hyperlink" Target="http://www.socratic.eu/" TargetMode="External"/><Relationship Id="rId12" Type="http://schemas.openxmlformats.org/officeDocument/2006/relationships/hyperlink" Target="https://www.ntnu.no/kodeloypa" TargetMode="External"/><Relationship Id="rId17" Type="http://schemas.openxmlformats.org/officeDocument/2006/relationships/image" Target="../media/image25.png"/><Relationship Id="rId2" Type="http://schemas.openxmlformats.org/officeDocument/2006/relationships/notesSlide" Target="../notesSlides/notesSlide19.xml"/><Relationship Id="rId16" Type="http://schemas.openxmlformats.org/officeDocument/2006/relationships/image" Target="../media/image24.jpeg"/><Relationship Id="rId1" Type="http://schemas.openxmlformats.org/officeDocument/2006/relationships/slideLayout" Target="../slideLayouts/slideLayout12.xml"/><Relationship Id="rId6" Type="http://schemas.openxmlformats.org/officeDocument/2006/relationships/image" Target="../media/image22.png"/><Relationship Id="rId11" Type="http://schemas.openxmlformats.org/officeDocument/2006/relationships/hyperlink" Target="https://www.ntnu.edu/artec" TargetMode="External"/><Relationship Id="rId5" Type="http://schemas.openxmlformats.org/officeDocument/2006/relationships/image" Target="../media/image21.png"/><Relationship Id="rId15" Type="http://schemas.openxmlformats.org/officeDocument/2006/relationships/image" Target="../media/image23.png"/><Relationship Id="rId10" Type="http://schemas.openxmlformats.org/officeDocument/2006/relationships/hyperlink" Target="https://ipit.network/" TargetMode="External"/><Relationship Id="rId4" Type="http://schemas.openxmlformats.org/officeDocument/2006/relationships/image" Target="../media/image20.jpg"/><Relationship Id="rId9" Type="http://schemas.openxmlformats.org/officeDocument/2006/relationships/hyperlink" Target="https://www.ntnu.edu/excited" TargetMode="External"/><Relationship Id="rId14" Type="http://schemas.openxmlformats.org/officeDocument/2006/relationships/hyperlink" Target="https://comnplayscience.eu/"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ntnu.edu/ailab"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CE850002-2062-4968-A0A7-4F5B85B3E4B9}"/>
              </a:ext>
            </a:extLst>
          </p:cNvPr>
          <p:cNvSpPr txBox="1"/>
          <p:nvPr/>
        </p:nvSpPr>
        <p:spPr>
          <a:xfrm>
            <a:off x="2267712" y="3355942"/>
            <a:ext cx="1955496" cy="579550"/>
          </a:xfrm>
          <a:prstGeom prst="rect">
            <a:avLst/>
          </a:prstGeom>
          <a:noFill/>
        </p:spPr>
        <p:txBody>
          <a:bodyPr wrap="square" rtlCol="0">
            <a:spAutoFit/>
          </a:bodyPr>
          <a:lstStyle/>
          <a:p>
            <a:endParaRPr lang="en-GB" dirty="0"/>
          </a:p>
        </p:txBody>
      </p:sp>
      <p:pic>
        <p:nvPicPr>
          <p:cNvPr id="1026" name="Picture 2" descr="AI Lab">
            <a:extLst>
              <a:ext uri="{FF2B5EF4-FFF2-40B4-BE49-F238E27FC236}">
                <a16:creationId xmlns:a16="http://schemas.microsoft.com/office/drawing/2014/main" id="{5AE9C18B-74AA-48CC-93D9-25C13B5371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586" y="603504"/>
            <a:ext cx="13536400" cy="12182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C7BCB24E-8733-4D63-A258-57C9C9E6C286}"/>
              </a:ext>
            </a:extLst>
          </p:cNvPr>
          <p:cNvSpPr>
            <a:spLocks noChangeArrowheads="1"/>
          </p:cNvSpPr>
          <p:nvPr/>
        </p:nvSpPr>
        <p:spPr bwMode="auto">
          <a:xfrm>
            <a:off x="2736744" y="3150663"/>
            <a:ext cx="600677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en-US" altLang="en-US" dirty="0">
                <a:latin typeface="Arial" panose="020B0604020202020204" pitchFamily="34" charset="0"/>
              </a:rPr>
              <a:t>Video Telenor-NTNU AI-Lab on Vimeo</a:t>
            </a:r>
          </a:p>
          <a:p>
            <a:pPr algn="ctr" eaLnBrk="0" fontAlgn="base" hangingPunct="0">
              <a:spcBef>
                <a:spcPct val="0"/>
              </a:spcBef>
              <a:spcAft>
                <a:spcPct val="0"/>
              </a:spcAft>
            </a:pPr>
            <a:r>
              <a:rPr lang="en-GB" dirty="0"/>
              <a:t>Norwegian Open Ai Lab</a:t>
            </a:r>
            <a:endParaRPr lang="en-US" altLang="en-US" dirty="0">
              <a:latin typeface="Arial" panose="020B0604020202020204" pitchFamily="34" charset="0"/>
            </a:endParaRPr>
          </a:p>
          <a:p>
            <a:pPr lvl="0" algn="ctr" eaLnBrk="0" fontAlgn="base" hangingPunct="0">
              <a:spcBef>
                <a:spcPct val="0"/>
              </a:spcBef>
              <a:spcAft>
                <a:spcPct val="0"/>
              </a:spcAft>
            </a:pPr>
            <a:r>
              <a:rPr lang="en-US" altLang="en-US" dirty="0">
                <a:latin typeface="Arial" panose="020B0604020202020204" pitchFamily="34" charset="0"/>
              </a:rPr>
              <a:t>https://vimeo.com/tydelig/review/290972766/392840506c</a:t>
            </a:r>
          </a:p>
          <a:p>
            <a:pPr lvl="0" algn="ctr" eaLnBrk="0" fontAlgn="base" hangingPunct="0">
              <a:spcBef>
                <a:spcPct val="0"/>
              </a:spcBef>
              <a:spcAft>
                <a:spcPct val="0"/>
              </a:spcAft>
            </a:pPr>
            <a:endParaRPr lang="en-US" altLang="en-US" dirty="0">
              <a:latin typeface="Arial" panose="020B0604020202020204" pitchFamily="34" charset="0"/>
            </a:endParaRPr>
          </a:p>
        </p:txBody>
      </p:sp>
    </p:spTree>
    <p:extLst>
      <p:ext uri="{BB962C8B-B14F-4D97-AF65-F5344CB8AC3E}">
        <p14:creationId xmlns:p14="http://schemas.microsoft.com/office/powerpoint/2010/main" val="354986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8012" y="1546569"/>
            <a:ext cx="9144000" cy="2387600"/>
          </a:xfrm>
        </p:spPr>
        <p:txBody>
          <a:bodyPr anchor="ctr">
            <a:normAutofit fontScale="90000"/>
          </a:bodyPr>
          <a:lstStyle/>
          <a:p>
            <a:br>
              <a:rPr lang="en-GB" sz="7200" b="1" dirty="0">
                <a:solidFill>
                  <a:srgbClr val="01509F"/>
                </a:solidFill>
              </a:rPr>
            </a:br>
            <a:r>
              <a:rPr lang="en-GB" sz="5300" b="1" dirty="0">
                <a:solidFill>
                  <a:srgbClr val="01509F"/>
                </a:solidFill>
              </a:rPr>
              <a:t>Artificial Intelligence and innovation </a:t>
            </a:r>
            <a:br>
              <a:rPr lang="en-GB" sz="7200" b="1" dirty="0">
                <a:solidFill>
                  <a:srgbClr val="01509F"/>
                </a:solidFill>
              </a:rPr>
            </a:br>
            <a:r>
              <a:rPr lang="en-GB" sz="3100" b="1" dirty="0">
                <a:solidFill>
                  <a:srgbClr val="01509F"/>
                </a:solidFill>
              </a:rPr>
              <a:t>why and how develop research and innovation collaborations</a:t>
            </a:r>
            <a:endParaRPr lang="en-US" sz="3100" dirty="0">
              <a:solidFill>
                <a:srgbClr val="01509F"/>
              </a:solidFill>
            </a:endParaRPr>
          </a:p>
        </p:txBody>
      </p:sp>
      <p:sp>
        <p:nvSpPr>
          <p:cNvPr id="3" name="Subtitle 2"/>
          <p:cNvSpPr>
            <a:spLocks noGrp="1"/>
          </p:cNvSpPr>
          <p:nvPr>
            <p:ph type="subTitle" idx="1"/>
          </p:nvPr>
        </p:nvSpPr>
        <p:spPr>
          <a:xfrm>
            <a:off x="1288330" y="294482"/>
            <a:ext cx="9144000" cy="1655762"/>
          </a:xfrm>
        </p:spPr>
        <p:txBody>
          <a:bodyPr>
            <a:normAutofit/>
          </a:bodyPr>
          <a:lstStyle/>
          <a:p>
            <a:r>
              <a:rPr lang="nb-NO" sz="4000" cap="none" dirty="0"/>
              <a:t>Letizia Jaccheri </a:t>
            </a:r>
          </a:p>
          <a:p>
            <a:endParaRPr lang="nb-NO" sz="4000" cap="none" dirty="0"/>
          </a:p>
        </p:txBody>
      </p:sp>
      <p:pic>
        <p:nvPicPr>
          <p:cNvPr id="8" name="Bilde 11" descr="eng_logo_n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4965" y="5257800"/>
            <a:ext cx="3240024" cy="710184"/>
          </a:xfrm>
          <a:prstGeom prst="rect">
            <a:avLst/>
          </a:prstGeom>
        </p:spPr>
      </p:pic>
      <p:pic>
        <p:nvPicPr>
          <p:cNvPr id="7" name="Bilde 6">
            <a:extLst>
              <a:ext uri="{FF2B5EF4-FFF2-40B4-BE49-F238E27FC236}">
                <a16:creationId xmlns:a16="http://schemas.microsoft.com/office/drawing/2014/main" id="{7A1DF790-CCD5-4BC3-8DC7-5AEC0BFB4D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480" y="4629563"/>
            <a:ext cx="2998723" cy="1874202"/>
          </a:xfrm>
          <a:prstGeom prst="rect">
            <a:avLst/>
          </a:prstGeom>
        </p:spPr>
      </p:pic>
    </p:spTree>
    <p:extLst>
      <p:ext uri="{BB962C8B-B14F-4D97-AF65-F5344CB8AC3E}">
        <p14:creationId xmlns:p14="http://schemas.microsoft.com/office/powerpoint/2010/main" val="2049323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3">
            <a:extLst>
              <a:ext uri="{FF2B5EF4-FFF2-40B4-BE49-F238E27FC236}">
                <a16:creationId xmlns:a16="http://schemas.microsoft.com/office/drawing/2014/main" id="{0F0A1348-42D9-4397-9881-D7540841427A}"/>
              </a:ext>
            </a:extLst>
          </p:cNvPr>
          <p:cNvPicPr>
            <a:picLocks noChangeAspect="1"/>
          </p:cNvPicPr>
          <p:nvPr/>
        </p:nvPicPr>
        <p:blipFill rotWithShape="1">
          <a:blip r:embed="rId3" cstate="print">
            <a:alphaModFix amt="35000"/>
            <a:extLst>
              <a:ext uri="{28A0092B-C50C-407E-A947-70E740481C1C}">
                <a14:useLocalDpi xmlns:a14="http://schemas.microsoft.com/office/drawing/2010/main" val="0"/>
              </a:ext>
            </a:extLst>
          </a:blip>
          <a:srcRect t="11287" b="10588"/>
          <a:stretch/>
        </p:blipFill>
        <p:spPr>
          <a:xfrm>
            <a:off x="20" y="1"/>
            <a:ext cx="12191980" cy="6857999"/>
          </a:xfrm>
          <a:prstGeom prst="rect">
            <a:avLst/>
          </a:prstGeom>
        </p:spPr>
      </p:pic>
      <p:cxnSp>
        <p:nvCxnSpPr>
          <p:cNvPr id="13" name="Straight Connector 12">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155379" y="1065862"/>
            <a:ext cx="5744685" cy="4726276"/>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dirty="0">
                <a:solidFill>
                  <a:srgbClr val="FFFFFF"/>
                </a:solidFill>
              </a:rPr>
              <a:t>8.3.2017 Opening</a:t>
            </a:r>
          </a:p>
          <a:p>
            <a:pPr indent="-228600">
              <a:lnSpc>
                <a:spcPct val="90000"/>
              </a:lnSpc>
              <a:spcAft>
                <a:spcPts val="600"/>
              </a:spcAft>
              <a:buFont typeface="Arial" panose="020B0604020202020204" pitchFamily="34" charset="0"/>
              <a:buChar char="•"/>
            </a:pPr>
            <a:endParaRPr lang="en-US" sz="2000" dirty="0">
              <a:solidFill>
                <a:srgbClr val="FFFFFF"/>
              </a:solidFill>
            </a:endParaRPr>
          </a:p>
        </p:txBody>
      </p:sp>
    </p:spTree>
    <p:extLst>
      <p:ext uri="{BB962C8B-B14F-4D97-AF65-F5344CB8AC3E}">
        <p14:creationId xmlns:p14="http://schemas.microsoft.com/office/powerpoint/2010/main" val="330609737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07E11C04-5CBB-46F3-B924-1039F6AAAAF5}"/>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494" b="15236"/>
          <a:stretch/>
        </p:blipFill>
        <p:spPr>
          <a:xfrm>
            <a:off x="20" y="10"/>
            <a:ext cx="12191980" cy="6857990"/>
          </a:xfrm>
          <a:prstGeom prst="rect">
            <a:avLst/>
          </a:prstGeom>
        </p:spPr>
      </p:pic>
      <p:sp>
        <p:nvSpPr>
          <p:cNvPr id="2" name="Tittel 1">
            <a:extLst>
              <a:ext uri="{FF2B5EF4-FFF2-40B4-BE49-F238E27FC236}">
                <a16:creationId xmlns:a16="http://schemas.microsoft.com/office/drawing/2014/main" id="{2A585CC6-B0E2-4695-852C-CFB51820023B}"/>
              </a:ext>
            </a:extLst>
          </p:cNvPr>
          <p:cNvSpPr>
            <a:spLocks noGrp="1"/>
          </p:cNvSpPr>
          <p:nvPr>
            <p:ph type="title"/>
          </p:nvPr>
        </p:nvSpPr>
        <p:spPr>
          <a:xfrm>
            <a:off x="925749" y="4831765"/>
            <a:ext cx="3200400" cy="1071062"/>
          </a:xfrm>
          <a:solidFill>
            <a:srgbClr val="262626"/>
          </a:solidFill>
          <a:ln w="257175" cap="sq" cmpd="sng" algn="ctr">
            <a:solidFill>
              <a:srgbClr val="262626">
                <a:alpha val="60000"/>
              </a:srgbClr>
            </a:solidFill>
            <a:prstDash val="solid"/>
            <a:miter lim="800000"/>
          </a:ln>
        </p:spPr>
        <p:txBody>
          <a:bodyPr vert="horz" wrap="square" lIns="91440" tIns="45720" rIns="91440" bIns="45720" rtlCol="0" anchor="ctr">
            <a:normAutofit fontScale="90000"/>
          </a:bodyPr>
          <a:lstStyle/>
          <a:p>
            <a:pPr algn="ctr"/>
            <a:r>
              <a:rPr lang="en-US" sz="2400" dirty="0">
                <a:solidFill>
                  <a:schemeClr val="lt1"/>
                </a:solidFill>
              </a:rPr>
              <a:t>The AI Lab soon became a catalysator for Industry actors, and policy makers</a:t>
            </a:r>
          </a:p>
        </p:txBody>
      </p:sp>
    </p:spTree>
    <p:extLst>
      <p:ext uri="{BB962C8B-B14F-4D97-AF65-F5344CB8AC3E}">
        <p14:creationId xmlns:p14="http://schemas.microsoft.com/office/powerpoint/2010/main" val="37741755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00" name="Picture 4" descr="Image result for pisa cep calcolatrice">
            <a:extLst>
              <a:ext uri="{FF2B5EF4-FFF2-40B4-BE49-F238E27FC236}">
                <a16:creationId xmlns:a16="http://schemas.microsoft.com/office/drawing/2014/main" id="{806DEEBB-10D3-4F76-BCE2-AC63FF7339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867" b="1812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lysbildenummer 2"/>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C5771BD-BBB2-430A-8080-525F5CA5989A}" type="slidenum">
              <a:rPr lang="en-US">
                <a:solidFill>
                  <a:srgbClr val="FFFFFF"/>
                </a:solidFill>
              </a:rPr>
              <a:pPr>
                <a:spcAft>
                  <a:spcPts val="600"/>
                </a:spcAft>
              </a:pPr>
              <a:t>5</a:t>
            </a:fld>
            <a:endParaRPr lang="en-US">
              <a:solidFill>
                <a:srgbClr val="FFFFFF"/>
              </a:solidFill>
            </a:endParaRPr>
          </a:p>
        </p:txBody>
      </p:sp>
      <p:sp>
        <p:nvSpPr>
          <p:cNvPr id="8" name="TekstSylinder 7">
            <a:extLst>
              <a:ext uri="{FF2B5EF4-FFF2-40B4-BE49-F238E27FC236}">
                <a16:creationId xmlns:a16="http://schemas.microsoft.com/office/drawing/2014/main" id="{07457D62-021D-4171-90E4-B8346A859820}"/>
              </a:ext>
            </a:extLst>
          </p:cNvPr>
          <p:cNvSpPr txBox="1"/>
          <p:nvPr/>
        </p:nvSpPr>
        <p:spPr>
          <a:xfrm>
            <a:off x="-5360894" y="2919946"/>
            <a:ext cx="6638364" cy="584775"/>
          </a:xfrm>
          <a:prstGeom prst="rect">
            <a:avLst/>
          </a:prstGeom>
          <a:noFill/>
        </p:spPr>
        <p:txBody>
          <a:bodyPr wrap="square" rtlCol="0">
            <a:spAutoFit/>
          </a:bodyPr>
          <a:lstStyle/>
          <a:p>
            <a:pPr>
              <a:spcAft>
                <a:spcPts val="600"/>
              </a:spcAft>
            </a:pPr>
            <a:r>
              <a:rPr lang="nb-NO" sz="3200"/>
              <a:t> </a:t>
            </a:r>
          </a:p>
        </p:txBody>
      </p:sp>
      <p:sp>
        <p:nvSpPr>
          <p:cNvPr id="2" name="TekstSylinder 1">
            <a:extLst>
              <a:ext uri="{FF2B5EF4-FFF2-40B4-BE49-F238E27FC236}">
                <a16:creationId xmlns:a16="http://schemas.microsoft.com/office/drawing/2014/main" id="{547B4815-8BAB-4B57-920C-F7EB416F23EA}"/>
              </a:ext>
            </a:extLst>
          </p:cNvPr>
          <p:cNvSpPr txBox="1"/>
          <p:nvPr/>
        </p:nvSpPr>
        <p:spPr>
          <a:xfrm>
            <a:off x="381000" y="4619625"/>
            <a:ext cx="4980338" cy="954107"/>
          </a:xfrm>
          <a:prstGeom prst="rect">
            <a:avLst/>
          </a:prstGeom>
          <a:noFill/>
        </p:spPr>
        <p:txBody>
          <a:bodyPr wrap="none" rtlCol="0">
            <a:spAutoFit/>
          </a:bodyPr>
          <a:lstStyle/>
          <a:p>
            <a:r>
              <a:rPr lang="nb-NO" sz="2800" dirty="0">
                <a:highlight>
                  <a:srgbClr val="FFFF00"/>
                </a:highlight>
              </a:rPr>
              <a:t>Pisa, </a:t>
            </a:r>
            <a:r>
              <a:rPr lang="nb-NO" sz="2800" dirty="0" err="1">
                <a:highlight>
                  <a:srgbClr val="FFFF00"/>
                </a:highlight>
              </a:rPr>
              <a:t>Italy</a:t>
            </a:r>
            <a:r>
              <a:rPr lang="nb-NO" sz="2800" dirty="0">
                <a:highlight>
                  <a:srgbClr val="FFFF00"/>
                </a:highlight>
              </a:rPr>
              <a:t>, 1960’s</a:t>
            </a:r>
          </a:p>
          <a:p>
            <a:r>
              <a:rPr lang="nb-NO" sz="2800" dirty="0">
                <a:highlight>
                  <a:srgbClr val="FFFF00"/>
                </a:highlight>
              </a:rPr>
              <a:t>The first </a:t>
            </a:r>
            <a:r>
              <a:rPr lang="nb-NO" sz="2800" dirty="0" err="1">
                <a:highlight>
                  <a:srgbClr val="FFFF00"/>
                </a:highlight>
              </a:rPr>
              <a:t>Italian</a:t>
            </a:r>
            <a:r>
              <a:rPr lang="nb-NO" sz="2800" dirty="0">
                <a:highlight>
                  <a:srgbClr val="FFFF00"/>
                </a:highlight>
              </a:rPr>
              <a:t> computer is </a:t>
            </a:r>
            <a:r>
              <a:rPr lang="nb-NO" sz="2800" dirty="0" err="1">
                <a:highlight>
                  <a:srgbClr val="FFFF00"/>
                </a:highlight>
              </a:rPr>
              <a:t>build</a:t>
            </a:r>
            <a:endParaRPr lang="en-GB" dirty="0">
              <a:highlight>
                <a:srgbClr val="FFFF00"/>
              </a:highlight>
            </a:endParaRPr>
          </a:p>
        </p:txBody>
      </p:sp>
    </p:spTree>
    <p:extLst>
      <p:ext uri="{BB962C8B-B14F-4D97-AF65-F5344CB8AC3E}">
        <p14:creationId xmlns:p14="http://schemas.microsoft.com/office/powerpoint/2010/main" val="3515779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t bilde som inneholder silhuetter&#10;&#10;Beskrivelse som er generert med høy visshet">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42BD483F-0E28-49D4-BEE4-FC4505E5AD1F}"/>
              </a:ext>
            </a:extLst>
          </p:cNvPr>
          <p:cNvSpPr>
            <a:spLocks noGrp="1"/>
          </p:cNvSpPr>
          <p:nvPr>
            <p:ph type="title"/>
          </p:nvPr>
        </p:nvSpPr>
        <p:spPr>
          <a:xfrm>
            <a:off x="640079" y="2053641"/>
            <a:ext cx="3669161" cy="2760098"/>
          </a:xfrm>
        </p:spPr>
        <p:txBody>
          <a:bodyPr>
            <a:normAutofit/>
          </a:bodyPr>
          <a:lstStyle/>
          <a:p>
            <a:r>
              <a:rPr lang="nb-NO" dirty="0" err="1">
                <a:solidFill>
                  <a:srgbClr val="FFFFFF"/>
                </a:solidFill>
              </a:rPr>
              <a:t>Structure</a:t>
            </a:r>
            <a:endParaRPr lang="en-GB" dirty="0">
              <a:solidFill>
                <a:srgbClr val="FFFFFF"/>
              </a:solidFill>
            </a:endParaRPr>
          </a:p>
        </p:txBody>
      </p:sp>
      <p:sp>
        <p:nvSpPr>
          <p:cNvPr id="3" name="Plassholder for innhold 2">
            <a:extLst>
              <a:ext uri="{FF2B5EF4-FFF2-40B4-BE49-F238E27FC236}">
                <a16:creationId xmlns:a16="http://schemas.microsoft.com/office/drawing/2014/main" id="{783E89A9-86A0-423F-9D9B-E9B650E5B02B}"/>
              </a:ext>
            </a:extLst>
          </p:cNvPr>
          <p:cNvSpPr>
            <a:spLocks noGrp="1"/>
          </p:cNvSpPr>
          <p:nvPr>
            <p:ph idx="1"/>
          </p:nvPr>
        </p:nvSpPr>
        <p:spPr>
          <a:xfrm>
            <a:off x="6090574" y="801866"/>
            <a:ext cx="5306084" cy="5230634"/>
          </a:xfrm>
        </p:spPr>
        <p:txBody>
          <a:bodyPr anchor="ctr">
            <a:normAutofit fontScale="92500" lnSpcReduction="10000"/>
          </a:bodyPr>
          <a:lstStyle/>
          <a:p>
            <a:r>
              <a:rPr lang="en-GB" sz="5400" b="1" kern="1200" baseline="0" dirty="0">
                <a:solidFill>
                  <a:srgbClr val="000000"/>
                </a:solidFill>
                <a:effectLst/>
                <a:highlight>
                  <a:srgbClr val="FFFF00"/>
                </a:highlight>
              </a:rPr>
              <a:t>research </a:t>
            </a:r>
          </a:p>
          <a:p>
            <a:endParaRPr lang="en-GB" sz="5400" b="1" dirty="0">
              <a:solidFill>
                <a:srgbClr val="000000"/>
              </a:solidFill>
              <a:highlight>
                <a:srgbClr val="00FFFF"/>
              </a:highlight>
            </a:endParaRPr>
          </a:p>
          <a:p>
            <a:r>
              <a:rPr lang="en-GB" sz="5400" b="1" kern="1200" baseline="0" dirty="0">
                <a:solidFill>
                  <a:srgbClr val="000000"/>
                </a:solidFill>
                <a:effectLst/>
                <a:highlight>
                  <a:srgbClr val="00FFFF"/>
                </a:highlight>
              </a:rPr>
              <a:t>software</a:t>
            </a:r>
          </a:p>
          <a:p>
            <a:pPr marL="0" indent="0">
              <a:buNone/>
            </a:pPr>
            <a:r>
              <a:rPr lang="en-GB" sz="5400" b="1" kern="1200" baseline="0" dirty="0">
                <a:solidFill>
                  <a:srgbClr val="000000"/>
                </a:solidFill>
                <a:effectLst/>
              </a:rPr>
              <a:t> </a:t>
            </a:r>
          </a:p>
          <a:p>
            <a:r>
              <a:rPr lang="en-GB" sz="5400" b="1" dirty="0">
                <a:solidFill>
                  <a:srgbClr val="000000"/>
                </a:solidFill>
                <a:highlight>
                  <a:srgbClr val="FF00FF"/>
                </a:highlight>
              </a:rPr>
              <a:t> a</a:t>
            </a:r>
            <a:r>
              <a:rPr lang="en-GB" sz="5400" b="1" kern="1200" baseline="0" dirty="0">
                <a:solidFill>
                  <a:srgbClr val="000000"/>
                </a:solidFill>
                <a:effectLst/>
                <a:highlight>
                  <a:srgbClr val="FF00FF"/>
                </a:highlight>
              </a:rPr>
              <a:t>rt</a:t>
            </a:r>
            <a:r>
              <a:rPr lang="en-GB" sz="5400" b="1" kern="1200" baseline="0" dirty="0">
                <a:solidFill>
                  <a:srgbClr val="000000"/>
                </a:solidFill>
                <a:effectLst/>
              </a:rPr>
              <a:t> </a:t>
            </a:r>
          </a:p>
          <a:p>
            <a:endParaRPr lang="en-GB" sz="5400" b="1" dirty="0">
              <a:solidFill>
                <a:srgbClr val="000000"/>
              </a:solidFill>
              <a:highlight>
                <a:srgbClr val="00FF00"/>
              </a:highlight>
            </a:endParaRPr>
          </a:p>
          <a:p>
            <a:r>
              <a:rPr lang="en-GB" sz="5400" b="1" dirty="0">
                <a:solidFill>
                  <a:srgbClr val="000000"/>
                </a:solidFill>
                <a:highlight>
                  <a:srgbClr val="00FF00"/>
                </a:highlight>
              </a:rPr>
              <a:t> s</a:t>
            </a:r>
            <a:r>
              <a:rPr lang="en-GB" sz="5400" b="1" kern="1200" baseline="0" dirty="0">
                <a:solidFill>
                  <a:srgbClr val="000000"/>
                </a:solidFill>
                <a:effectLst/>
                <a:highlight>
                  <a:srgbClr val="00FF00"/>
                </a:highlight>
              </a:rPr>
              <a:t>ocial </a:t>
            </a:r>
          </a:p>
        </p:txBody>
      </p:sp>
    </p:spTree>
    <p:extLst>
      <p:ext uri="{BB962C8B-B14F-4D97-AF65-F5344CB8AC3E}">
        <p14:creationId xmlns:p14="http://schemas.microsoft.com/office/powerpoint/2010/main" val="1260403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19A4E4-224C-44F4-9389-82FF60415DEC}"/>
              </a:ext>
            </a:extLst>
          </p:cNvPr>
          <p:cNvSpPr>
            <a:spLocks noGrp="1"/>
          </p:cNvSpPr>
          <p:nvPr>
            <p:ph type="title"/>
          </p:nvPr>
        </p:nvSpPr>
        <p:spPr/>
        <p:txBody>
          <a:bodyPr/>
          <a:lstStyle/>
          <a:p>
            <a:r>
              <a:rPr lang="nb-NO" dirty="0"/>
              <a:t>On </a:t>
            </a:r>
            <a:r>
              <a:rPr lang="nb-NO" dirty="0" err="1"/>
              <a:t>the</a:t>
            </a:r>
            <a:r>
              <a:rPr lang="nb-NO" dirty="0"/>
              <a:t> </a:t>
            </a:r>
            <a:r>
              <a:rPr lang="nb-NO" dirty="0" err="1"/>
              <a:t>importance</a:t>
            </a:r>
            <a:r>
              <a:rPr lang="nb-NO" dirty="0"/>
              <a:t> </a:t>
            </a:r>
            <a:r>
              <a:rPr lang="nb-NO" dirty="0" err="1"/>
              <a:t>of</a:t>
            </a:r>
            <a:r>
              <a:rPr lang="nb-NO" dirty="0"/>
              <a:t> </a:t>
            </a:r>
            <a:r>
              <a:rPr lang="nb-NO" dirty="0" err="1"/>
              <a:t>good</a:t>
            </a:r>
            <a:r>
              <a:rPr lang="nb-NO" dirty="0"/>
              <a:t> </a:t>
            </a:r>
            <a:r>
              <a:rPr lang="nb-NO" dirty="0" err="1"/>
              <a:t>research</a:t>
            </a:r>
            <a:r>
              <a:rPr lang="nb-NO" dirty="0"/>
              <a:t> goals</a:t>
            </a:r>
            <a:endParaRPr lang="en-GB" dirty="0"/>
          </a:p>
        </p:txBody>
      </p:sp>
      <p:pic>
        <p:nvPicPr>
          <p:cNvPr id="1026" name="Picture 2" descr="Image result for moser moser understand brain">
            <a:extLst>
              <a:ext uri="{FF2B5EF4-FFF2-40B4-BE49-F238E27FC236}">
                <a16:creationId xmlns:a16="http://schemas.microsoft.com/office/drawing/2014/main" id="{90CEE589-474B-461A-ACD7-70E0866251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914" y="1382485"/>
            <a:ext cx="97536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2505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417188" y="4718037"/>
            <a:ext cx="10906008" cy="497210"/>
          </a:xfrm>
        </p:spPr>
        <p:txBody>
          <a:bodyPr vert="horz" lIns="91440" tIns="45720" rIns="91440" bIns="45720" rtlCol="0">
            <a:noAutofit/>
          </a:bodyPr>
          <a:lstStyle/>
          <a:p>
            <a:pPr marL="0" indent="0" algn="ctr">
              <a:buNone/>
            </a:pPr>
            <a:r>
              <a:rPr lang="en-US" sz="6000" dirty="0">
                <a:latin typeface="+mj-lt"/>
                <a:ea typeface="+mj-ea"/>
                <a:cs typeface="+mj-cs"/>
              </a:rPr>
              <a:t>Understand the relationship between art and software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749" y="1145013"/>
            <a:ext cx="2104636" cy="310647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9153" y="1171369"/>
            <a:ext cx="2002078" cy="3080120"/>
          </a:xfrm>
          <a:prstGeom prst="rect">
            <a:avLst/>
          </a:prstGeom>
        </p:spPr>
      </p:pic>
      <p:pic>
        <p:nvPicPr>
          <p:cNvPr id="12" name="Bilde 11">
            <a:extLst>
              <a:ext uri="{FF2B5EF4-FFF2-40B4-BE49-F238E27FC236}">
                <a16:creationId xmlns:a16="http://schemas.microsoft.com/office/drawing/2014/main" id="{27B7AAE6-C888-49CE-B426-9709F0F27C30}"/>
              </a:ext>
            </a:extLst>
          </p:cNvPr>
          <p:cNvPicPr>
            <a:picLocks noChangeAspect="1"/>
          </p:cNvPicPr>
          <p:nvPr/>
        </p:nvPicPr>
        <p:blipFill>
          <a:blip r:embed="rId5"/>
          <a:stretch>
            <a:fillRect/>
          </a:stretch>
        </p:blipFill>
        <p:spPr>
          <a:xfrm>
            <a:off x="7526047" y="1557081"/>
            <a:ext cx="4190881" cy="2116394"/>
          </a:xfrm>
          <a:prstGeom prst="rect">
            <a:avLst/>
          </a:prstGeom>
        </p:spPr>
      </p:pic>
      <p:sp>
        <p:nvSpPr>
          <p:cNvPr id="4" name="Plassholder for lysbildenummer 3"/>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C5771BD-BBB2-430A-8080-525F5CA5989A}" type="slidenum">
              <a:rPr lang="en-US" smtClean="0"/>
              <a:pPr>
                <a:spcAft>
                  <a:spcPts val="600"/>
                </a:spcAft>
              </a:pPr>
              <a:t>8</a:t>
            </a:fld>
            <a:endParaRPr lang="en-US"/>
          </a:p>
        </p:txBody>
      </p:sp>
      <p:sp>
        <p:nvSpPr>
          <p:cNvPr id="5" name="AutoShape 2" descr="Bilderesultat for tappetina letizia jaccheri">
            <a:extLst>
              <a:ext uri="{FF2B5EF4-FFF2-40B4-BE49-F238E27FC236}">
                <a16:creationId xmlns:a16="http://schemas.microsoft.com/office/drawing/2014/main" id="{9A25BA09-3073-4F31-B494-A5A3F78AD38B}"/>
              </a:ext>
            </a:extLst>
          </p:cNvPr>
          <p:cNvSpPr>
            <a:spLocks noChangeAspect="1" noChangeArrowheads="1"/>
          </p:cNvSpPr>
          <p:nvPr/>
        </p:nvSpPr>
        <p:spPr bwMode="auto">
          <a:xfrm>
            <a:off x="5892800" y="32258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nb-NO" sz="2400"/>
          </a:p>
        </p:txBody>
      </p:sp>
      <p:sp>
        <p:nvSpPr>
          <p:cNvPr id="9" name="AutoShape 4" descr="Bilderesultat for tappetina letizia jaccheri">
            <a:extLst>
              <a:ext uri="{FF2B5EF4-FFF2-40B4-BE49-F238E27FC236}">
                <a16:creationId xmlns:a16="http://schemas.microsoft.com/office/drawing/2014/main" id="{4032BF84-329C-4CC0-B7E8-2C05BDDA0F1D}"/>
              </a:ext>
            </a:extLst>
          </p:cNvPr>
          <p:cNvSpPr>
            <a:spLocks noChangeAspect="1" noChangeArrowheads="1"/>
          </p:cNvSpPr>
          <p:nvPr/>
        </p:nvSpPr>
        <p:spPr bwMode="auto">
          <a:xfrm>
            <a:off x="6096000" y="34290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nb-NO" sz="2400"/>
          </a:p>
        </p:txBody>
      </p:sp>
      <p:sp>
        <p:nvSpPr>
          <p:cNvPr id="10" name="AutoShape 6" descr="Bilderesultat for tappetina letizia jaccheri">
            <a:extLst>
              <a:ext uri="{FF2B5EF4-FFF2-40B4-BE49-F238E27FC236}">
                <a16:creationId xmlns:a16="http://schemas.microsoft.com/office/drawing/2014/main" id="{5A2ABED3-7AC8-4148-8A4D-EBF49BD7DE6A}"/>
              </a:ext>
            </a:extLst>
          </p:cNvPr>
          <p:cNvSpPr>
            <a:spLocks noChangeAspect="1" noChangeArrowheads="1"/>
          </p:cNvSpPr>
          <p:nvPr/>
        </p:nvSpPr>
        <p:spPr bwMode="auto">
          <a:xfrm>
            <a:off x="6299200" y="36322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nb-NO" sz="2400"/>
          </a:p>
        </p:txBody>
      </p:sp>
      <p:sp>
        <p:nvSpPr>
          <p:cNvPr id="6" name="TekstSylinder 5">
            <a:extLst>
              <a:ext uri="{FF2B5EF4-FFF2-40B4-BE49-F238E27FC236}">
                <a16:creationId xmlns:a16="http://schemas.microsoft.com/office/drawing/2014/main" id="{9E3449E6-8566-4C4E-9B2B-056D44050745}"/>
              </a:ext>
            </a:extLst>
          </p:cNvPr>
          <p:cNvSpPr txBox="1"/>
          <p:nvPr/>
        </p:nvSpPr>
        <p:spPr>
          <a:xfrm>
            <a:off x="8153400" y="4038600"/>
            <a:ext cx="3553968" cy="461665"/>
          </a:xfrm>
          <a:prstGeom prst="rect">
            <a:avLst/>
          </a:prstGeom>
          <a:noFill/>
        </p:spPr>
        <p:txBody>
          <a:bodyPr wrap="square" rtlCol="0">
            <a:spAutoFit/>
          </a:bodyPr>
          <a:lstStyle/>
          <a:p>
            <a:r>
              <a:rPr lang="nb-NO" sz="2400" dirty="0"/>
              <a:t>tappetina.com </a:t>
            </a:r>
            <a:endParaRPr lang="en-GB" sz="2400" dirty="0"/>
          </a:p>
        </p:txBody>
      </p:sp>
    </p:spTree>
    <p:extLst>
      <p:ext uri="{BB962C8B-B14F-4D97-AF65-F5344CB8AC3E}">
        <p14:creationId xmlns:p14="http://schemas.microsoft.com/office/powerpoint/2010/main" val="957072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moser moser understand brain">
            <a:extLst>
              <a:ext uri="{FF2B5EF4-FFF2-40B4-BE49-F238E27FC236}">
                <a16:creationId xmlns:a16="http://schemas.microsoft.com/office/drawing/2014/main" id="{FF91CAAB-9A99-4867-A5E8-FAD479C776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858" y="1589315"/>
            <a:ext cx="9753600" cy="4876800"/>
          </a:xfrm>
          <a:prstGeom prst="rect">
            <a:avLst/>
          </a:prstGeom>
          <a:noFill/>
          <a:extLst>
            <a:ext uri="{909E8E84-426E-40DD-AFC4-6F175D3DCCD1}">
              <a14:hiddenFill xmlns:a14="http://schemas.microsoft.com/office/drawing/2010/main">
                <a:solidFill>
                  <a:srgbClr val="FFFFFF"/>
                </a:solidFill>
              </a14:hiddenFill>
            </a:ext>
          </a:extLst>
        </p:spPr>
      </p:pic>
      <p:sp>
        <p:nvSpPr>
          <p:cNvPr id="5" name="Tittel 1">
            <a:extLst>
              <a:ext uri="{FF2B5EF4-FFF2-40B4-BE49-F238E27FC236}">
                <a16:creationId xmlns:a16="http://schemas.microsoft.com/office/drawing/2014/main" id="{C55364AC-BCBA-4FD3-9BD6-CAA03345C21D}"/>
              </a:ext>
            </a:extLst>
          </p:cNvPr>
          <p:cNvSpPr>
            <a:spLocks noGrp="1"/>
          </p:cNvSpPr>
          <p:nvPr>
            <p:ph type="title"/>
          </p:nvPr>
        </p:nvSpPr>
        <p:spPr>
          <a:xfrm>
            <a:off x="838200" y="365125"/>
            <a:ext cx="10515600" cy="1325563"/>
          </a:xfrm>
        </p:spPr>
        <p:txBody>
          <a:bodyPr/>
          <a:lstStyle/>
          <a:p>
            <a:r>
              <a:rPr lang="nb-NO" dirty="0"/>
              <a:t>On </a:t>
            </a:r>
            <a:r>
              <a:rPr lang="nb-NO" dirty="0" err="1"/>
              <a:t>the</a:t>
            </a:r>
            <a:r>
              <a:rPr lang="nb-NO" dirty="0"/>
              <a:t> </a:t>
            </a:r>
            <a:r>
              <a:rPr lang="nb-NO" dirty="0" err="1"/>
              <a:t>importance</a:t>
            </a:r>
            <a:r>
              <a:rPr lang="nb-NO" dirty="0"/>
              <a:t> </a:t>
            </a:r>
            <a:r>
              <a:rPr lang="nb-NO" dirty="0" err="1"/>
              <a:t>of</a:t>
            </a:r>
            <a:r>
              <a:rPr lang="nb-NO" dirty="0"/>
              <a:t> </a:t>
            </a:r>
            <a:r>
              <a:rPr lang="nb-NO" dirty="0" err="1"/>
              <a:t>good</a:t>
            </a:r>
            <a:r>
              <a:rPr lang="nb-NO" dirty="0"/>
              <a:t> </a:t>
            </a:r>
            <a:r>
              <a:rPr lang="nb-NO" dirty="0" err="1"/>
              <a:t>role</a:t>
            </a:r>
            <a:r>
              <a:rPr lang="nb-NO" dirty="0"/>
              <a:t> </a:t>
            </a:r>
            <a:r>
              <a:rPr lang="nb-NO" dirty="0" err="1"/>
              <a:t>models</a:t>
            </a:r>
            <a:endParaRPr lang="en-GB" dirty="0"/>
          </a:p>
        </p:txBody>
      </p:sp>
    </p:spTree>
    <p:extLst>
      <p:ext uri="{BB962C8B-B14F-4D97-AF65-F5344CB8AC3E}">
        <p14:creationId xmlns:p14="http://schemas.microsoft.com/office/powerpoint/2010/main" val="3115787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Bilde 7" descr="Et bilde som inneholder innendørs, person, tak, vegg&#10;&#10;Beskrivelse som er generert med svært høy visshet">
            <a:extLst>
              <a:ext uri="{FF2B5EF4-FFF2-40B4-BE49-F238E27FC236}">
                <a16:creationId xmlns:a16="http://schemas.microsoft.com/office/drawing/2014/main" id="{D391742A-1AF0-4A84-BAEE-9A9120A59C27}"/>
              </a:ext>
            </a:extLst>
          </p:cNvPr>
          <p:cNvPicPr>
            <a:picLocks noChangeAspect="1"/>
          </p:cNvPicPr>
          <p:nvPr/>
        </p:nvPicPr>
        <p:blipFill rotWithShape="1">
          <a:blip r:embed="rId3">
            <a:extLst>
              <a:ext uri="{28A0092B-C50C-407E-A947-70E740481C1C}">
                <a14:useLocalDpi xmlns:a14="http://schemas.microsoft.com/office/drawing/2010/main" val="0"/>
              </a:ext>
            </a:extLst>
          </a:blip>
          <a:srcRect t="15173" b="9827"/>
          <a:stretch/>
        </p:blipFill>
        <p:spPr>
          <a:xfrm>
            <a:off x="20" y="10"/>
            <a:ext cx="12191980" cy="6857990"/>
          </a:xfrm>
          <a:prstGeom prst="rect">
            <a:avLst/>
          </a:prstGeom>
        </p:spPr>
      </p:pic>
      <p:sp>
        <p:nvSpPr>
          <p:cNvPr id="2" name="TekstSylinder 1">
            <a:extLst>
              <a:ext uri="{FF2B5EF4-FFF2-40B4-BE49-F238E27FC236}">
                <a16:creationId xmlns:a16="http://schemas.microsoft.com/office/drawing/2014/main" id="{01513E37-E2A3-40CE-84D9-B02D31777730}"/>
              </a:ext>
            </a:extLst>
          </p:cNvPr>
          <p:cNvSpPr txBox="1"/>
          <p:nvPr/>
        </p:nvSpPr>
        <p:spPr>
          <a:xfrm>
            <a:off x="9136880" y="3944518"/>
            <a:ext cx="3184526" cy="2246769"/>
          </a:xfrm>
          <a:prstGeom prst="rect">
            <a:avLst/>
          </a:prstGeom>
          <a:noFill/>
        </p:spPr>
        <p:txBody>
          <a:bodyPr wrap="none" rtlCol="0">
            <a:spAutoFit/>
          </a:bodyPr>
          <a:lstStyle/>
          <a:p>
            <a:r>
              <a:rPr lang="en-GB" sz="2800" dirty="0">
                <a:highlight>
                  <a:srgbClr val="00FF00"/>
                </a:highlight>
              </a:rPr>
              <a:t>Design Science</a:t>
            </a:r>
          </a:p>
          <a:p>
            <a:r>
              <a:rPr lang="en-GB" sz="2800" dirty="0">
                <a:highlight>
                  <a:srgbClr val="00FF00"/>
                </a:highlight>
              </a:rPr>
              <a:t>Build</a:t>
            </a:r>
          </a:p>
          <a:p>
            <a:r>
              <a:rPr lang="en-GB" sz="2800" dirty="0">
                <a:highlight>
                  <a:srgbClr val="00FF00"/>
                </a:highlight>
              </a:rPr>
              <a:t>Reflect</a:t>
            </a:r>
          </a:p>
          <a:p>
            <a:r>
              <a:rPr lang="en-GB" sz="2800" dirty="0">
                <a:highlight>
                  <a:srgbClr val="00FF00"/>
                </a:highlight>
              </a:rPr>
              <a:t>Contribute to theory</a:t>
            </a:r>
          </a:p>
          <a:p>
            <a:endParaRPr lang="en-GB" sz="2800" dirty="0">
              <a:highlight>
                <a:srgbClr val="00FF00"/>
              </a:highlight>
            </a:endParaRPr>
          </a:p>
        </p:txBody>
      </p:sp>
      <p:sp>
        <p:nvSpPr>
          <p:cNvPr id="3" name="TekstSylinder 2">
            <a:extLst>
              <a:ext uri="{FF2B5EF4-FFF2-40B4-BE49-F238E27FC236}">
                <a16:creationId xmlns:a16="http://schemas.microsoft.com/office/drawing/2014/main" id="{0BF49BC5-2ED9-478F-B7A0-437AF8B4973A}"/>
              </a:ext>
            </a:extLst>
          </p:cNvPr>
          <p:cNvSpPr txBox="1"/>
          <p:nvPr/>
        </p:nvSpPr>
        <p:spPr>
          <a:xfrm>
            <a:off x="-408881" y="4947999"/>
            <a:ext cx="10195355" cy="2092881"/>
          </a:xfrm>
          <a:prstGeom prst="rect">
            <a:avLst/>
          </a:prstGeom>
          <a:noFill/>
        </p:spPr>
        <p:txBody>
          <a:bodyPr wrap="none" rtlCol="0">
            <a:spAutoFit/>
          </a:bodyPr>
          <a:lstStyle/>
          <a:p>
            <a:pPr lvl="1"/>
            <a:r>
              <a:rPr lang="en-GB" sz="2800" dirty="0">
                <a:highlight>
                  <a:srgbClr val="FFFF00"/>
                </a:highlight>
              </a:rPr>
              <a:t>Empirical</a:t>
            </a:r>
          </a:p>
          <a:p>
            <a:pPr lvl="1"/>
            <a:r>
              <a:rPr lang="en-GB" sz="2800" dirty="0">
                <a:highlight>
                  <a:srgbClr val="FFFF00"/>
                </a:highlight>
              </a:rPr>
              <a:t>Literature review</a:t>
            </a:r>
          </a:p>
          <a:p>
            <a:pPr lvl="1"/>
            <a:r>
              <a:rPr lang="en-GB" sz="2800" dirty="0">
                <a:highlight>
                  <a:srgbClr val="FFFF00"/>
                </a:highlight>
              </a:rPr>
              <a:t>Experiment (Hypothesis, experimental design, statistical analysis) </a:t>
            </a:r>
          </a:p>
          <a:p>
            <a:pPr lvl="1"/>
            <a:r>
              <a:rPr lang="en-GB" sz="2800" dirty="0">
                <a:highlight>
                  <a:srgbClr val="FFFF00"/>
                </a:highlight>
              </a:rPr>
              <a:t>Case study (Follow one or several groups in depth) </a:t>
            </a:r>
          </a:p>
          <a:p>
            <a:endParaRPr lang="en-GB" dirty="0"/>
          </a:p>
        </p:txBody>
      </p:sp>
    </p:spTree>
    <p:extLst>
      <p:ext uri="{BB962C8B-B14F-4D97-AF65-F5344CB8AC3E}">
        <p14:creationId xmlns:p14="http://schemas.microsoft.com/office/powerpoint/2010/main" val="371323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3FDE88F2-B9E8-4CF9-8D46-A149C7CD3AD8}"/>
              </a:ext>
            </a:extLst>
          </p:cNvPr>
          <p:cNvSpPr txBox="1"/>
          <p:nvPr/>
        </p:nvSpPr>
        <p:spPr>
          <a:xfrm>
            <a:off x="3710608" y="2644170"/>
            <a:ext cx="4664766" cy="1569660"/>
          </a:xfrm>
          <a:prstGeom prst="rect">
            <a:avLst/>
          </a:prstGeom>
          <a:noFill/>
        </p:spPr>
        <p:txBody>
          <a:bodyPr wrap="square" rtlCol="0">
            <a:spAutoFit/>
          </a:bodyPr>
          <a:lstStyle/>
          <a:p>
            <a:r>
              <a:rPr lang="nb-NO" sz="9600" dirty="0" err="1">
                <a:highlight>
                  <a:srgbClr val="00FFFF"/>
                </a:highlight>
              </a:rPr>
              <a:t>software</a:t>
            </a:r>
            <a:endParaRPr lang="en-GB" sz="9600" dirty="0">
              <a:highlight>
                <a:srgbClr val="00FFFF"/>
              </a:highlight>
            </a:endParaRPr>
          </a:p>
        </p:txBody>
      </p:sp>
    </p:spTree>
    <p:extLst>
      <p:ext uri="{BB962C8B-B14F-4D97-AF65-F5344CB8AC3E}">
        <p14:creationId xmlns:p14="http://schemas.microsoft.com/office/powerpoint/2010/main" val="1377980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e 2" descr="Et bilde som inneholder tekst, kart&#10;&#10;Beskrivelse som er generert med svært høy visshet">
            <a:extLst>
              <a:ext uri="{FF2B5EF4-FFF2-40B4-BE49-F238E27FC236}">
                <a16:creationId xmlns:a16="http://schemas.microsoft.com/office/drawing/2014/main" id="{8110360B-8EA2-430D-84F8-869803C14376}"/>
              </a:ext>
            </a:extLst>
          </p:cNvPr>
          <p:cNvPicPr>
            <a:picLocks noChangeAspect="1"/>
          </p:cNvPicPr>
          <p:nvPr/>
        </p:nvPicPr>
        <p:blipFill rotWithShape="1">
          <a:blip r:embed="rId3">
            <a:extLst>
              <a:ext uri="{28A0092B-C50C-407E-A947-70E740481C1C}">
                <a14:useLocalDpi xmlns:a14="http://schemas.microsoft.com/office/drawing/2010/main" val="0"/>
              </a:ext>
            </a:extLst>
          </a:blip>
          <a:srcRect t="22414" b="21337"/>
          <a:stretch/>
        </p:blipFill>
        <p:spPr>
          <a:xfrm>
            <a:off x="20" y="10"/>
            <a:ext cx="12191980" cy="6857990"/>
          </a:xfrm>
          <a:prstGeom prst="rect">
            <a:avLst/>
          </a:prstGeom>
        </p:spPr>
      </p:pic>
    </p:spTree>
    <p:extLst>
      <p:ext uri="{BB962C8B-B14F-4D97-AF65-F5344CB8AC3E}">
        <p14:creationId xmlns:p14="http://schemas.microsoft.com/office/powerpoint/2010/main" val="1200799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e 4" descr="Et bilde som inneholder gulv, innendørs, person, stående&#10;&#10;Beskrivelse som er generert med svært høy visshet">
            <a:extLst>
              <a:ext uri="{FF2B5EF4-FFF2-40B4-BE49-F238E27FC236}">
                <a16:creationId xmlns:a16="http://schemas.microsoft.com/office/drawing/2014/main" id="{4BD3B5F8-71AE-4981-A261-677411FA2010}"/>
              </a:ext>
            </a:extLst>
          </p:cNvPr>
          <p:cNvPicPr>
            <a:picLocks noChangeAspect="1"/>
          </p:cNvPicPr>
          <p:nvPr/>
        </p:nvPicPr>
        <p:blipFill rotWithShape="1">
          <a:blip r:embed="rId3">
            <a:extLst>
              <a:ext uri="{28A0092B-C50C-407E-A947-70E740481C1C}">
                <a14:useLocalDpi xmlns:a14="http://schemas.microsoft.com/office/drawing/2010/main" val="0"/>
              </a:ext>
            </a:extLst>
          </a:blip>
          <a:srcRect t="13386" b="11615"/>
          <a:stretch/>
        </p:blipFill>
        <p:spPr>
          <a:xfrm rot="21600000">
            <a:off x="20" y="10"/>
            <a:ext cx="12191980" cy="6857990"/>
          </a:xfrm>
          <a:prstGeom prst="rect">
            <a:avLst/>
          </a:prstGeom>
        </p:spPr>
      </p:pic>
      <p:sp>
        <p:nvSpPr>
          <p:cNvPr id="2" name="TekstSylinder 1">
            <a:extLst>
              <a:ext uri="{FF2B5EF4-FFF2-40B4-BE49-F238E27FC236}">
                <a16:creationId xmlns:a16="http://schemas.microsoft.com/office/drawing/2014/main" id="{E0224F69-F9D2-4621-9113-F5789893E8B5}"/>
              </a:ext>
            </a:extLst>
          </p:cNvPr>
          <p:cNvSpPr txBox="1"/>
          <p:nvPr/>
        </p:nvSpPr>
        <p:spPr>
          <a:xfrm>
            <a:off x="2270226" y="0"/>
            <a:ext cx="9921755" cy="1815882"/>
          </a:xfrm>
          <a:prstGeom prst="rect">
            <a:avLst/>
          </a:prstGeom>
          <a:noFill/>
        </p:spPr>
        <p:txBody>
          <a:bodyPr wrap="none" rtlCol="0">
            <a:spAutoFit/>
          </a:bodyPr>
          <a:lstStyle/>
          <a:p>
            <a:r>
              <a:rPr lang="en-GB" sz="2800" dirty="0">
                <a:highlight>
                  <a:srgbClr val="FFFF00"/>
                </a:highlight>
              </a:rPr>
              <a:t>Carver, Jeffrey C; Jaccheri, Letizia; </a:t>
            </a:r>
            <a:r>
              <a:rPr lang="en-GB" sz="2800" dirty="0" err="1">
                <a:highlight>
                  <a:srgbClr val="FFFF00"/>
                </a:highlight>
              </a:rPr>
              <a:t>Morasca</a:t>
            </a:r>
            <a:r>
              <a:rPr lang="en-GB" sz="2800" dirty="0">
                <a:highlight>
                  <a:srgbClr val="FFFF00"/>
                </a:highlight>
              </a:rPr>
              <a:t>, Sandro; Shull, Forrest; ,</a:t>
            </a:r>
          </a:p>
          <a:p>
            <a:r>
              <a:rPr lang="en-GB" sz="2800" dirty="0">
                <a:highlight>
                  <a:srgbClr val="FFFF00"/>
                </a:highlight>
              </a:rPr>
              <a:t>A checklist for integrating student empirical studies with research </a:t>
            </a:r>
          </a:p>
          <a:p>
            <a:r>
              <a:rPr lang="en-GB" sz="2800" dirty="0">
                <a:highlight>
                  <a:srgbClr val="FFFF00"/>
                </a:highlight>
              </a:rPr>
              <a:t>and teaching goals, 2010</a:t>
            </a:r>
          </a:p>
          <a:p>
            <a:endParaRPr lang="en-GB" sz="2800" dirty="0">
              <a:highlight>
                <a:srgbClr val="FFFF00"/>
              </a:highlight>
            </a:endParaRPr>
          </a:p>
        </p:txBody>
      </p:sp>
      <p:sp>
        <p:nvSpPr>
          <p:cNvPr id="3" name="TekstSylinder 2">
            <a:extLst>
              <a:ext uri="{FF2B5EF4-FFF2-40B4-BE49-F238E27FC236}">
                <a16:creationId xmlns:a16="http://schemas.microsoft.com/office/drawing/2014/main" id="{65D6E73C-BEA4-445A-89E7-5FFAEE90DAB9}"/>
              </a:ext>
            </a:extLst>
          </p:cNvPr>
          <p:cNvSpPr txBox="1"/>
          <p:nvPr/>
        </p:nvSpPr>
        <p:spPr>
          <a:xfrm>
            <a:off x="201168" y="5458969"/>
            <a:ext cx="11044305" cy="1661993"/>
          </a:xfrm>
          <a:prstGeom prst="rect">
            <a:avLst/>
          </a:prstGeom>
          <a:noFill/>
        </p:spPr>
        <p:txBody>
          <a:bodyPr wrap="none" rtlCol="0">
            <a:spAutoFit/>
          </a:bodyPr>
          <a:lstStyle/>
          <a:p>
            <a:r>
              <a:rPr lang="en-GB" sz="2800" dirty="0">
                <a:highlight>
                  <a:srgbClr val="00FF00"/>
                </a:highlight>
              </a:rPr>
              <a:t>Jaccheri, Letizia; Sindre, Guttorm; </a:t>
            </a:r>
          </a:p>
          <a:p>
            <a:r>
              <a:rPr lang="en-GB" sz="2800" dirty="0">
                <a:highlight>
                  <a:srgbClr val="00FF00"/>
                </a:highlight>
              </a:rPr>
              <a:t>Software engineering students meet interdisciplinary project work and art,</a:t>
            </a:r>
          </a:p>
          <a:p>
            <a:r>
              <a:rPr lang="en-GB" sz="2800" dirty="0">
                <a:highlight>
                  <a:srgbClr val="00FF00"/>
                </a:highlight>
              </a:rPr>
              <a:t>2007</a:t>
            </a:r>
          </a:p>
          <a:p>
            <a:endParaRPr lang="en-GB" dirty="0"/>
          </a:p>
        </p:txBody>
      </p:sp>
    </p:spTree>
    <p:extLst>
      <p:ext uri="{BB962C8B-B14F-4D97-AF65-F5344CB8AC3E}">
        <p14:creationId xmlns:p14="http://schemas.microsoft.com/office/powerpoint/2010/main" val="1095089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58D196-6F3D-4E32-8C39-9B1E2D6D3DDA}"/>
              </a:ext>
            </a:extLst>
          </p:cNvPr>
          <p:cNvSpPr>
            <a:spLocks noGrp="1"/>
          </p:cNvSpPr>
          <p:nvPr>
            <p:ph type="title"/>
          </p:nvPr>
        </p:nvSpPr>
        <p:spPr>
          <a:xfrm>
            <a:off x="5105400" y="2766218"/>
            <a:ext cx="2382078" cy="1325563"/>
          </a:xfrm>
        </p:spPr>
        <p:txBody>
          <a:bodyPr>
            <a:noAutofit/>
          </a:bodyPr>
          <a:lstStyle/>
          <a:p>
            <a:r>
              <a:rPr lang="nb-NO" sz="9600" dirty="0">
                <a:highlight>
                  <a:srgbClr val="FF00FF"/>
                </a:highlight>
              </a:rPr>
              <a:t>art</a:t>
            </a:r>
            <a:endParaRPr lang="en-GB" sz="9600" dirty="0">
              <a:highlight>
                <a:srgbClr val="FF00FF"/>
              </a:highlight>
            </a:endParaRPr>
          </a:p>
        </p:txBody>
      </p:sp>
    </p:spTree>
    <p:extLst>
      <p:ext uri="{BB962C8B-B14F-4D97-AF65-F5344CB8AC3E}">
        <p14:creationId xmlns:p14="http://schemas.microsoft.com/office/powerpoint/2010/main" val="681125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Image result for frieder nake artwork 1965">
            <a:extLst>
              <a:ext uri="{FF2B5EF4-FFF2-40B4-BE49-F238E27FC236}">
                <a16:creationId xmlns:a16="http://schemas.microsoft.com/office/drawing/2014/main" id="{81383BCA-B18A-49D6-8B47-9F134D7361D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4400" b="2906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a:extLst>
              <a:ext uri="{FF2B5EF4-FFF2-40B4-BE49-F238E27FC236}">
                <a16:creationId xmlns:a16="http://schemas.microsoft.com/office/drawing/2014/main" id="{4DADCB6B-D429-4753-9916-58913E45570D}"/>
              </a:ext>
            </a:extLst>
          </p:cNvPr>
          <p:cNvSpPr txBox="1"/>
          <p:nvPr/>
        </p:nvSpPr>
        <p:spPr>
          <a:xfrm>
            <a:off x="6955887" y="306739"/>
            <a:ext cx="5236113" cy="523220"/>
          </a:xfrm>
          <a:prstGeom prst="rect">
            <a:avLst/>
          </a:prstGeom>
          <a:noFill/>
        </p:spPr>
        <p:txBody>
          <a:bodyPr wrap="none" rtlCol="0">
            <a:spAutoFit/>
          </a:bodyPr>
          <a:lstStyle/>
          <a:p>
            <a:r>
              <a:rPr lang="nb-NO" sz="2800" dirty="0">
                <a:highlight>
                  <a:srgbClr val="FFFF00"/>
                </a:highlight>
              </a:rPr>
              <a:t>1965 First Computer Art Exhibition</a:t>
            </a:r>
            <a:endParaRPr lang="en-GB" sz="2800" dirty="0">
              <a:highlight>
                <a:srgbClr val="FFFF00"/>
              </a:highlight>
            </a:endParaRPr>
          </a:p>
        </p:txBody>
      </p:sp>
      <p:sp>
        <p:nvSpPr>
          <p:cNvPr id="5" name="TekstSylinder 4">
            <a:extLst>
              <a:ext uri="{FF2B5EF4-FFF2-40B4-BE49-F238E27FC236}">
                <a16:creationId xmlns:a16="http://schemas.microsoft.com/office/drawing/2014/main" id="{EFC4535C-2F3E-4956-8B15-0DA24FABE30C}"/>
              </a:ext>
            </a:extLst>
          </p:cNvPr>
          <p:cNvSpPr txBox="1"/>
          <p:nvPr/>
        </p:nvSpPr>
        <p:spPr>
          <a:xfrm>
            <a:off x="2434262" y="5349454"/>
            <a:ext cx="8505726" cy="1661993"/>
          </a:xfrm>
          <a:prstGeom prst="rect">
            <a:avLst/>
          </a:prstGeom>
          <a:noFill/>
        </p:spPr>
        <p:txBody>
          <a:bodyPr wrap="none" rtlCol="0">
            <a:spAutoFit/>
          </a:bodyPr>
          <a:lstStyle/>
          <a:p>
            <a:r>
              <a:rPr lang="en-GB" sz="2800" dirty="0" err="1">
                <a:highlight>
                  <a:srgbClr val="FFFF00"/>
                </a:highlight>
              </a:rPr>
              <a:t>Trifonova</a:t>
            </a:r>
            <a:r>
              <a:rPr lang="en-GB" sz="2800" dirty="0">
                <a:highlight>
                  <a:srgbClr val="FFFF00"/>
                </a:highlight>
              </a:rPr>
              <a:t>, Anna; Jaccheri, Letizia; </a:t>
            </a:r>
            <a:r>
              <a:rPr lang="en-GB" sz="2800" dirty="0" err="1">
                <a:highlight>
                  <a:srgbClr val="FFFF00"/>
                </a:highlight>
              </a:rPr>
              <a:t>Bergaust</a:t>
            </a:r>
            <a:r>
              <a:rPr lang="en-GB" sz="2800" dirty="0">
                <a:highlight>
                  <a:srgbClr val="FFFF00"/>
                </a:highlight>
              </a:rPr>
              <a:t>, Kristin; </a:t>
            </a:r>
          </a:p>
          <a:p>
            <a:r>
              <a:rPr lang="en-GB" sz="2800" dirty="0">
                <a:highlight>
                  <a:srgbClr val="FFFF00"/>
                </a:highlight>
              </a:rPr>
              <a:t>Software engineering issues in interactive installation art,</a:t>
            </a:r>
          </a:p>
          <a:p>
            <a:r>
              <a:rPr lang="en-GB" sz="2800" dirty="0">
                <a:highlight>
                  <a:srgbClr val="FFFF00"/>
                </a:highlight>
              </a:rPr>
              <a:t>2008</a:t>
            </a:r>
          </a:p>
          <a:p>
            <a:endParaRPr lang="en-GB" dirty="0">
              <a:highlight>
                <a:srgbClr val="FFFF00"/>
              </a:highlight>
            </a:endParaRPr>
          </a:p>
        </p:txBody>
      </p:sp>
    </p:spTree>
    <p:extLst>
      <p:ext uri="{BB962C8B-B14F-4D97-AF65-F5344CB8AC3E}">
        <p14:creationId xmlns:p14="http://schemas.microsoft.com/office/powerpoint/2010/main" val="1115268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3" name="TekstSylinder 2">
            <a:extLst>
              <a:ext uri="{FF2B5EF4-FFF2-40B4-BE49-F238E27FC236}">
                <a16:creationId xmlns:a16="http://schemas.microsoft.com/office/drawing/2014/main" id="{B0DEBFE7-8153-4EB5-8B35-3A6779DAC8C4}"/>
              </a:ext>
            </a:extLst>
          </p:cNvPr>
          <p:cNvSpPr txBox="1"/>
          <p:nvPr/>
        </p:nvSpPr>
        <p:spPr>
          <a:xfrm>
            <a:off x="0" y="5978627"/>
            <a:ext cx="8467340" cy="879373"/>
          </a:xfrm>
          <a:prstGeom prst="rect">
            <a:avLst/>
          </a:prstGeom>
        </p:spPr>
        <p:txBody>
          <a:bodyPr vert="horz" lIns="91440" tIns="45720" rIns="91440" bIns="45720" rtlCol="0" anchor="ctr">
            <a:normAutofit lnSpcReduction="10000"/>
          </a:bodyPr>
          <a:lstStyle/>
          <a:p>
            <a:pPr>
              <a:lnSpc>
                <a:spcPct val="90000"/>
              </a:lnSpc>
              <a:spcAft>
                <a:spcPts val="600"/>
              </a:spcAft>
            </a:pPr>
            <a:r>
              <a:rPr lang="en-US" sz="2800" dirty="0">
                <a:solidFill>
                  <a:srgbClr val="000000"/>
                </a:solidFill>
                <a:highlight>
                  <a:srgbClr val="FFFF00"/>
                </a:highlight>
              </a:rPr>
              <a:t>Ahmed, Salah Uddin; Jaccheri, Letizia; </a:t>
            </a:r>
            <a:r>
              <a:rPr lang="en-US" sz="2800" dirty="0" err="1">
                <a:solidFill>
                  <a:srgbClr val="000000"/>
                </a:solidFill>
                <a:highlight>
                  <a:srgbClr val="FFFF00"/>
                </a:highlight>
              </a:rPr>
              <a:t>M’kadmi</a:t>
            </a:r>
            <a:r>
              <a:rPr lang="en-US" sz="2800" dirty="0">
                <a:solidFill>
                  <a:srgbClr val="000000"/>
                </a:solidFill>
                <a:highlight>
                  <a:srgbClr val="FFFF00"/>
                </a:highlight>
              </a:rPr>
              <a:t>, Samir; Sonic onyx: Case study of an interactive artwork, 2009</a:t>
            </a:r>
          </a:p>
          <a:p>
            <a:pPr indent="-228600">
              <a:lnSpc>
                <a:spcPct val="90000"/>
              </a:lnSpc>
              <a:spcAft>
                <a:spcPts val="600"/>
              </a:spcAft>
              <a:buFont typeface="Arial" panose="020B0604020202020204" pitchFamily="34" charset="0"/>
              <a:buChar char="•"/>
            </a:pPr>
            <a:endParaRPr lang="en-US" sz="2000" dirty="0">
              <a:solidFill>
                <a:srgbClr val="000000"/>
              </a:solidFill>
              <a:highlight>
                <a:srgbClr val="FFFF00"/>
              </a:highlight>
            </a:endParaRPr>
          </a:p>
        </p:txBody>
      </p:sp>
      <p:sp>
        <p:nvSpPr>
          <p:cNvPr id="2" name="TekstSylinder 1"/>
          <p:cNvSpPr txBox="1"/>
          <p:nvPr/>
        </p:nvSpPr>
        <p:spPr>
          <a:xfrm>
            <a:off x="224589" y="1909011"/>
            <a:ext cx="184731" cy="369332"/>
          </a:xfrm>
          <a:prstGeom prst="rect">
            <a:avLst/>
          </a:prstGeom>
          <a:noFill/>
        </p:spPr>
        <p:txBody>
          <a:bodyPr wrap="none" rtlCol="0">
            <a:spAutoFit/>
          </a:bodyPr>
          <a:lstStyle/>
          <a:p>
            <a:endParaRPr lang="nb-NO" dirty="0"/>
          </a:p>
        </p:txBody>
      </p:sp>
      <p:sp>
        <p:nvSpPr>
          <p:cNvPr id="4" name="TekstSylinder 3"/>
          <p:cNvSpPr txBox="1"/>
          <p:nvPr/>
        </p:nvSpPr>
        <p:spPr>
          <a:xfrm>
            <a:off x="0" y="1165949"/>
            <a:ext cx="4098175" cy="1815882"/>
          </a:xfrm>
          <a:prstGeom prst="rect">
            <a:avLst/>
          </a:prstGeom>
          <a:noFill/>
        </p:spPr>
        <p:txBody>
          <a:bodyPr wrap="square" rtlCol="0">
            <a:spAutoFit/>
          </a:bodyPr>
          <a:lstStyle/>
          <a:p>
            <a:r>
              <a:rPr lang="en-US" sz="2800" dirty="0"/>
              <a:t>How can we improve the development process</a:t>
            </a:r>
          </a:p>
          <a:p>
            <a:r>
              <a:rPr lang="en-US" sz="2800" dirty="0"/>
              <a:t>of software</a:t>
            </a:r>
          </a:p>
          <a:p>
            <a:r>
              <a:rPr lang="en-US" sz="2800"/>
              <a:t>dependent artworks?</a:t>
            </a:r>
            <a:endParaRPr lang="nb-NO" sz="2800" dirty="0"/>
          </a:p>
        </p:txBody>
      </p:sp>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8429" y="860541"/>
            <a:ext cx="6667500" cy="4438650"/>
          </a:xfrm>
          <a:prstGeom prst="rect">
            <a:avLst/>
          </a:prstGeom>
        </p:spPr>
      </p:pic>
    </p:spTree>
    <p:extLst>
      <p:ext uri="{BB962C8B-B14F-4D97-AF65-F5344CB8AC3E}">
        <p14:creationId xmlns:p14="http://schemas.microsoft.com/office/powerpoint/2010/main" val="1840250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1">
            <a:extLst>
              <a:ext uri="{FF2B5EF4-FFF2-40B4-BE49-F238E27FC236}">
                <a16:creationId xmlns:a16="http://schemas.microsoft.com/office/drawing/2014/main" id="{9CC81FFA-D73E-4AA8-B26F-F493FB693479}"/>
              </a:ext>
            </a:extLst>
          </p:cNvPr>
          <p:cNvSpPr>
            <a:spLocks noGrp="1"/>
          </p:cNvSpPr>
          <p:nvPr>
            <p:ph type="title"/>
          </p:nvPr>
        </p:nvSpPr>
        <p:spPr>
          <a:xfrm>
            <a:off x="5335656" y="2551733"/>
            <a:ext cx="4523961" cy="1325563"/>
          </a:xfrm>
        </p:spPr>
        <p:txBody>
          <a:bodyPr>
            <a:normAutofit fontScale="90000"/>
          </a:bodyPr>
          <a:lstStyle/>
          <a:p>
            <a:r>
              <a:rPr lang="nb-NO" sz="9600" dirty="0" err="1">
                <a:highlight>
                  <a:srgbClr val="00FF00"/>
                </a:highlight>
              </a:rPr>
              <a:t>Social</a:t>
            </a:r>
            <a:endParaRPr lang="en-GB" sz="9600" dirty="0">
              <a:highlight>
                <a:srgbClr val="00FF00"/>
              </a:highlight>
            </a:endParaRPr>
          </a:p>
        </p:txBody>
      </p:sp>
    </p:spTree>
    <p:extLst>
      <p:ext uri="{BB962C8B-B14F-4D97-AF65-F5344CB8AC3E}">
        <p14:creationId xmlns:p14="http://schemas.microsoft.com/office/powerpoint/2010/main" val="23455969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415600" y="593367"/>
            <a:ext cx="11360800" cy="763600"/>
          </a:xfrm>
          <a:prstGeom prst="rect">
            <a:avLst/>
          </a:prstGeom>
        </p:spPr>
        <p:txBody>
          <a:bodyPr vert="horz" wrap="square" lIns="121900" tIns="121900" rIns="121900" bIns="121900" rtlCol="0" anchor="t" anchorCtr="0">
            <a:noAutofit/>
          </a:bodyPr>
          <a:lstStyle/>
          <a:p>
            <a:endParaRPr dirty="0"/>
          </a:p>
        </p:txBody>
      </p:sp>
      <p:sp>
        <p:nvSpPr>
          <p:cNvPr id="90" name="Shape 90"/>
          <p:cNvSpPr txBox="1">
            <a:spLocks noGrp="1"/>
          </p:cNvSpPr>
          <p:nvPr>
            <p:ph type="body" idx="1"/>
          </p:nvPr>
        </p:nvSpPr>
        <p:spPr>
          <a:xfrm>
            <a:off x="415600" y="1536633"/>
            <a:ext cx="11360800" cy="4555200"/>
          </a:xfrm>
          <a:prstGeom prst="rect">
            <a:avLst/>
          </a:prstGeom>
        </p:spPr>
        <p:txBody>
          <a:bodyPr vert="horz" wrap="square" lIns="121900" tIns="121900" rIns="121900" bIns="121900" rtlCol="0" anchor="t" anchorCtr="0">
            <a:noAutofit/>
          </a:bodyPr>
          <a:lstStyle/>
          <a:p>
            <a:pPr>
              <a:buNone/>
            </a:pPr>
            <a:endParaRPr/>
          </a:p>
        </p:txBody>
      </p:sp>
      <p:pic>
        <p:nvPicPr>
          <p:cNvPr id="91" name="Shape 91" descr="8.jpg"/>
          <p:cNvPicPr preferRelativeResize="0"/>
          <p:nvPr/>
        </p:nvPicPr>
        <p:blipFill>
          <a:blip r:embed="rId3">
            <a:alphaModFix/>
          </a:blip>
          <a:stretch>
            <a:fillRect/>
          </a:stretch>
        </p:blipFill>
        <p:spPr>
          <a:xfrm>
            <a:off x="0" y="16934"/>
            <a:ext cx="12192000" cy="6858000"/>
          </a:xfrm>
          <a:prstGeom prst="rect">
            <a:avLst/>
          </a:prstGeom>
          <a:noFill/>
          <a:ln>
            <a:noFill/>
          </a:ln>
        </p:spPr>
      </p:pic>
      <p:sp>
        <p:nvSpPr>
          <p:cNvPr id="2" name="TekstSylinder 1">
            <a:extLst>
              <a:ext uri="{FF2B5EF4-FFF2-40B4-BE49-F238E27FC236}">
                <a16:creationId xmlns:a16="http://schemas.microsoft.com/office/drawing/2014/main" id="{C5330C59-1E4C-4311-9E25-5702FCA550E7}"/>
              </a:ext>
            </a:extLst>
          </p:cNvPr>
          <p:cNvSpPr txBox="1"/>
          <p:nvPr/>
        </p:nvSpPr>
        <p:spPr>
          <a:xfrm>
            <a:off x="0" y="4594297"/>
            <a:ext cx="7450373" cy="2246769"/>
          </a:xfrm>
          <a:prstGeom prst="rect">
            <a:avLst/>
          </a:prstGeom>
          <a:noFill/>
        </p:spPr>
        <p:txBody>
          <a:bodyPr wrap="none" rtlCol="0">
            <a:spAutoFit/>
          </a:bodyPr>
          <a:lstStyle/>
          <a:p>
            <a:r>
              <a:rPr lang="en-GB" sz="2800" dirty="0">
                <a:highlight>
                  <a:srgbClr val="FFFF00"/>
                </a:highlight>
              </a:rPr>
              <a:t>Using Eye-Tracking to Unveil Differences Between </a:t>
            </a:r>
          </a:p>
          <a:p>
            <a:r>
              <a:rPr lang="en-GB" sz="2800" dirty="0">
                <a:highlight>
                  <a:srgbClr val="FFFF00"/>
                </a:highlight>
              </a:rPr>
              <a:t>Kids and Teens in Coding Activities</a:t>
            </a:r>
          </a:p>
          <a:p>
            <a:r>
              <a:rPr lang="en-GB" sz="2800" dirty="0">
                <a:highlight>
                  <a:srgbClr val="FFFF00"/>
                </a:highlight>
              </a:rPr>
              <a:t>S Papavlasopoulou, </a:t>
            </a:r>
          </a:p>
          <a:p>
            <a:r>
              <a:rPr lang="en-GB" sz="2800" dirty="0">
                <a:highlight>
                  <a:srgbClr val="FFFF00"/>
                </a:highlight>
              </a:rPr>
              <a:t>K Sharma, M Giannakos, L Jaccheri</a:t>
            </a:r>
          </a:p>
          <a:p>
            <a:r>
              <a:rPr lang="en-GB" sz="2800" dirty="0">
                <a:highlight>
                  <a:srgbClr val="FFFF00"/>
                </a:highlight>
              </a:rPr>
              <a:t>2017</a:t>
            </a:r>
          </a:p>
        </p:txBody>
      </p:sp>
    </p:spTree>
    <p:extLst>
      <p:ext uri="{BB962C8B-B14F-4D97-AF65-F5344CB8AC3E}">
        <p14:creationId xmlns:p14="http://schemas.microsoft.com/office/powerpoint/2010/main" val="3969298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123B691C-DA66-4D03-93DB-AD0068C715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236" y="4030800"/>
            <a:ext cx="2351245" cy="987523"/>
          </a:xfrm>
          <a:prstGeom prst="rect">
            <a:avLst/>
          </a:prstGeom>
        </p:spPr>
      </p:pic>
      <p:pic>
        <p:nvPicPr>
          <p:cNvPr id="5" name="Picture 2">
            <a:extLst>
              <a:ext uri="{FF2B5EF4-FFF2-40B4-BE49-F238E27FC236}">
                <a16:creationId xmlns:a16="http://schemas.microsoft.com/office/drawing/2014/main" id="{92E1E851-2DFC-4091-9BA6-132B5FE8DC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7020" y="5303884"/>
            <a:ext cx="3837541" cy="1368723"/>
          </a:xfrm>
          <a:prstGeom prst="rect">
            <a:avLst/>
          </a:prstGeom>
        </p:spPr>
      </p:pic>
      <p:pic>
        <p:nvPicPr>
          <p:cNvPr id="6" name="Picture 9">
            <a:extLst>
              <a:ext uri="{FF2B5EF4-FFF2-40B4-BE49-F238E27FC236}">
                <a16:creationId xmlns:a16="http://schemas.microsoft.com/office/drawing/2014/main" id="{B8C291A3-D383-429B-A3F5-D9AA7A5DA4B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57957" y="5303884"/>
            <a:ext cx="2075257" cy="1467446"/>
          </a:xfrm>
          <a:prstGeom prst="rect">
            <a:avLst/>
          </a:prstGeom>
        </p:spPr>
      </p:pic>
      <p:pic>
        <p:nvPicPr>
          <p:cNvPr id="8" name="Bilde 7">
            <a:extLst>
              <a:ext uri="{FF2B5EF4-FFF2-40B4-BE49-F238E27FC236}">
                <a16:creationId xmlns:a16="http://schemas.microsoft.com/office/drawing/2014/main" id="{AF1B8AAD-FEDC-44B4-8A18-46ADA3AB2479}"/>
              </a:ext>
            </a:extLst>
          </p:cNvPr>
          <p:cNvPicPr>
            <a:picLocks noChangeAspect="1"/>
          </p:cNvPicPr>
          <p:nvPr/>
        </p:nvPicPr>
        <p:blipFill>
          <a:blip r:embed="rId6"/>
          <a:stretch>
            <a:fillRect/>
          </a:stretch>
        </p:blipFill>
        <p:spPr>
          <a:xfrm>
            <a:off x="9395791" y="3693130"/>
            <a:ext cx="11439279" cy="1351960"/>
          </a:xfrm>
          <a:prstGeom prst="rect">
            <a:avLst/>
          </a:prstGeom>
        </p:spPr>
      </p:pic>
      <p:sp>
        <p:nvSpPr>
          <p:cNvPr id="12" name="TekstSylinder 11">
            <a:extLst>
              <a:ext uri="{FF2B5EF4-FFF2-40B4-BE49-F238E27FC236}">
                <a16:creationId xmlns:a16="http://schemas.microsoft.com/office/drawing/2014/main" id="{F08D27B8-B82B-442E-8525-F5102B03DF57}"/>
              </a:ext>
            </a:extLst>
          </p:cNvPr>
          <p:cNvSpPr txBox="1"/>
          <p:nvPr/>
        </p:nvSpPr>
        <p:spPr>
          <a:xfrm>
            <a:off x="213054" y="1353145"/>
            <a:ext cx="10672460" cy="2677656"/>
          </a:xfrm>
          <a:prstGeom prst="rect">
            <a:avLst/>
          </a:prstGeom>
          <a:noFill/>
        </p:spPr>
        <p:txBody>
          <a:bodyPr wrap="square" rtlCol="0">
            <a:spAutoFit/>
          </a:bodyPr>
          <a:lstStyle/>
          <a:p>
            <a:pPr marL="380990" indent="-380990">
              <a:buFont typeface="Arial" panose="020B0604020202020204" pitchFamily="34" charset="0"/>
              <a:buChar char="•"/>
            </a:pPr>
            <a:r>
              <a:rPr lang="nb-NO" sz="1600" dirty="0"/>
              <a:t>EU </a:t>
            </a:r>
            <a:r>
              <a:rPr lang="nb-NO" sz="1600" dirty="0" err="1"/>
              <a:t>Horizon</a:t>
            </a:r>
            <a:r>
              <a:rPr lang="nb-NO" sz="1600" dirty="0"/>
              <a:t> 2020 Socratic </a:t>
            </a:r>
            <a:r>
              <a:rPr lang="nb-NO" sz="1600" dirty="0">
                <a:hlinkClick r:id="rId7"/>
              </a:rPr>
              <a:t>http://www.socratic.eu/</a:t>
            </a:r>
            <a:r>
              <a:rPr lang="nb-NO" sz="1600" dirty="0"/>
              <a:t> 			- Pappas, Mora</a:t>
            </a:r>
          </a:p>
          <a:p>
            <a:pPr marL="380990" indent="-380990">
              <a:buFont typeface="Arial" panose="020B0604020202020204" pitchFamily="34" charset="0"/>
              <a:buChar char="•"/>
            </a:pPr>
            <a:r>
              <a:rPr lang="nb-NO" sz="1600" dirty="0"/>
              <a:t>EU </a:t>
            </a:r>
            <a:r>
              <a:rPr lang="nb-NO" sz="1600" dirty="0" err="1"/>
              <a:t>Horizon</a:t>
            </a:r>
            <a:r>
              <a:rPr lang="nb-NO" sz="1600" dirty="0"/>
              <a:t> 2020 UMI </a:t>
            </a:r>
            <a:r>
              <a:rPr lang="nb-NO" sz="1600" dirty="0">
                <a:hlinkClick r:id="rId8"/>
              </a:rPr>
              <a:t>http://umi-sci-ed.eu/</a:t>
            </a:r>
            <a:r>
              <a:rPr lang="nb-NO" sz="1600" dirty="0"/>
              <a:t> 			- Divitini </a:t>
            </a:r>
          </a:p>
          <a:p>
            <a:pPr marL="380990" indent="-380990">
              <a:buFont typeface="Arial" panose="020B0604020202020204" pitchFamily="34" charset="0"/>
              <a:buChar char="•"/>
            </a:pPr>
            <a:r>
              <a:rPr lang="nb-NO" sz="1600" dirty="0"/>
              <a:t>Center </a:t>
            </a:r>
            <a:r>
              <a:rPr lang="nb-NO" sz="1600" dirty="0" err="1"/>
              <a:t>Excited</a:t>
            </a:r>
            <a:r>
              <a:rPr lang="nb-NO" sz="1600" dirty="0"/>
              <a:t> </a:t>
            </a:r>
            <a:r>
              <a:rPr lang="nb-NO" sz="1600" dirty="0">
                <a:hlinkClick r:id="rId9"/>
              </a:rPr>
              <a:t>https://www.ntnu.edu/excited</a:t>
            </a:r>
            <a:r>
              <a:rPr lang="nb-NO" sz="1600" dirty="0"/>
              <a:t> 			- Sindre</a:t>
            </a:r>
          </a:p>
          <a:p>
            <a:pPr marL="380990" indent="-380990">
              <a:buFont typeface="Arial" panose="020B0604020202020204" pitchFamily="34" charset="0"/>
              <a:buChar char="•"/>
            </a:pPr>
            <a:r>
              <a:rPr lang="nb-NO" sz="1600" dirty="0"/>
              <a:t>NFR INTPART IPIT </a:t>
            </a:r>
            <a:r>
              <a:rPr lang="nb-NO" sz="1600" dirty="0">
                <a:hlinkClick r:id="rId10"/>
              </a:rPr>
              <a:t>https://ipit.network/</a:t>
            </a:r>
            <a:r>
              <a:rPr lang="nb-NO" sz="1600" dirty="0"/>
              <a:t>  			- </a:t>
            </a:r>
            <a:r>
              <a:rPr lang="it-IT" sz="1600" dirty="0"/>
              <a:t>Jingyue Li, Giannakos </a:t>
            </a:r>
          </a:p>
          <a:p>
            <a:pPr marL="380990" indent="-380990">
              <a:buFont typeface="Arial" panose="020B0604020202020204" pitchFamily="34" charset="0"/>
              <a:buChar char="•"/>
            </a:pPr>
            <a:r>
              <a:rPr lang="it-IT" sz="1600" dirty="0"/>
              <a:t>NTNU ARTEC </a:t>
            </a:r>
            <a:r>
              <a:rPr lang="it-IT" sz="1600" dirty="0">
                <a:hlinkClick r:id="rId11"/>
              </a:rPr>
              <a:t>https://www.ntnu.edu/artec</a:t>
            </a:r>
            <a:r>
              <a:rPr lang="it-IT" sz="1600" dirty="0"/>
              <a:t> 			- Perkis </a:t>
            </a:r>
          </a:p>
          <a:p>
            <a:pPr marL="380990" indent="-380990">
              <a:buFont typeface="Arial" panose="020B0604020202020204" pitchFamily="34" charset="0"/>
              <a:buChar char="•"/>
            </a:pPr>
            <a:r>
              <a:rPr lang="it-IT" sz="1600" dirty="0"/>
              <a:t>Kodeløypa </a:t>
            </a:r>
            <a:r>
              <a:rPr lang="it-IT" sz="1600" dirty="0">
                <a:hlinkClick r:id="rId12"/>
              </a:rPr>
              <a:t>https://www.ntnu.no/kodeloypa</a:t>
            </a:r>
            <a:r>
              <a:rPr lang="it-IT" sz="1600" dirty="0"/>
              <a:t>                                                     - Papavlasopoulou</a:t>
            </a:r>
          </a:p>
          <a:p>
            <a:pPr marL="380990" indent="-380990">
              <a:buFont typeface="Arial" panose="020B0604020202020204" pitchFamily="34" charset="0"/>
              <a:buChar char="•"/>
            </a:pPr>
            <a:r>
              <a:rPr lang="it-IT" sz="1600" dirty="0"/>
              <a:t>Tappetina </a:t>
            </a:r>
            <a:r>
              <a:rPr lang="it-IT" sz="1600" dirty="0">
                <a:hlinkClick r:id="rId13"/>
              </a:rPr>
              <a:t>https://tappetina.com/</a:t>
            </a:r>
            <a:r>
              <a:rPr lang="it-IT" sz="1600" dirty="0"/>
              <a:t>				- Gomez, Sharma</a:t>
            </a:r>
          </a:p>
          <a:p>
            <a:pPr marL="380990" indent="-380990">
              <a:buFont typeface="Arial" panose="020B0604020202020204" pitchFamily="34" charset="0"/>
              <a:buChar char="•"/>
            </a:pPr>
            <a:r>
              <a:rPr lang="nb-NO" sz="1600" dirty="0"/>
              <a:t>EU </a:t>
            </a:r>
            <a:r>
              <a:rPr lang="nb-NO" sz="1600" dirty="0" err="1"/>
              <a:t>Horizon</a:t>
            </a:r>
            <a:r>
              <a:rPr lang="nb-NO" sz="1600" dirty="0"/>
              <a:t> 2020 </a:t>
            </a:r>
            <a:r>
              <a:rPr lang="en-GB" sz="1600" dirty="0" err="1"/>
              <a:t>CoM_n_Play</a:t>
            </a:r>
            <a:r>
              <a:rPr lang="en-GB" sz="1600" dirty="0"/>
              <a:t>-Science </a:t>
            </a:r>
            <a:r>
              <a:rPr lang="en-GB" sz="1600" dirty="0">
                <a:hlinkClick r:id="rId14"/>
              </a:rPr>
              <a:t>https://comnplayscience.eu/</a:t>
            </a:r>
            <a:r>
              <a:rPr lang="en-GB" sz="1600" dirty="0"/>
              <a:t> 	- Giannakos </a:t>
            </a:r>
          </a:p>
          <a:p>
            <a:pPr marL="380990" indent="-380990">
              <a:buFont typeface="Arial" panose="020B0604020202020204" pitchFamily="34" charset="0"/>
              <a:buChar char="•"/>
            </a:pPr>
            <a:r>
              <a:rPr lang="nb-NO" sz="1600" dirty="0"/>
              <a:t>EU </a:t>
            </a:r>
            <a:r>
              <a:rPr lang="nb-NO" sz="1600" dirty="0" err="1"/>
              <a:t>Horizon</a:t>
            </a:r>
            <a:r>
              <a:rPr lang="nb-NO" sz="1600" dirty="0"/>
              <a:t> 2020 </a:t>
            </a:r>
            <a:r>
              <a:rPr lang="nb-NO" sz="1600" dirty="0" err="1"/>
              <a:t>Initiate</a:t>
            </a:r>
            <a:r>
              <a:rPr lang="nb-NO" sz="1600" dirty="0"/>
              <a:t> http://initiate2020.eu/ 			- Pappas</a:t>
            </a:r>
            <a:endParaRPr lang="en-GB" sz="1600" dirty="0"/>
          </a:p>
          <a:p>
            <a:endParaRPr lang="nb-NO" sz="2400" dirty="0"/>
          </a:p>
        </p:txBody>
      </p:sp>
      <p:sp>
        <p:nvSpPr>
          <p:cNvPr id="2" name="Tittel 1">
            <a:extLst>
              <a:ext uri="{FF2B5EF4-FFF2-40B4-BE49-F238E27FC236}">
                <a16:creationId xmlns:a16="http://schemas.microsoft.com/office/drawing/2014/main" id="{D981B37D-FF98-4513-919F-940193BA640B}"/>
              </a:ext>
            </a:extLst>
          </p:cNvPr>
          <p:cNvSpPr>
            <a:spLocks noGrp="1"/>
          </p:cNvSpPr>
          <p:nvPr>
            <p:ph type="title"/>
          </p:nvPr>
        </p:nvSpPr>
        <p:spPr>
          <a:xfrm>
            <a:off x="537007" y="376016"/>
            <a:ext cx="1980906" cy="763600"/>
          </a:xfrm>
        </p:spPr>
        <p:txBody>
          <a:bodyPr>
            <a:normAutofit fontScale="90000"/>
          </a:bodyPr>
          <a:lstStyle/>
          <a:p>
            <a:r>
              <a:rPr lang="en-GB" dirty="0"/>
              <a:t>Projects</a:t>
            </a:r>
          </a:p>
        </p:txBody>
      </p:sp>
      <p:pic>
        <p:nvPicPr>
          <p:cNvPr id="8194" name="Picture 2" descr="INITIATE â INnovation through bIg daTa and socIal enTreprEneurship">
            <a:extLst>
              <a:ext uri="{FF2B5EF4-FFF2-40B4-BE49-F238E27FC236}">
                <a16:creationId xmlns:a16="http://schemas.microsoft.com/office/drawing/2014/main" id="{07D93505-0A93-412D-A795-0F97B7BCEDC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21619" y="5328482"/>
            <a:ext cx="1900047" cy="144284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ipitweb.files.wordpress.com/2018/04/30739316_1715790178514506_833260420344053760_n.jpg?w=1600">
            <a:extLst>
              <a:ext uri="{FF2B5EF4-FFF2-40B4-BE49-F238E27FC236}">
                <a16:creationId xmlns:a16="http://schemas.microsoft.com/office/drawing/2014/main" id="{FD2DF2E9-E3D0-4FFF-BC61-81AF67167E23}"/>
              </a:ext>
            </a:extLst>
          </p:cNvPr>
          <p:cNvPicPr>
            <a:picLocks noChangeAspect="1" noChangeArrowheads="1"/>
          </p:cNvPicPr>
          <p:nvPr/>
        </p:nvPicPr>
        <p:blipFill>
          <a:blip r:embed="rId16" cstate="hqprint">
            <a:extLst>
              <a:ext uri="{28A0092B-C50C-407E-A947-70E740481C1C}">
                <a14:useLocalDpi xmlns:a14="http://schemas.microsoft.com/office/drawing/2010/main" val="0"/>
              </a:ext>
            </a:extLst>
          </a:blip>
          <a:srcRect/>
          <a:stretch>
            <a:fillRect/>
          </a:stretch>
        </p:blipFill>
        <p:spPr bwMode="auto">
          <a:xfrm>
            <a:off x="5247861" y="4167103"/>
            <a:ext cx="2377229" cy="851221"/>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The site logo">
            <a:extLst>
              <a:ext uri="{FF2B5EF4-FFF2-40B4-BE49-F238E27FC236}">
                <a16:creationId xmlns:a16="http://schemas.microsoft.com/office/drawing/2014/main" id="{395A0847-7506-4138-854D-AB00FFA93B93}"/>
              </a:ext>
            </a:extLst>
          </p:cNvPr>
          <p:cNvPicPr>
            <a:picLocks noChangeAspect="1" noChangeArrowheads="1"/>
          </p:cNvPicPr>
          <p:nvPr/>
        </p:nvPicPr>
        <p:blipFill>
          <a:blip r:embed="rId17" cstate="hqprint">
            <a:extLst>
              <a:ext uri="{28A0092B-C50C-407E-A947-70E740481C1C}">
                <a14:useLocalDpi xmlns:a14="http://schemas.microsoft.com/office/drawing/2010/main" val="0"/>
              </a:ext>
            </a:extLst>
          </a:blip>
          <a:srcRect/>
          <a:stretch>
            <a:fillRect/>
          </a:stretch>
        </p:blipFill>
        <p:spPr bwMode="auto">
          <a:xfrm>
            <a:off x="3529280" y="3834112"/>
            <a:ext cx="1666461" cy="1666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271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Big Data and Machine  Learning @ NTNU"/>
          <p:cNvSpPr txBox="1">
            <a:spLocks noGrp="1"/>
          </p:cNvSpPr>
          <p:nvPr>
            <p:ph type="title"/>
          </p:nvPr>
        </p:nvSpPr>
        <p:spPr>
          <a:xfrm>
            <a:off x="1981199" y="1239204"/>
            <a:ext cx="8229603" cy="1508126"/>
          </a:xfrm>
          <a:prstGeom prst="rect">
            <a:avLst/>
          </a:prstGeom>
        </p:spPr>
        <p:txBody>
          <a:bodyPr/>
          <a:lstStyle>
            <a:lvl1pPr>
              <a:defRPr sz="10000"/>
            </a:lvl1pPr>
          </a:lstStyle>
          <a:p>
            <a:r>
              <a:rPr dirty="0"/>
              <a:t>AI-La</a:t>
            </a:r>
            <a:r>
              <a:rPr lang="nb-NO" dirty="0"/>
              <a:t>b</a:t>
            </a:r>
            <a:endParaRPr dirty="0"/>
          </a:p>
        </p:txBody>
      </p:sp>
      <p:sp>
        <p:nvSpPr>
          <p:cNvPr id="202" name="Heri Ramampiaro…"/>
          <p:cNvSpPr txBox="1"/>
          <p:nvPr/>
        </p:nvSpPr>
        <p:spPr>
          <a:xfrm>
            <a:off x="2079543" y="3141730"/>
            <a:ext cx="5613972" cy="18418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8" tIns="35718" rIns="35718" bIns="35718" anchor="ctr">
            <a:spAutoFit/>
          </a:bodyPr>
          <a:lstStyle/>
          <a:p>
            <a:pPr defTabSz="457200">
              <a:spcBef>
                <a:spcPts val="550"/>
              </a:spcBef>
              <a:defRPr sz="4000">
                <a:latin typeface="Arial"/>
                <a:ea typeface="Arial"/>
                <a:cs typeface="Arial"/>
                <a:sym typeface="Arial"/>
              </a:defRPr>
            </a:pPr>
            <a:r>
              <a:rPr sz="2000"/>
              <a:t>Heri Ramampiaro</a:t>
            </a:r>
          </a:p>
          <a:p>
            <a:pPr defTabSz="457200">
              <a:spcBef>
                <a:spcPts val="550"/>
              </a:spcBef>
              <a:defRPr sz="4000">
                <a:latin typeface="Arial"/>
                <a:ea typeface="Arial"/>
                <a:cs typeface="Arial"/>
                <a:sym typeface="Arial"/>
              </a:defRPr>
            </a:pPr>
            <a:r>
              <a:rPr sz="2000"/>
              <a:t>Head of the Data and Artificial Intelligence Group</a:t>
            </a:r>
            <a:br>
              <a:rPr sz="2000"/>
            </a:br>
            <a:r>
              <a:rPr sz="2000"/>
              <a:t>Deputy Head of Computer Science Department </a:t>
            </a:r>
          </a:p>
          <a:p>
            <a:pPr defTabSz="457200">
              <a:spcBef>
                <a:spcPts val="550"/>
              </a:spcBef>
              <a:defRPr sz="4000">
                <a:latin typeface="Arial"/>
                <a:ea typeface="Arial"/>
                <a:cs typeface="Arial"/>
                <a:sym typeface="Arial"/>
              </a:defRPr>
            </a:pPr>
            <a:endParaRPr sz="2000"/>
          </a:p>
          <a:p>
            <a:pPr defTabSz="457200">
              <a:spcBef>
                <a:spcPts val="550"/>
              </a:spcBef>
              <a:defRPr sz="4000" u="sng">
                <a:solidFill>
                  <a:srgbClr val="0000FF"/>
                </a:solidFill>
                <a:uFill>
                  <a:solidFill>
                    <a:srgbClr val="0000FF"/>
                  </a:solidFill>
                </a:uFill>
                <a:latin typeface="Arial"/>
                <a:ea typeface="Arial"/>
                <a:cs typeface="Arial"/>
                <a:sym typeface="Arial"/>
              </a:defRPr>
            </a:pPr>
            <a:r>
              <a:rPr sz="2000">
                <a:hlinkClick r:id="rId3"/>
              </a:rPr>
              <a:t>www.ntnu.edu/ailab</a:t>
            </a:r>
          </a:p>
        </p:txBody>
      </p:sp>
      <p:sp>
        <p:nvSpPr>
          <p:cNvPr id="203" name="heri@ntnu.no"/>
          <p:cNvSpPr txBox="1"/>
          <p:nvPr/>
        </p:nvSpPr>
        <p:spPr>
          <a:xfrm>
            <a:off x="2072411" y="4907313"/>
            <a:ext cx="1544783" cy="2644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8" tIns="35718" rIns="35718" bIns="35718" anchor="ctr">
            <a:spAutoFit/>
          </a:bodyPr>
          <a:lstStyle>
            <a:lvl1pPr algn="l">
              <a:defRPr sz="2500" u="sng">
                <a:solidFill>
                  <a:srgbClr val="0000FF"/>
                </a:solidFill>
                <a:uFill>
                  <a:solidFill>
                    <a:srgbClr val="0000FF"/>
                  </a:solidFill>
                </a:uFill>
                <a:latin typeface="Helvetica Light"/>
                <a:ea typeface="Helvetica Light"/>
                <a:cs typeface="Helvetica Light"/>
                <a:sym typeface="Helvetica Light"/>
                <a:hlinkClick r:id="" action="ppaction://noaction"/>
              </a:defRPr>
            </a:lvl1pPr>
          </a:lstStyle>
          <a:p>
            <a:r>
              <a:rPr sz="1250"/>
              <a:t>heri@ntnu.no</a:t>
            </a:r>
          </a:p>
        </p:txBody>
      </p:sp>
      <p:pic>
        <p:nvPicPr>
          <p:cNvPr id="204" name="OpenAILabLogo-01.png" descr="OpenAILabLogo-01.png"/>
          <p:cNvPicPr>
            <a:picLocks noChangeAspect="1"/>
          </p:cNvPicPr>
          <p:nvPr/>
        </p:nvPicPr>
        <p:blipFill>
          <a:blip r:embed="rId4">
            <a:extLst/>
          </a:blip>
          <a:stretch>
            <a:fillRect/>
          </a:stretch>
        </p:blipFill>
        <p:spPr>
          <a:xfrm>
            <a:off x="8520695" y="4778076"/>
            <a:ext cx="3263997" cy="1371723"/>
          </a:xfrm>
          <a:prstGeom prst="rect">
            <a:avLst/>
          </a:prstGeom>
          <a:ln w="12700">
            <a:miter lim="400000"/>
          </a:ln>
        </p:spPr>
      </p:pic>
      <p:sp>
        <p:nvSpPr>
          <p:cNvPr id="2" name="TekstSylinder 1">
            <a:extLst>
              <a:ext uri="{FF2B5EF4-FFF2-40B4-BE49-F238E27FC236}">
                <a16:creationId xmlns:a16="http://schemas.microsoft.com/office/drawing/2014/main" id="{E0B277A4-4EFA-4F88-B7D7-8F3D3FDD9692}"/>
              </a:ext>
            </a:extLst>
          </p:cNvPr>
          <p:cNvSpPr txBox="1"/>
          <p:nvPr/>
        </p:nvSpPr>
        <p:spPr>
          <a:xfrm>
            <a:off x="499621" y="5788058"/>
            <a:ext cx="5285486" cy="369332"/>
          </a:xfrm>
          <a:prstGeom prst="rect">
            <a:avLst/>
          </a:prstGeom>
          <a:noFill/>
        </p:spPr>
        <p:txBody>
          <a:bodyPr wrap="none" rtlCol="0">
            <a:spAutoFit/>
          </a:bodyPr>
          <a:lstStyle/>
          <a:p>
            <a:r>
              <a:rPr lang="en-GB" dirty="0"/>
              <a:t>Telenor, SINTEF, DNB, DNV GL, </a:t>
            </a:r>
            <a:r>
              <a:rPr lang="en-GB" dirty="0" err="1"/>
              <a:t>Equinor</a:t>
            </a:r>
            <a:r>
              <a:rPr lang="en-GB" dirty="0"/>
              <a:t> and Kongsberg </a:t>
            </a:r>
          </a:p>
        </p:txBody>
      </p:sp>
    </p:spTree>
    <p:extLst>
      <p:ext uri="{BB962C8B-B14F-4D97-AF65-F5344CB8AC3E}">
        <p14:creationId xmlns:p14="http://schemas.microsoft.com/office/powerpoint/2010/main" val="321234315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3824</TotalTime>
  <Words>2025</Words>
  <Application>Microsoft Office PowerPoint</Application>
  <PresentationFormat>Widescreen</PresentationFormat>
  <Paragraphs>140</Paragraphs>
  <Slides>20</Slides>
  <Notes>20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20</vt:i4>
      </vt:variant>
    </vt:vector>
  </HeadingPairs>
  <TitlesOfParts>
    <vt:vector size="25" baseType="lpstr">
      <vt:lpstr>Helvetica Light</vt:lpstr>
      <vt:lpstr>Arial</vt:lpstr>
      <vt:lpstr>Calibri</vt:lpstr>
      <vt:lpstr>Calibri Light</vt:lpstr>
      <vt:lpstr>Office-tema</vt:lpstr>
      <vt:lpstr>PowerPoint-presentasjon</vt:lpstr>
      <vt:lpstr> Artificial Intelligence and innovation  why and how develop research and innovation collaborations</vt:lpstr>
      <vt:lpstr>PowerPoint-presentasjon</vt:lpstr>
      <vt:lpstr>The AI Lab soon became a catalysator for Industry actors, and policy makers</vt:lpstr>
      <vt:lpstr>PowerPoint-presentasjon</vt:lpstr>
      <vt:lpstr>Structure</vt:lpstr>
      <vt:lpstr>On the importance of good research goals</vt:lpstr>
      <vt:lpstr>PowerPoint-presentasjon</vt:lpstr>
      <vt:lpstr>On the importance of good role models</vt:lpstr>
      <vt:lpstr>PowerPoint-presentasjon</vt:lpstr>
      <vt:lpstr>PowerPoint-presentasjon</vt:lpstr>
      <vt:lpstr>PowerPoint-presentasjon</vt:lpstr>
      <vt:lpstr>PowerPoint-presentasjon</vt:lpstr>
      <vt:lpstr>art</vt:lpstr>
      <vt:lpstr>PowerPoint-presentasjon</vt:lpstr>
      <vt:lpstr>PowerPoint-presentasjon</vt:lpstr>
      <vt:lpstr>Social</vt:lpstr>
      <vt:lpstr>PowerPoint-presentasjon</vt:lpstr>
      <vt:lpstr>Projects</vt:lpstr>
      <vt:lpstr>AI-Lab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Letizia Jaccheri</dc:creator>
  <cp:lastModifiedBy>Letizia Jaccheri</cp:lastModifiedBy>
  <cp:revision>155</cp:revision>
  <cp:lastPrinted>2018-11-11T09:09:48Z</cp:lastPrinted>
  <dcterms:created xsi:type="dcterms:W3CDTF">2018-09-21T16:10:24Z</dcterms:created>
  <dcterms:modified xsi:type="dcterms:W3CDTF">2018-11-11T13:50:31Z</dcterms:modified>
</cp:coreProperties>
</file>