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69" r:id="rId2"/>
    <p:sldId id="270" r:id="rId3"/>
    <p:sldId id="271" r:id="rId4"/>
    <p:sldId id="272" r:id="rId5"/>
    <p:sldId id="257" r:id="rId6"/>
    <p:sldId id="258" r:id="rId7"/>
    <p:sldId id="259" r:id="rId8"/>
    <p:sldId id="261" r:id="rId9"/>
    <p:sldId id="265" r:id="rId10"/>
    <p:sldId id="266" r:id="rId11"/>
    <p:sldId id="275" r:id="rId12"/>
    <p:sldId id="27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700" autoAdjust="0"/>
  </p:normalViewPr>
  <p:slideViewPr>
    <p:cSldViewPr snapToGrid="0">
      <p:cViewPr>
        <p:scale>
          <a:sx n="66" d="100"/>
          <a:sy n="66" d="100"/>
        </p:scale>
        <p:origin x="12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My name is Letizia Jaccheri,</a:t>
            </a:r>
          </a:p>
          <a:p>
            <a:r>
              <a:rPr lang="en-US" dirty="0"/>
              <a:t>I am a professor of computer science at the Department of Computer Science at </a:t>
            </a:r>
            <a:r>
              <a:rPr lang="en-US" dirty="0" err="1"/>
              <a:t>ntnu</a:t>
            </a:r>
            <a:endParaRPr lang="en-US" dirty="0"/>
          </a:p>
          <a:p>
            <a:r>
              <a:rPr lang="en-US" dirty="0"/>
              <a:t>I have been asked to give a lecture</a:t>
            </a:r>
            <a:r>
              <a:rPr lang="en-US" baseline="0" dirty="0"/>
              <a:t> </a:t>
            </a:r>
            <a:r>
              <a:rPr lang="en-US" dirty="0"/>
              <a:t>about AI</a:t>
            </a:r>
            <a:r>
              <a:rPr lang="en-US" baseline="0" dirty="0"/>
              <a:t> and smarter media</a:t>
            </a:r>
            <a:r>
              <a:rPr lang="en-US" dirty="0"/>
              <a:t> but I have gone my own ways and made a lecture in my style about life (or art that is the same) and computing. </a:t>
            </a:r>
            <a:endParaRPr lang="it-IT" dirty="0"/>
          </a:p>
        </p:txBody>
      </p:sp>
      <p:sp>
        <p:nvSpPr>
          <p:cNvPr id="4" name="Slide Number Placeholder 3"/>
          <p:cNvSpPr>
            <a:spLocks noGrp="1"/>
          </p:cNvSpPr>
          <p:nvPr>
            <p:ph type="sldNum" sz="quarter" idx="10"/>
          </p:nvPr>
        </p:nvSpPr>
        <p:spPr/>
        <p:txBody>
          <a:bodyPr/>
          <a:lstStyle/>
          <a:p>
            <a:fld id="{AAEB3B32-6F01-4FCF-8819-DD337FCFDDCF}" type="slidenum">
              <a:rPr lang="it-IT" smtClean="0"/>
              <a:t>1</a:t>
            </a:fld>
            <a:endParaRPr lang="it-IT"/>
          </a:p>
        </p:txBody>
      </p:sp>
    </p:spTree>
    <p:extLst>
      <p:ext uri="{BB962C8B-B14F-4D97-AF65-F5344CB8AC3E}">
        <p14:creationId xmlns:p14="http://schemas.microsoft.com/office/powerpoint/2010/main" val="485938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endParaRPr lang="nb-NO" sz="1200" dirty="0"/>
          </a:p>
          <a:p>
            <a:pPr>
              <a:buNone/>
            </a:pPr>
            <a:r>
              <a:rPr lang="nb-NO" sz="1200" dirty="0" err="1"/>
              <a:t>When</a:t>
            </a:r>
            <a:r>
              <a:rPr lang="nb-NO" sz="1200" dirty="0"/>
              <a:t> I </a:t>
            </a:r>
            <a:r>
              <a:rPr lang="nb-NO" sz="1200" dirty="0" err="1"/>
              <a:t>grew</a:t>
            </a:r>
            <a:r>
              <a:rPr lang="nb-NO" sz="1200" dirty="0"/>
              <a:t> up in Pisa and I </a:t>
            </a:r>
            <a:r>
              <a:rPr lang="nb-NO" sz="1200" dirty="0" err="1"/>
              <a:t>attended</a:t>
            </a:r>
            <a:r>
              <a:rPr lang="nb-NO" sz="1200" dirty="0"/>
              <a:t> </a:t>
            </a:r>
            <a:r>
              <a:rPr lang="nb-NO" sz="1200" dirty="0" err="1"/>
              <a:t>the</a:t>
            </a:r>
            <a:r>
              <a:rPr lang="nb-NO" sz="1200" dirty="0"/>
              <a:t> Nun kindergarden, in Pisa </a:t>
            </a:r>
            <a:r>
              <a:rPr lang="nb-NO" sz="1200" dirty="0" err="1"/>
              <a:t>there</a:t>
            </a:r>
            <a:r>
              <a:rPr lang="nb-NO" sz="1200" dirty="0"/>
              <a:t> </a:t>
            </a:r>
            <a:r>
              <a:rPr lang="nb-NO" sz="1200" dirty="0" err="1"/>
              <a:t>was</a:t>
            </a:r>
            <a:r>
              <a:rPr lang="nb-NO" sz="1200" dirty="0"/>
              <a:t> </a:t>
            </a:r>
            <a:r>
              <a:rPr lang="nb-NO" sz="1200" dirty="0" err="1"/>
              <a:t>the</a:t>
            </a:r>
            <a:r>
              <a:rPr lang="nb-NO" sz="1200" dirty="0"/>
              <a:t> first </a:t>
            </a:r>
            <a:r>
              <a:rPr lang="nb-NO" sz="1200" dirty="0" err="1"/>
              <a:t>Italian</a:t>
            </a:r>
            <a:r>
              <a:rPr lang="nb-NO" sz="1200" dirty="0"/>
              <a:t> computer </a:t>
            </a:r>
            <a:r>
              <a:rPr lang="nb-NO" sz="1200" dirty="0" err="1"/>
              <a:t>that</a:t>
            </a:r>
            <a:r>
              <a:rPr lang="nb-NO" sz="1200" dirty="0"/>
              <a:t> has </a:t>
            </a:r>
            <a:r>
              <a:rPr lang="nb-NO" sz="1200" dirty="0" err="1"/>
              <a:t>been</a:t>
            </a:r>
            <a:r>
              <a:rPr lang="nb-NO" sz="1200" dirty="0"/>
              <a:t> </a:t>
            </a:r>
            <a:r>
              <a:rPr lang="nb-NO" sz="1200" dirty="0" err="1"/>
              <a:t>developed</a:t>
            </a:r>
            <a:r>
              <a:rPr lang="nb-NO" sz="1200" dirty="0"/>
              <a:t> 500 meters from my house and </a:t>
            </a:r>
            <a:r>
              <a:rPr lang="nb-NO" sz="1200" dirty="0" err="1"/>
              <a:t>was</a:t>
            </a:r>
            <a:r>
              <a:rPr lang="nb-NO" sz="1200" dirty="0"/>
              <a:t> </a:t>
            </a:r>
            <a:r>
              <a:rPr lang="nb-NO" sz="1200" dirty="0" err="1"/>
              <a:t>attracting</a:t>
            </a:r>
            <a:r>
              <a:rPr lang="nb-NO" sz="1200" dirty="0"/>
              <a:t> to Pisa </a:t>
            </a:r>
            <a:r>
              <a:rPr lang="nb-NO" sz="1200" dirty="0" err="1"/>
              <a:t>many</a:t>
            </a:r>
            <a:r>
              <a:rPr lang="nb-NO" sz="1200" dirty="0"/>
              <a:t> intelligent talents from all over </a:t>
            </a:r>
            <a:r>
              <a:rPr lang="nb-NO" sz="1200" dirty="0" err="1"/>
              <a:t>Italy</a:t>
            </a:r>
            <a:r>
              <a:rPr lang="nb-NO" sz="1200" dirty="0"/>
              <a:t> and </a:t>
            </a:r>
            <a:r>
              <a:rPr lang="nb-NO" sz="1200" dirty="0" err="1"/>
              <a:t>the</a:t>
            </a:r>
            <a:r>
              <a:rPr lang="nb-NO" sz="1200" dirty="0"/>
              <a:t> rest </a:t>
            </a:r>
            <a:r>
              <a:rPr lang="nb-NO" sz="1200" dirty="0" err="1"/>
              <a:t>of</a:t>
            </a:r>
            <a:r>
              <a:rPr lang="nb-NO" sz="1200" dirty="0"/>
              <a:t> </a:t>
            </a:r>
            <a:r>
              <a:rPr lang="nb-NO" sz="1200" dirty="0" err="1"/>
              <a:t>the</a:t>
            </a:r>
            <a:r>
              <a:rPr lang="nb-NO" sz="1200" dirty="0"/>
              <a:t> </a:t>
            </a:r>
            <a:r>
              <a:rPr lang="nb-NO" sz="1200" dirty="0" err="1"/>
              <a:t>world</a:t>
            </a:r>
            <a:r>
              <a:rPr lang="nb-NO" sz="1200" dirty="0"/>
              <a:t>. </a:t>
            </a:r>
            <a:endParaRPr lang="it-IT" sz="1200" dirty="0"/>
          </a:p>
        </p:txBody>
      </p:sp>
      <p:sp>
        <p:nvSpPr>
          <p:cNvPr id="4" name="Slide Number Placeholder 3"/>
          <p:cNvSpPr>
            <a:spLocks noGrp="1"/>
          </p:cNvSpPr>
          <p:nvPr>
            <p:ph type="sldNum" sz="quarter" idx="10"/>
          </p:nvPr>
        </p:nvSpPr>
        <p:spPr/>
        <p:txBody>
          <a:bodyPr/>
          <a:lstStyle/>
          <a:p>
            <a:fld id="{AAEB3B32-6F01-4FCF-8819-DD337FCFDDCF}" type="slidenum">
              <a:rPr lang="it-IT" smtClean="0"/>
              <a:t>2</a:t>
            </a:fld>
            <a:endParaRPr lang="it-IT"/>
          </a:p>
        </p:txBody>
      </p:sp>
    </p:spTree>
    <p:extLst>
      <p:ext uri="{BB962C8B-B14F-4D97-AF65-F5344CB8AC3E}">
        <p14:creationId xmlns:p14="http://schemas.microsoft.com/office/powerpoint/2010/main" val="4109181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r>
              <a:rPr lang="en-US" dirty="0"/>
              <a:t> I graduated in CS in 1988 at the university of </a:t>
            </a:r>
            <a:r>
              <a:rPr lang="en-US" dirty="0" err="1"/>
              <a:t>pisa</a:t>
            </a:r>
            <a:r>
              <a:rPr lang="en-US" dirty="0"/>
              <a:t>. During that time, Keith Haring painted a wall to a church in Pisa, </a:t>
            </a:r>
            <a:r>
              <a:rPr lang="en-US" dirty="0" err="1"/>
              <a:t>chiesa</a:t>
            </a:r>
            <a:r>
              <a:rPr lang="en-US" dirty="0"/>
              <a:t> di san </a:t>
            </a:r>
            <a:r>
              <a:rPr lang="en-US" dirty="0" err="1"/>
              <a:t>antonio</a:t>
            </a:r>
            <a:r>
              <a:rPr lang="en-US" dirty="0"/>
              <a:t>, and I felt that everything would be possible - if it was possible to paint such pictures At a church that also contained the contents of a computer, just 5 years before, when I started data, few people knew what it was.</a:t>
            </a:r>
          </a:p>
          <a:p>
            <a:r>
              <a:rPr lang="en-US" dirty="0"/>
              <a:t>Computer technology has never flop in the 34 years I've been using data. The studies in computer technology have never been as popular as now and this year the institute has recorded 500 new data students distributed on several programs. This year, the Institute has a center for outstanding education and Telenor NTNU AI Lab.</a:t>
            </a:r>
          </a:p>
          <a:p>
            <a:endParaRPr lang="en-US" dirty="0"/>
          </a:p>
          <a:p>
            <a:pPr marL="457200" indent="-457200">
              <a:buFont typeface="Arial" panose="020B0604020202020204" pitchFamily="34" charset="0"/>
              <a:buChar char="•"/>
            </a:pPr>
            <a:r>
              <a:rPr lang="nb-NO" sz="1200" dirty="0" err="1"/>
              <a:t>Artificial</a:t>
            </a:r>
            <a:r>
              <a:rPr lang="nb-NO" sz="1200" dirty="0"/>
              <a:t> </a:t>
            </a:r>
            <a:r>
              <a:rPr lang="nb-NO" sz="1200" dirty="0" err="1"/>
              <a:t>Intelligence</a:t>
            </a:r>
            <a:r>
              <a:rPr lang="nb-NO" sz="1200" dirty="0"/>
              <a:t> 1956</a:t>
            </a:r>
          </a:p>
          <a:p>
            <a:pPr marL="457200" indent="-457200">
              <a:buFont typeface="Arial" panose="020B0604020202020204" pitchFamily="34" charset="0"/>
              <a:buChar char="•"/>
            </a:pPr>
            <a:r>
              <a:rPr lang="nb-NO" sz="1200" dirty="0"/>
              <a:t>Deep </a:t>
            </a:r>
            <a:r>
              <a:rPr lang="nb-NO" sz="1200" dirty="0" err="1"/>
              <a:t>learning</a:t>
            </a:r>
            <a:r>
              <a:rPr lang="nb-NO" sz="1200" dirty="0"/>
              <a:t> </a:t>
            </a:r>
            <a:r>
              <a:rPr lang="nb-NO" sz="1200" dirty="0" err="1"/>
              <a:t>was</a:t>
            </a:r>
            <a:r>
              <a:rPr lang="nb-NO" sz="1200" dirty="0"/>
              <a:t> </a:t>
            </a:r>
            <a:r>
              <a:rPr lang="nb-NO" sz="1200" dirty="0" err="1"/>
              <a:t>introduced</a:t>
            </a:r>
            <a:r>
              <a:rPr lang="nb-NO" sz="1200" dirty="0"/>
              <a:t> as a </a:t>
            </a:r>
            <a:r>
              <a:rPr lang="nb-NO" sz="1200" dirty="0" err="1"/>
              <a:t>kind</a:t>
            </a:r>
            <a:r>
              <a:rPr lang="nb-NO" sz="1200" dirty="0"/>
              <a:t> </a:t>
            </a:r>
            <a:r>
              <a:rPr lang="nb-NO" sz="1200" dirty="0" err="1"/>
              <a:t>of</a:t>
            </a:r>
            <a:r>
              <a:rPr lang="nb-NO" sz="1200" dirty="0"/>
              <a:t> </a:t>
            </a:r>
            <a:r>
              <a:rPr lang="nb-NO" sz="1200" dirty="0" err="1"/>
              <a:t>rebranding</a:t>
            </a:r>
            <a:r>
              <a:rPr lang="nb-NO" sz="1200" dirty="0"/>
              <a:t> </a:t>
            </a:r>
            <a:r>
              <a:rPr lang="nb-NO" sz="1200" dirty="0" err="1"/>
              <a:t>of</a:t>
            </a:r>
            <a:r>
              <a:rPr lang="nb-NO" sz="1200" dirty="0"/>
              <a:t> AI in 2006 and AI </a:t>
            </a:r>
            <a:r>
              <a:rPr lang="nb-NO" sz="1200" dirty="0" err="1"/>
              <a:t>started</a:t>
            </a:r>
            <a:r>
              <a:rPr lang="nb-NO" sz="1200" dirty="0"/>
              <a:t> </a:t>
            </a:r>
            <a:r>
              <a:rPr lang="nb-NO" sz="1200" dirty="0" err="1"/>
              <a:t>its</a:t>
            </a:r>
            <a:r>
              <a:rPr lang="nb-NO" sz="1200" dirty="0"/>
              <a:t> </a:t>
            </a:r>
            <a:r>
              <a:rPr lang="nb-NO" sz="1200" dirty="0" err="1"/>
              <a:t>new</a:t>
            </a:r>
            <a:r>
              <a:rPr lang="nb-NO" sz="1200" dirty="0"/>
              <a:t> </a:t>
            </a:r>
            <a:r>
              <a:rPr lang="nb-NO" sz="1200" dirty="0" err="1"/>
              <a:t>wave</a:t>
            </a:r>
            <a:r>
              <a:rPr lang="nb-NO" sz="1200" dirty="0"/>
              <a:t> </a:t>
            </a:r>
            <a:r>
              <a:rPr lang="nb-NO" sz="1200" dirty="0" err="1"/>
              <a:t>with</a:t>
            </a:r>
            <a:r>
              <a:rPr lang="nb-NO" sz="1200" dirty="0"/>
              <a:t> Big Data + </a:t>
            </a:r>
            <a:r>
              <a:rPr lang="nb-NO" sz="1200" dirty="0" err="1"/>
              <a:t>Powerful</a:t>
            </a:r>
            <a:r>
              <a:rPr lang="nb-NO" sz="1200" dirty="0"/>
              <a:t> </a:t>
            </a:r>
            <a:r>
              <a:rPr lang="nb-NO" sz="1200" dirty="0" err="1"/>
              <a:t>computing</a:t>
            </a:r>
            <a:endParaRPr lang="it-IT" sz="1200" dirty="0"/>
          </a:p>
          <a:p>
            <a:endParaRPr lang="nb-NO" dirty="0"/>
          </a:p>
        </p:txBody>
      </p:sp>
      <p:sp>
        <p:nvSpPr>
          <p:cNvPr id="4" name="Plassholder for lysbildenummer 3"/>
          <p:cNvSpPr>
            <a:spLocks noGrp="1"/>
          </p:cNvSpPr>
          <p:nvPr>
            <p:ph type="sldNum" sz="quarter" idx="10"/>
          </p:nvPr>
        </p:nvSpPr>
        <p:spPr/>
        <p:txBody>
          <a:bodyPr/>
          <a:lstStyle/>
          <a:p>
            <a:fld id="{AAEB3B32-6F01-4FCF-8819-DD337FCFDDCF}" type="slidenum">
              <a:rPr lang="it-IT" smtClean="0"/>
              <a:t>3</a:t>
            </a:fld>
            <a:endParaRPr lang="it-IT"/>
          </a:p>
        </p:txBody>
      </p:sp>
    </p:spTree>
    <p:extLst>
      <p:ext uri="{BB962C8B-B14F-4D97-AF65-F5344CB8AC3E}">
        <p14:creationId xmlns:p14="http://schemas.microsoft.com/office/powerpoint/2010/main" val="4253636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r>
              <a:rPr lang="nb-NO" dirty="0"/>
              <a:t>Art and science</a:t>
            </a:r>
            <a:r>
              <a:rPr lang="nb-NO" baseline="0" dirty="0"/>
              <a:t> have in </a:t>
            </a:r>
            <a:r>
              <a:rPr lang="nb-NO" baseline="0" dirty="0" err="1"/>
              <a:t>common</a:t>
            </a:r>
            <a:r>
              <a:rPr lang="nb-NO" baseline="0" dirty="0"/>
              <a:t> a goal </a:t>
            </a:r>
            <a:r>
              <a:rPr lang="nb-NO" baseline="0" dirty="0" err="1"/>
              <a:t>of</a:t>
            </a:r>
            <a:r>
              <a:rPr lang="nb-NO" baseline="0" dirty="0"/>
              <a:t> </a:t>
            </a:r>
            <a:r>
              <a:rPr lang="nb-NO" baseline="0" dirty="0" err="1"/>
              <a:t>trying</a:t>
            </a:r>
            <a:r>
              <a:rPr lang="nb-NO" baseline="0" dirty="0"/>
              <a:t> to do </a:t>
            </a:r>
            <a:r>
              <a:rPr lang="nb-NO" baseline="0" dirty="0" err="1"/>
              <a:t>something</a:t>
            </a:r>
            <a:r>
              <a:rPr lang="nb-NO" baseline="0" dirty="0"/>
              <a:t> </a:t>
            </a:r>
            <a:r>
              <a:rPr lang="nb-NO" baseline="0" dirty="0" err="1"/>
              <a:t>newer</a:t>
            </a:r>
            <a:r>
              <a:rPr lang="nb-NO" baseline="0" dirty="0"/>
              <a:t> and </a:t>
            </a:r>
            <a:r>
              <a:rPr lang="nb-NO" baseline="0" dirty="0" err="1"/>
              <a:t>unexplored</a:t>
            </a:r>
            <a:r>
              <a:rPr lang="nb-NO" baseline="0" dirty="0"/>
              <a:t> </a:t>
            </a:r>
            <a:r>
              <a:rPr lang="nb-NO" baseline="0" dirty="0" err="1"/>
              <a:t>with</a:t>
            </a:r>
            <a:r>
              <a:rPr lang="nb-NO" baseline="0" dirty="0"/>
              <a:t> </a:t>
            </a:r>
            <a:r>
              <a:rPr lang="nb-NO" baseline="0" dirty="0" err="1"/>
              <a:t>respect</a:t>
            </a:r>
            <a:r>
              <a:rPr lang="nb-NO" baseline="0" dirty="0"/>
              <a:t> </a:t>
            </a:r>
            <a:r>
              <a:rPr lang="nb-NO" baseline="0" dirty="0" err="1"/>
              <a:t>of</a:t>
            </a:r>
            <a:r>
              <a:rPr lang="nb-NO" baseline="0" dirty="0"/>
              <a:t> </a:t>
            </a:r>
            <a:r>
              <a:rPr lang="nb-NO" baseline="0" dirty="0" err="1"/>
              <a:t>what</a:t>
            </a:r>
            <a:r>
              <a:rPr lang="nb-NO" baseline="0" dirty="0"/>
              <a:t> </a:t>
            </a:r>
            <a:r>
              <a:rPr lang="nb-NO" baseline="0" dirty="0" err="1"/>
              <a:t>we</a:t>
            </a:r>
            <a:r>
              <a:rPr lang="nb-NO" baseline="0" dirty="0"/>
              <a:t> have done </a:t>
            </a:r>
            <a:r>
              <a:rPr lang="nb-NO" baseline="0" dirty="0" err="1"/>
              <a:t>before</a:t>
            </a:r>
            <a:r>
              <a:rPr lang="nb-NO" baseline="0" dirty="0"/>
              <a:t>. </a:t>
            </a:r>
          </a:p>
          <a:p>
            <a:r>
              <a:rPr lang="nb-NO" baseline="0" dirty="0"/>
              <a:t>Art and science </a:t>
            </a:r>
            <a:r>
              <a:rPr lang="nb-NO" baseline="0" dirty="0" err="1"/>
              <a:t>are</a:t>
            </a:r>
            <a:r>
              <a:rPr lang="nb-NO" baseline="0" dirty="0"/>
              <a:t> </a:t>
            </a:r>
            <a:r>
              <a:rPr lang="nb-NO" baseline="0" dirty="0" err="1"/>
              <a:t>very</a:t>
            </a:r>
            <a:r>
              <a:rPr lang="nb-NO" baseline="0" dirty="0"/>
              <a:t> different in </a:t>
            </a:r>
            <a:r>
              <a:rPr lang="nb-NO" baseline="0" dirty="0" err="1"/>
              <a:t>that</a:t>
            </a:r>
            <a:r>
              <a:rPr lang="nb-NO" baseline="0" dirty="0"/>
              <a:t> </a:t>
            </a:r>
            <a:r>
              <a:rPr lang="nb-NO" baseline="0" dirty="0" err="1"/>
              <a:t>the</a:t>
            </a:r>
            <a:r>
              <a:rPr lang="nb-NO" baseline="0" dirty="0"/>
              <a:t> </a:t>
            </a:r>
            <a:r>
              <a:rPr lang="nb-NO" baseline="0" dirty="0" err="1"/>
              <a:t>subject</a:t>
            </a:r>
            <a:r>
              <a:rPr lang="nb-NO" baseline="0" dirty="0"/>
              <a:t> is science </a:t>
            </a:r>
            <a:r>
              <a:rPr lang="nb-NO" baseline="0" dirty="0" err="1"/>
              <a:t>should</a:t>
            </a:r>
            <a:r>
              <a:rPr lang="nb-NO" baseline="0" dirty="0"/>
              <a:t> be as </a:t>
            </a:r>
            <a:r>
              <a:rPr lang="nb-NO" baseline="0" dirty="0" err="1"/>
              <a:t>distint</a:t>
            </a:r>
            <a:r>
              <a:rPr lang="nb-NO" baseline="0" dirty="0"/>
              <a:t> as </a:t>
            </a:r>
            <a:r>
              <a:rPr lang="nb-NO" baseline="0" dirty="0" err="1"/>
              <a:t>possible</a:t>
            </a:r>
            <a:r>
              <a:rPr lang="nb-NO" baseline="0" dirty="0"/>
              <a:t> from </a:t>
            </a:r>
            <a:r>
              <a:rPr lang="nb-NO" baseline="0" dirty="0" err="1"/>
              <a:t>the</a:t>
            </a:r>
            <a:r>
              <a:rPr lang="nb-NO" baseline="0" dirty="0"/>
              <a:t> </a:t>
            </a:r>
            <a:r>
              <a:rPr lang="nb-NO" baseline="0" dirty="0" err="1"/>
              <a:t>researcher</a:t>
            </a:r>
            <a:r>
              <a:rPr lang="nb-NO" baseline="0" dirty="0"/>
              <a:t> </a:t>
            </a:r>
            <a:r>
              <a:rPr lang="nb-NO" baseline="0" dirty="0" err="1"/>
              <a:t>while</a:t>
            </a:r>
            <a:r>
              <a:rPr lang="nb-NO" baseline="0" dirty="0"/>
              <a:t> </a:t>
            </a:r>
            <a:r>
              <a:rPr lang="nb-NO" baseline="0" dirty="0" err="1"/>
              <a:t>the</a:t>
            </a:r>
            <a:r>
              <a:rPr lang="nb-NO" baseline="0" dirty="0"/>
              <a:t> artist </a:t>
            </a:r>
            <a:r>
              <a:rPr lang="nb-NO" baseline="0" dirty="0" err="1"/>
              <a:t>uses</a:t>
            </a:r>
            <a:r>
              <a:rPr lang="nb-NO" baseline="0" dirty="0"/>
              <a:t> </a:t>
            </a:r>
            <a:r>
              <a:rPr lang="nb-NO" baseline="0" dirty="0" err="1"/>
              <a:t>herself</a:t>
            </a:r>
            <a:r>
              <a:rPr lang="nb-NO" baseline="0" dirty="0"/>
              <a:t> and her feelings as a medium and as a </a:t>
            </a:r>
            <a:r>
              <a:rPr lang="nb-NO" baseline="0" dirty="0" err="1"/>
              <a:t>message</a:t>
            </a:r>
            <a:r>
              <a:rPr lang="nb-NO" baseline="0" dirty="0"/>
              <a:t> </a:t>
            </a:r>
          </a:p>
          <a:p>
            <a:r>
              <a:rPr lang="nb-NO" baseline="0" dirty="0"/>
              <a:t>I am not sure </a:t>
            </a:r>
            <a:r>
              <a:rPr lang="nb-NO" baseline="0" dirty="0" err="1"/>
              <a:t>if</a:t>
            </a:r>
            <a:r>
              <a:rPr lang="nb-NO" baseline="0" dirty="0"/>
              <a:t> I am an artist or a scientist </a:t>
            </a:r>
            <a:r>
              <a:rPr lang="nb-NO" baseline="0" dirty="0" err="1"/>
              <a:t>but</a:t>
            </a:r>
            <a:r>
              <a:rPr lang="nb-NO" baseline="0" dirty="0"/>
              <a:t> I do not </a:t>
            </a:r>
            <a:r>
              <a:rPr lang="nb-NO" baseline="0" dirty="0" err="1"/>
              <a:t>care</a:t>
            </a:r>
            <a:r>
              <a:rPr lang="nb-NO" baseline="0" dirty="0"/>
              <a:t> to be </a:t>
            </a:r>
            <a:r>
              <a:rPr lang="nb-NO" baseline="0" dirty="0" err="1"/>
              <a:t>defined</a:t>
            </a:r>
            <a:r>
              <a:rPr lang="nb-NO" baseline="0" dirty="0"/>
              <a:t>.</a:t>
            </a:r>
            <a:endParaRPr lang="nb-NO" dirty="0"/>
          </a:p>
        </p:txBody>
      </p:sp>
      <p:sp>
        <p:nvSpPr>
          <p:cNvPr id="4" name="Plassholder for lysbildenummer 3"/>
          <p:cNvSpPr>
            <a:spLocks noGrp="1"/>
          </p:cNvSpPr>
          <p:nvPr>
            <p:ph type="sldNum" sz="quarter" idx="10"/>
          </p:nvPr>
        </p:nvSpPr>
        <p:spPr/>
        <p:txBody>
          <a:bodyPr/>
          <a:lstStyle/>
          <a:p>
            <a:fld id="{AAEB3B32-6F01-4FCF-8819-DD337FCFDDCF}" type="slidenum">
              <a:rPr lang="it-IT" smtClean="0"/>
              <a:t>4</a:t>
            </a:fld>
            <a:endParaRPr lang="it-IT"/>
          </a:p>
        </p:txBody>
      </p:sp>
    </p:spTree>
    <p:extLst>
      <p:ext uri="{BB962C8B-B14F-4D97-AF65-F5344CB8AC3E}">
        <p14:creationId xmlns:p14="http://schemas.microsoft.com/office/powerpoint/2010/main" val="1463199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a:buNone/>
            </a:pPr>
            <a:r>
              <a:rPr lang="en-US" dirty="0"/>
              <a:t>The research questions explore the interplay between artwork, technology, artist, and audience</a:t>
            </a:r>
          </a:p>
          <a:p>
            <a:pPr marL="285750" indent="-285750"/>
            <a:r>
              <a:rPr lang="en-US" dirty="0"/>
              <a:t>How can we improve the development process of software dependent artworks and projects, in terms of software development, maintenance, upgrade and usability of the artwork? </a:t>
            </a:r>
            <a:endParaRPr lang="nb-NO" dirty="0"/>
          </a:p>
          <a:p>
            <a:pPr lvl="0">
              <a:spcBef>
                <a:spcPts val="0"/>
              </a:spcBef>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nb-NO" dirty="0" err="1"/>
              <a:t>Idea</a:t>
            </a:r>
            <a:r>
              <a:rPr lang="nb-NO" dirty="0"/>
              <a:t> = </a:t>
            </a:r>
            <a:r>
              <a:rPr lang="nb-NO" dirty="0" err="1"/>
              <a:t>education</a:t>
            </a:r>
            <a:r>
              <a:rPr lang="nb-NO" dirty="0"/>
              <a:t> + </a:t>
            </a:r>
            <a:r>
              <a:rPr lang="nb-NO" dirty="0" err="1"/>
              <a:t>empirical</a:t>
            </a:r>
            <a:r>
              <a:rPr lang="nb-NO" dirty="0"/>
              <a:t> + </a:t>
            </a:r>
            <a:r>
              <a:rPr lang="nb-NO" dirty="0" err="1"/>
              <a:t>interdisciplinarity</a:t>
            </a:r>
            <a:r>
              <a:rPr lang="nb-NO" dirty="0"/>
              <a:t>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 name="Shape 7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nb-NO" dirty="0" err="1"/>
              <a:t>Working</a:t>
            </a:r>
            <a:r>
              <a:rPr lang="nb-NO" dirty="0"/>
              <a:t> </a:t>
            </a:r>
            <a:r>
              <a:rPr lang="nb-NO" dirty="0" err="1"/>
              <a:t>with</a:t>
            </a:r>
            <a:r>
              <a:rPr lang="nb-NO" dirty="0"/>
              <a:t> </a:t>
            </a:r>
            <a:r>
              <a:rPr lang="nb-NO" dirty="0" err="1"/>
              <a:t>friends</a:t>
            </a:r>
            <a:r>
              <a:rPr lang="nb-NO" dirty="0"/>
              <a:t>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nb-NO" dirty="0"/>
              <a:t>Most </a:t>
            </a:r>
            <a:r>
              <a:rPr lang="nb-NO" dirty="0" err="1"/>
              <a:t>of</a:t>
            </a:r>
            <a:r>
              <a:rPr lang="nb-NO" dirty="0"/>
              <a:t> </a:t>
            </a:r>
            <a:r>
              <a:rPr lang="nb-NO" dirty="0" err="1"/>
              <a:t>the</a:t>
            </a:r>
            <a:r>
              <a:rPr lang="nb-NO" dirty="0"/>
              <a:t> </a:t>
            </a:r>
            <a:r>
              <a:rPr lang="nb-NO" dirty="0" err="1"/>
              <a:t>papers</a:t>
            </a:r>
            <a:r>
              <a:rPr lang="nb-NO" dirty="0"/>
              <a:t> and </a:t>
            </a:r>
            <a:r>
              <a:rPr lang="nb-NO" dirty="0" err="1"/>
              <a:t>the</a:t>
            </a:r>
            <a:r>
              <a:rPr lang="nb-NO" dirty="0"/>
              <a:t> </a:t>
            </a:r>
            <a:r>
              <a:rPr lang="nb-NO" dirty="0" err="1"/>
              <a:t>projects</a:t>
            </a:r>
            <a:r>
              <a:rPr lang="nb-NO" dirty="0"/>
              <a:t> </a:t>
            </a:r>
            <a:r>
              <a:rPr lang="nb-NO" dirty="0" err="1"/>
              <a:t>are</a:t>
            </a:r>
            <a:r>
              <a:rPr lang="nb-NO" dirty="0"/>
              <a:t> </a:t>
            </a:r>
            <a:r>
              <a:rPr lang="nb-NO" dirty="0" err="1"/>
              <a:t>built</a:t>
            </a:r>
            <a:r>
              <a:rPr lang="nb-NO" dirty="0"/>
              <a:t> </a:t>
            </a:r>
            <a:r>
              <a:rPr lang="nb-NO" dirty="0" err="1"/>
              <a:t>on</a:t>
            </a:r>
            <a:r>
              <a:rPr lang="nb-NO" dirty="0"/>
              <a:t> </a:t>
            </a:r>
            <a:r>
              <a:rPr lang="nb-NO" dirty="0" err="1"/>
              <a:t>top</a:t>
            </a:r>
            <a:r>
              <a:rPr lang="nb-NO" dirty="0"/>
              <a:t> </a:t>
            </a:r>
            <a:r>
              <a:rPr lang="nb-NO" dirty="0" err="1"/>
              <a:t>of</a:t>
            </a:r>
            <a:r>
              <a:rPr lang="nb-NO" dirty="0"/>
              <a:t> </a:t>
            </a:r>
            <a:r>
              <a:rPr lang="nb-NO" dirty="0" err="1"/>
              <a:t>this</a:t>
            </a:r>
            <a:r>
              <a:rPr lang="nb-NO" dirty="0"/>
              <a:t>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nb-NO" dirty="0"/>
              <a:t>One </a:t>
            </a:r>
            <a:r>
              <a:rPr lang="nb-NO" dirty="0" err="1"/>
              <a:t>of</a:t>
            </a:r>
            <a:r>
              <a:rPr lang="nb-NO" dirty="0"/>
              <a:t> </a:t>
            </a:r>
            <a:r>
              <a:rPr lang="nb-NO" dirty="0" err="1"/>
              <a:t>the</a:t>
            </a:r>
            <a:r>
              <a:rPr lang="nb-NO" dirty="0"/>
              <a:t> </a:t>
            </a:r>
            <a:r>
              <a:rPr lang="nb-NO" dirty="0" err="1"/>
              <a:t>customer</a:t>
            </a:r>
            <a:r>
              <a:rPr lang="nb-NO" dirty="0"/>
              <a:t> for </a:t>
            </a:r>
            <a:r>
              <a:rPr lang="nb-NO" dirty="0" err="1"/>
              <a:t>eit</a:t>
            </a:r>
            <a:r>
              <a:rPr lang="nb-NO" dirty="0"/>
              <a:t> 2018</a:t>
            </a:r>
            <a:endParaRPr dirty="0"/>
          </a:p>
        </p:txBody>
      </p:sp>
    </p:spTree>
    <p:extLst>
      <p:ext uri="{BB962C8B-B14F-4D97-AF65-F5344CB8AC3E}">
        <p14:creationId xmlns:p14="http://schemas.microsoft.com/office/powerpoint/2010/main" val="1620184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wrap="square"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wrap="square"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wrap="square"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wrap="square"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wrap="square"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wrap="square"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wrap="square"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wrap="square"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wrap="square"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p:cNvSpPr>
            <a:spLocks noGrp="1"/>
          </p:cNvSpPr>
          <p:nvPr>
            <p:ph type="dt" sz="half" idx="10"/>
          </p:nvPr>
        </p:nvSpPr>
        <p:spPr/>
        <p:txBody>
          <a:bodyPr/>
          <a:lstStyle/>
          <a:p>
            <a:fld id="{532F01A4-1943-41B3-AF9B-00CCBD2400D5}" type="datetime1">
              <a:rPr lang="it-IT" smtClean="0"/>
              <a:t>19/12/2017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5771BD-BBB2-430A-8080-525F5CA5989A}" type="slidenum">
              <a:rPr lang="it-IT" smtClean="0"/>
              <a:t>‹#›</a:t>
            </a:fld>
            <a:endParaRPr lang="it-IT"/>
          </a:p>
        </p:txBody>
      </p:sp>
    </p:spTree>
    <p:extLst>
      <p:ext uri="{BB962C8B-B14F-4D97-AF65-F5344CB8AC3E}">
        <p14:creationId xmlns:p14="http://schemas.microsoft.com/office/powerpoint/2010/main" val="4050182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www.ntnu.edu/idi/future-learning" TargetMode="External"/><Relationship Id="rId13" Type="http://schemas.openxmlformats.org/officeDocument/2006/relationships/image" Target="../media/image20.png"/><Relationship Id="rId3" Type="http://schemas.openxmlformats.org/officeDocument/2006/relationships/image" Target="../media/image16.jpg"/><Relationship Id="rId7" Type="http://schemas.openxmlformats.org/officeDocument/2006/relationships/hyperlink" Target="http://www.socratic.eu/" TargetMode="External"/><Relationship Id="rId12" Type="http://schemas.openxmlformats.org/officeDocument/2006/relationships/hyperlink" Target="https://tappetina.com/" TargetMode="External"/><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hyperlink" Target="https://www.ntnu.edu/artec" TargetMode="External"/><Relationship Id="rId5" Type="http://schemas.openxmlformats.org/officeDocument/2006/relationships/image" Target="../media/image18.png"/><Relationship Id="rId10" Type="http://schemas.openxmlformats.org/officeDocument/2006/relationships/hyperlink" Target="https://www.ntnu.edu/excited" TargetMode="External"/><Relationship Id="rId4" Type="http://schemas.openxmlformats.org/officeDocument/2006/relationships/image" Target="../media/image17.png"/><Relationship Id="rId9" Type="http://schemas.openxmlformats.org/officeDocument/2006/relationships/hyperlink" Target="http://umi-sci-ed.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1096" y="766520"/>
            <a:ext cx="6858000" cy="1790700"/>
          </a:xfrm>
        </p:spPr>
        <p:txBody>
          <a:bodyPr/>
          <a:lstStyle/>
          <a:p>
            <a:r>
              <a:rPr lang="nb-NO" dirty="0"/>
              <a:t>Letizia Jaccheri</a:t>
            </a:r>
            <a:endParaRPr lang="it-IT" dirty="0"/>
          </a:p>
        </p:txBody>
      </p:sp>
      <p:sp>
        <p:nvSpPr>
          <p:cNvPr id="3" name="Subtitle 2"/>
          <p:cNvSpPr>
            <a:spLocks noGrp="1"/>
          </p:cNvSpPr>
          <p:nvPr>
            <p:ph type="subTitle" idx="1"/>
          </p:nvPr>
        </p:nvSpPr>
        <p:spPr>
          <a:xfrm>
            <a:off x="1401096" y="2791612"/>
            <a:ext cx="6858000" cy="1241822"/>
          </a:xfrm>
        </p:spPr>
        <p:txBody>
          <a:bodyPr>
            <a:normAutofit/>
          </a:bodyPr>
          <a:lstStyle/>
          <a:p>
            <a:r>
              <a:rPr lang="en-US" sz="2100" dirty="0"/>
              <a:t>Art and Software for All</a:t>
            </a:r>
            <a:endParaRPr lang="it-IT" sz="21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891" y="3870429"/>
            <a:ext cx="2840945" cy="774941"/>
          </a:xfrm>
          <a:prstGeom prst="rect">
            <a:avLst/>
          </a:prstGeom>
        </p:spPr>
      </p:pic>
      <p:sp>
        <p:nvSpPr>
          <p:cNvPr id="8" name="TekstSylinder 7"/>
          <p:cNvSpPr txBox="1"/>
          <p:nvPr/>
        </p:nvSpPr>
        <p:spPr>
          <a:xfrm>
            <a:off x="4572000" y="4033434"/>
            <a:ext cx="3587858" cy="253916"/>
          </a:xfrm>
          <a:prstGeom prst="rect">
            <a:avLst/>
          </a:prstGeom>
          <a:noFill/>
        </p:spPr>
        <p:txBody>
          <a:bodyPr wrap="square" rtlCol="0">
            <a:spAutoFit/>
          </a:bodyPr>
          <a:lstStyle/>
          <a:p>
            <a:r>
              <a:rPr lang="en-US" sz="1050" i="1" dirty="0" err="1"/>
              <a:t>HiOA</a:t>
            </a:r>
            <a:r>
              <a:rPr lang="en-US" sz="1050" i="1" dirty="0"/>
              <a:t> 20.12.2017 </a:t>
            </a:r>
            <a:endParaRPr lang="nb-NO" sz="1050" dirty="0"/>
          </a:p>
        </p:txBody>
      </p:sp>
      <p:sp>
        <p:nvSpPr>
          <p:cNvPr id="9" name="Plassholder for lysbildenummer 8"/>
          <p:cNvSpPr>
            <a:spLocks noGrp="1"/>
          </p:cNvSpPr>
          <p:nvPr>
            <p:ph type="sldNum" sz="quarter" idx="12"/>
          </p:nvPr>
        </p:nvSpPr>
        <p:spPr/>
        <p:txBody>
          <a:bodyPr/>
          <a:lstStyle/>
          <a:p>
            <a:fld id="{AC5771BD-BBB2-430A-8080-525F5CA5989A}" type="slidenum">
              <a:rPr lang="it-IT" smtClean="0"/>
              <a:t>1</a:t>
            </a:fld>
            <a:endParaRPr lang="it-IT"/>
          </a:p>
        </p:txBody>
      </p:sp>
    </p:spTree>
    <p:extLst>
      <p:ext uri="{BB962C8B-B14F-4D97-AF65-F5344CB8AC3E}">
        <p14:creationId xmlns:p14="http://schemas.microsoft.com/office/powerpoint/2010/main" val="1472898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p:cNvSpPr>
            <a:spLocks noGrp="1"/>
          </p:cNvSpPr>
          <p:nvPr>
            <p:ph type="sldNum" sz="quarter" idx="12"/>
          </p:nvPr>
        </p:nvSpPr>
        <p:spPr/>
        <p:txBody>
          <a:bodyPr/>
          <a:lstStyle/>
          <a:p>
            <a:fld id="{AC5771BD-BBB2-430A-8080-525F5CA5989A}" type="slidenum">
              <a:rPr lang="it-IT" smtClean="0"/>
              <a:t>2</a:t>
            </a:fld>
            <a:endParaRPr lang="it-IT"/>
          </a:p>
        </p:txBody>
      </p:sp>
      <p:pic>
        <p:nvPicPr>
          <p:cNvPr id="9" name="Picture 2" descr="C:\Users\letizia\Dropbox\archive\before\scrivere\cuorecomputer\italiano\tutto-come-consegnato\biancoNero\lcep6.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494" y="1066006"/>
            <a:ext cx="4114801" cy="3975101"/>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3" descr="C:\Users\letizia\Dropbox\archive\2014\leti-suor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8546" y="1623102"/>
            <a:ext cx="4148623" cy="328108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kstSylinder 7">
            <a:extLst>
              <a:ext uri="{FF2B5EF4-FFF2-40B4-BE49-F238E27FC236}">
                <a16:creationId xmlns:a16="http://schemas.microsoft.com/office/drawing/2014/main" id="{07457D62-021D-4171-90E4-B8346A859820}"/>
              </a:ext>
            </a:extLst>
          </p:cNvPr>
          <p:cNvSpPr txBox="1"/>
          <p:nvPr/>
        </p:nvSpPr>
        <p:spPr>
          <a:xfrm>
            <a:off x="-4020671" y="2189959"/>
            <a:ext cx="4978773" cy="461665"/>
          </a:xfrm>
          <a:prstGeom prst="rect">
            <a:avLst/>
          </a:prstGeom>
          <a:noFill/>
        </p:spPr>
        <p:txBody>
          <a:bodyPr wrap="square" rtlCol="0">
            <a:spAutoFit/>
          </a:bodyPr>
          <a:lstStyle/>
          <a:p>
            <a:r>
              <a:rPr lang="nb-NO" sz="2400" dirty="0"/>
              <a:t> </a:t>
            </a:r>
          </a:p>
        </p:txBody>
      </p:sp>
      <p:sp>
        <p:nvSpPr>
          <p:cNvPr id="5" name="TekstSylinder 4">
            <a:extLst>
              <a:ext uri="{FF2B5EF4-FFF2-40B4-BE49-F238E27FC236}">
                <a16:creationId xmlns:a16="http://schemas.microsoft.com/office/drawing/2014/main" id="{B027B515-8AD6-4FE2-B122-649053380B30}"/>
              </a:ext>
            </a:extLst>
          </p:cNvPr>
          <p:cNvSpPr txBox="1"/>
          <p:nvPr/>
        </p:nvSpPr>
        <p:spPr>
          <a:xfrm>
            <a:off x="457201" y="796476"/>
            <a:ext cx="3159839" cy="738664"/>
          </a:xfrm>
          <a:prstGeom prst="rect">
            <a:avLst/>
          </a:prstGeom>
          <a:noFill/>
        </p:spPr>
        <p:txBody>
          <a:bodyPr wrap="none" rtlCol="0">
            <a:spAutoFit/>
          </a:bodyPr>
          <a:lstStyle/>
          <a:p>
            <a:endParaRPr lang="nb-NO" sz="2100" dirty="0">
              <a:highlight>
                <a:srgbClr val="FFFF00"/>
              </a:highlight>
            </a:endParaRPr>
          </a:p>
          <a:p>
            <a:r>
              <a:rPr lang="nb-NO" sz="2100" dirty="0">
                <a:highlight>
                  <a:srgbClr val="FFFF00"/>
                </a:highlight>
              </a:rPr>
              <a:t>1st </a:t>
            </a:r>
            <a:r>
              <a:rPr lang="nb-NO" sz="2100" dirty="0" err="1">
                <a:highlight>
                  <a:srgbClr val="FFFF00"/>
                </a:highlight>
              </a:rPr>
              <a:t>Italian</a:t>
            </a:r>
            <a:r>
              <a:rPr lang="nb-NO" sz="2100" dirty="0">
                <a:highlight>
                  <a:srgbClr val="FFFF00"/>
                </a:highlight>
              </a:rPr>
              <a:t> computer CEP</a:t>
            </a:r>
          </a:p>
        </p:txBody>
      </p:sp>
      <p:sp>
        <p:nvSpPr>
          <p:cNvPr id="6" name="TekstSylinder 5">
            <a:extLst>
              <a:ext uri="{FF2B5EF4-FFF2-40B4-BE49-F238E27FC236}">
                <a16:creationId xmlns:a16="http://schemas.microsoft.com/office/drawing/2014/main" id="{A82206FF-F6AB-4A56-9F2F-158BEE895CEE}"/>
              </a:ext>
            </a:extLst>
          </p:cNvPr>
          <p:cNvSpPr txBox="1"/>
          <p:nvPr/>
        </p:nvSpPr>
        <p:spPr>
          <a:xfrm>
            <a:off x="3230396" y="311728"/>
            <a:ext cx="4108817" cy="507831"/>
          </a:xfrm>
          <a:prstGeom prst="rect">
            <a:avLst/>
          </a:prstGeom>
          <a:noFill/>
        </p:spPr>
        <p:txBody>
          <a:bodyPr wrap="none" rtlCol="0">
            <a:spAutoFit/>
          </a:bodyPr>
          <a:lstStyle/>
          <a:p>
            <a:r>
              <a:rPr lang="nb-NO" sz="2700" dirty="0">
                <a:highlight>
                  <a:srgbClr val="FFFF00"/>
                </a:highlight>
              </a:rPr>
              <a:t>1960’s Pisa </a:t>
            </a:r>
            <a:r>
              <a:rPr lang="nb-NO" sz="2700" dirty="0" err="1">
                <a:highlight>
                  <a:srgbClr val="FFFF00"/>
                </a:highlight>
              </a:rPr>
              <a:t>Tuscany</a:t>
            </a:r>
            <a:r>
              <a:rPr lang="nb-NO" sz="2700" dirty="0">
                <a:highlight>
                  <a:srgbClr val="FFFF00"/>
                </a:highlight>
              </a:rPr>
              <a:t> </a:t>
            </a:r>
            <a:r>
              <a:rPr lang="nb-NO" sz="2700" dirty="0" err="1">
                <a:highlight>
                  <a:srgbClr val="FFFF00"/>
                </a:highlight>
              </a:rPr>
              <a:t>Italy</a:t>
            </a:r>
            <a:endParaRPr lang="nb-NO" sz="2700" dirty="0">
              <a:highlight>
                <a:srgbClr val="FFFF00"/>
              </a:highlight>
            </a:endParaRPr>
          </a:p>
        </p:txBody>
      </p:sp>
      <p:sp>
        <p:nvSpPr>
          <p:cNvPr id="11" name="Rektangel 10">
            <a:extLst>
              <a:ext uri="{FF2B5EF4-FFF2-40B4-BE49-F238E27FC236}">
                <a16:creationId xmlns:a16="http://schemas.microsoft.com/office/drawing/2014/main" id="{3BB0D499-96AF-49FF-8B5C-41F5664E8AF9}"/>
              </a:ext>
            </a:extLst>
          </p:cNvPr>
          <p:cNvSpPr/>
          <p:nvPr/>
        </p:nvSpPr>
        <p:spPr>
          <a:xfrm>
            <a:off x="5028869" y="1760897"/>
            <a:ext cx="2071401" cy="415498"/>
          </a:xfrm>
          <a:prstGeom prst="rect">
            <a:avLst/>
          </a:prstGeom>
        </p:spPr>
        <p:txBody>
          <a:bodyPr wrap="none">
            <a:spAutoFit/>
          </a:bodyPr>
          <a:lstStyle/>
          <a:p>
            <a:r>
              <a:rPr lang="nb-NO" sz="2100" dirty="0">
                <a:highlight>
                  <a:srgbClr val="FFFF00"/>
                </a:highlight>
              </a:rPr>
              <a:t>Me</a:t>
            </a:r>
            <a:r>
              <a:rPr lang="nb-NO" sz="1800" dirty="0">
                <a:highlight>
                  <a:srgbClr val="FFFF00"/>
                </a:highlight>
              </a:rPr>
              <a:t> </a:t>
            </a:r>
            <a:r>
              <a:rPr lang="nb-NO" sz="1800" dirty="0" err="1">
                <a:highlight>
                  <a:srgbClr val="FFFF00"/>
                </a:highlight>
              </a:rPr>
              <a:t>Kindergarden</a:t>
            </a:r>
            <a:r>
              <a:rPr lang="nb-NO" sz="1800" dirty="0">
                <a:highlight>
                  <a:srgbClr val="FFFF00"/>
                </a:highlight>
              </a:rPr>
              <a:t> </a:t>
            </a:r>
          </a:p>
        </p:txBody>
      </p:sp>
    </p:spTree>
    <p:extLst>
      <p:ext uri="{BB962C8B-B14F-4D97-AF65-F5344CB8AC3E}">
        <p14:creationId xmlns:p14="http://schemas.microsoft.com/office/powerpoint/2010/main" val="2086179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172074" y="979684"/>
            <a:ext cx="2914650" cy="1498997"/>
          </a:xfrm>
        </p:spPr>
        <p:txBody>
          <a:bodyPr/>
          <a:lstStyle/>
          <a:p>
            <a:pPr>
              <a:buNone/>
            </a:pPr>
            <a:r>
              <a:rPr lang="nb-NO" dirty="0"/>
              <a:t>Master in Computer Science 1988</a:t>
            </a:r>
          </a:p>
        </p:txBody>
      </p:sp>
      <p:sp>
        <p:nvSpPr>
          <p:cNvPr id="6" name="Plassholder for lysbildenummer 5"/>
          <p:cNvSpPr>
            <a:spLocks noGrp="1"/>
          </p:cNvSpPr>
          <p:nvPr>
            <p:ph type="sldNum" sz="quarter" idx="12"/>
          </p:nvPr>
        </p:nvSpPr>
        <p:spPr/>
        <p:txBody>
          <a:bodyPr/>
          <a:lstStyle/>
          <a:p>
            <a:fld id="{AC5771BD-BBB2-430A-8080-525F5CA5989A}" type="slidenum">
              <a:rPr lang="it-IT" smtClean="0"/>
              <a:t>3</a:t>
            </a:fld>
            <a:endParaRPr lang="it-IT"/>
          </a:p>
        </p:txBody>
      </p:sp>
      <p:pic>
        <p:nvPicPr>
          <p:cNvPr id="7"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933" y="370121"/>
            <a:ext cx="3610217" cy="4225853"/>
          </a:xfrm>
          <a:prstGeom prst="rect">
            <a:avLst/>
          </a:prstGeom>
        </p:spPr>
      </p:pic>
      <p:sp>
        <p:nvSpPr>
          <p:cNvPr id="8" name="TextBox 5"/>
          <p:cNvSpPr txBox="1"/>
          <p:nvPr/>
        </p:nvSpPr>
        <p:spPr>
          <a:xfrm>
            <a:off x="4095862" y="4766583"/>
            <a:ext cx="2834430" cy="253916"/>
          </a:xfrm>
          <a:prstGeom prst="rect">
            <a:avLst/>
          </a:prstGeom>
          <a:noFill/>
        </p:spPr>
        <p:txBody>
          <a:bodyPr wrap="none" rtlCol="0">
            <a:spAutoFit/>
          </a:bodyPr>
          <a:lstStyle/>
          <a:p>
            <a:r>
              <a:rPr lang="nb-NO" sz="1050" dirty="0"/>
              <a:t>Keith </a:t>
            </a:r>
            <a:r>
              <a:rPr lang="nb-NO" sz="1050" dirty="0" err="1"/>
              <a:t>Haring</a:t>
            </a:r>
            <a:r>
              <a:rPr lang="nb-NO" sz="1050" dirty="0"/>
              <a:t> Pisa 1989 </a:t>
            </a:r>
            <a:r>
              <a:rPr lang="nb-NO" sz="1050" dirty="0" err="1"/>
              <a:t>Chiesa</a:t>
            </a:r>
            <a:r>
              <a:rPr lang="nb-NO" sz="1050" dirty="0"/>
              <a:t> San Antonio </a:t>
            </a:r>
            <a:endParaRPr lang="it-IT" sz="1050" dirty="0"/>
          </a:p>
        </p:txBody>
      </p:sp>
    </p:spTree>
    <p:extLst>
      <p:ext uri="{BB962C8B-B14F-4D97-AF65-F5344CB8AC3E}">
        <p14:creationId xmlns:p14="http://schemas.microsoft.com/office/powerpoint/2010/main" val="1604824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My Research (1988 – 2017)</a:t>
            </a:r>
          </a:p>
        </p:txBody>
      </p:sp>
      <p:sp>
        <p:nvSpPr>
          <p:cNvPr id="3" name="Plassholder for innhold 2"/>
          <p:cNvSpPr>
            <a:spLocks noGrp="1"/>
          </p:cNvSpPr>
          <p:nvPr>
            <p:ph idx="1"/>
          </p:nvPr>
        </p:nvSpPr>
        <p:spPr/>
        <p:txBody>
          <a:bodyPr/>
          <a:lstStyle/>
          <a:p>
            <a:r>
              <a:rPr lang="nb-NO" dirty="0"/>
              <a:t>Understand </a:t>
            </a:r>
            <a:r>
              <a:rPr lang="nb-NO" dirty="0" err="1"/>
              <a:t>the</a:t>
            </a:r>
            <a:r>
              <a:rPr lang="nb-NO" dirty="0"/>
              <a:t> </a:t>
            </a:r>
            <a:r>
              <a:rPr lang="nb-NO" dirty="0" err="1"/>
              <a:t>relationship</a:t>
            </a:r>
            <a:r>
              <a:rPr lang="nb-NO" dirty="0"/>
              <a:t> </a:t>
            </a:r>
            <a:r>
              <a:rPr lang="nb-NO" dirty="0" err="1"/>
              <a:t>between</a:t>
            </a:r>
            <a:r>
              <a:rPr lang="nb-NO" dirty="0"/>
              <a:t> art and </a:t>
            </a:r>
            <a:r>
              <a:rPr lang="nb-NO" dirty="0" err="1"/>
              <a:t>software</a:t>
            </a:r>
            <a:r>
              <a:rPr lang="nb-NO" dirty="0"/>
              <a:t>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35" y="2093458"/>
            <a:ext cx="1758968" cy="259447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8381" y="2139673"/>
            <a:ext cx="1732027" cy="2667322"/>
          </a:xfrm>
          <a:prstGeom prst="rect">
            <a:avLst/>
          </a:prstGeom>
        </p:spPr>
      </p:pic>
      <p:sp>
        <p:nvSpPr>
          <p:cNvPr id="4" name="Plassholder for lysbildenummer 3"/>
          <p:cNvSpPr>
            <a:spLocks noGrp="1"/>
          </p:cNvSpPr>
          <p:nvPr>
            <p:ph type="sldNum" sz="quarter" idx="12"/>
          </p:nvPr>
        </p:nvSpPr>
        <p:spPr/>
        <p:txBody>
          <a:bodyPr/>
          <a:lstStyle/>
          <a:p>
            <a:fld id="{AC5771BD-BBB2-430A-8080-525F5CA5989A}" type="slidenum">
              <a:rPr lang="it-IT" smtClean="0"/>
              <a:t>4</a:t>
            </a:fld>
            <a:endParaRPr lang="it-IT"/>
          </a:p>
        </p:txBody>
      </p:sp>
      <p:sp>
        <p:nvSpPr>
          <p:cNvPr id="5" name="AutoShape 2" descr="Bilderesultat for tappetina letizia jaccheri">
            <a:extLst>
              <a:ext uri="{FF2B5EF4-FFF2-40B4-BE49-F238E27FC236}">
                <a16:creationId xmlns:a16="http://schemas.microsoft.com/office/drawing/2014/main" id="{9A25BA09-3073-4F31-B494-A5A3F78AD38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Bilderesultat for tappetina letizia jaccheri">
            <a:extLst>
              <a:ext uri="{FF2B5EF4-FFF2-40B4-BE49-F238E27FC236}">
                <a16:creationId xmlns:a16="http://schemas.microsoft.com/office/drawing/2014/main" id="{4032BF84-329C-4CC0-B7E8-2C05BDDA0F1D}"/>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 name="AutoShape 6" descr="Bilderesultat for tappetina letizia jaccheri">
            <a:extLst>
              <a:ext uri="{FF2B5EF4-FFF2-40B4-BE49-F238E27FC236}">
                <a16:creationId xmlns:a16="http://schemas.microsoft.com/office/drawing/2014/main" id="{5A2ABED3-7AC8-4148-8A4D-EBF49BD7DE6A}"/>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2" name="Bilde 11">
            <a:extLst>
              <a:ext uri="{FF2B5EF4-FFF2-40B4-BE49-F238E27FC236}">
                <a16:creationId xmlns:a16="http://schemas.microsoft.com/office/drawing/2014/main" id="{27B7AAE6-C888-49CE-B426-9709F0F27C30}"/>
              </a:ext>
            </a:extLst>
          </p:cNvPr>
          <p:cNvPicPr>
            <a:picLocks noChangeAspect="1"/>
          </p:cNvPicPr>
          <p:nvPr/>
        </p:nvPicPr>
        <p:blipFill>
          <a:blip r:embed="rId5"/>
          <a:stretch>
            <a:fillRect/>
          </a:stretch>
        </p:blipFill>
        <p:spPr>
          <a:xfrm>
            <a:off x="2546279" y="2371328"/>
            <a:ext cx="3791164" cy="1916457"/>
          </a:xfrm>
          <a:prstGeom prst="rect">
            <a:avLst/>
          </a:prstGeom>
        </p:spPr>
      </p:pic>
    </p:spTree>
    <p:extLst>
      <p:ext uri="{BB962C8B-B14F-4D97-AF65-F5344CB8AC3E}">
        <p14:creationId xmlns:p14="http://schemas.microsoft.com/office/powerpoint/2010/main" val="2580717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lvl="0">
              <a:spcBef>
                <a:spcPts val="0"/>
              </a:spcBef>
              <a:buNone/>
            </a:pPr>
            <a:endParaRPr/>
          </a:p>
        </p:txBody>
      </p:sp>
      <p:sp>
        <p:nvSpPr>
          <p:cNvPr id="62" name="Shape 62"/>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lvl="0">
              <a:spcBef>
                <a:spcPts val="0"/>
              </a:spcBef>
              <a:buNone/>
            </a:pPr>
            <a:endParaRPr/>
          </a:p>
        </p:txBody>
      </p:sp>
      <p:pic>
        <p:nvPicPr>
          <p:cNvPr id="63" name="Shape 63" descr="3.jp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 name="TekstSylinder 1">
            <a:extLst>
              <a:ext uri="{FF2B5EF4-FFF2-40B4-BE49-F238E27FC236}">
                <a16:creationId xmlns:a16="http://schemas.microsoft.com/office/drawing/2014/main" id="{5E7B15C9-C8D6-47DA-9A96-63C80AA2760D}"/>
              </a:ext>
            </a:extLst>
          </p:cNvPr>
          <p:cNvSpPr txBox="1"/>
          <p:nvPr/>
        </p:nvSpPr>
        <p:spPr>
          <a:xfrm>
            <a:off x="6997566" y="1896177"/>
            <a:ext cx="2137124" cy="307777"/>
          </a:xfrm>
          <a:prstGeom prst="rect">
            <a:avLst/>
          </a:prstGeom>
          <a:noFill/>
        </p:spPr>
        <p:txBody>
          <a:bodyPr wrap="none" rtlCol="0">
            <a:spAutoFit/>
          </a:bodyPr>
          <a:lstStyle/>
          <a:p>
            <a:r>
              <a:rPr lang="nb-NO" dirty="0"/>
              <a:t>Salah Ahmed </a:t>
            </a:r>
            <a:r>
              <a:rPr lang="nb-NO" dirty="0" err="1"/>
              <a:t>PhD</a:t>
            </a:r>
            <a:r>
              <a:rPr lang="nb-NO" dirty="0"/>
              <a:t> </a:t>
            </a:r>
            <a:r>
              <a:rPr lang="nb-NO" dirty="0" err="1"/>
              <a:t>work</a:t>
            </a:r>
            <a:r>
              <a:rPr lang="nb-NO" dirty="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lvl="0">
              <a:spcBef>
                <a:spcPts val="0"/>
              </a:spcBef>
              <a:buNone/>
            </a:pPr>
            <a:endParaRPr/>
          </a:p>
        </p:txBody>
      </p:sp>
      <p:sp>
        <p:nvSpPr>
          <p:cNvPr id="69" name="Shape 69"/>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lvl="0">
              <a:spcBef>
                <a:spcPts val="0"/>
              </a:spcBef>
              <a:buNone/>
            </a:pPr>
            <a:endParaRPr/>
          </a:p>
        </p:txBody>
      </p:sp>
      <p:pic>
        <p:nvPicPr>
          <p:cNvPr id="70" name="Shape 70" descr="4.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lvl="0">
              <a:spcBef>
                <a:spcPts val="0"/>
              </a:spcBef>
              <a:buNone/>
            </a:pPr>
            <a:endParaRPr/>
          </a:p>
        </p:txBody>
      </p:sp>
      <p:sp>
        <p:nvSpPr>
          <p:cNvPr id="76" name="Shape 76"/>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lvl="0">
              <a:spcBef>
                <a:spcPts val="0"/>
              </a:spcBef>
              <a:buNone/>
            </a:pPr>
            <a:endParaRPr/>
          </a:p>
        </p:txBody>
      </p:sp>
      <p:pic>
        <p:nvPicPr>
          <p:cNvPr id="77" name="Shape 77"/>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lvl="0">
              <a:spcBef>
                <a:spcPts val="0"/>
              </a:spcBef>
              <a:buNone/>
            </a:pPr>
            <a:endParaRPr/>
          </a:p>
        </p:txBody>
      </p:sp>
      <p:sp>
        <p:nvSpPr>
          <p:cNvPr id="90" name="Shape 90"/>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lvl="0">
              <a:spcBef>
                <a:spcPts val="0"/>
              </a:spcBef>
              <a:buNone/>
            </a:pPr>
            <a:endParaRPr/>
          </a:p>
        </p:txBody>
      </p:sp>
      <p:pic>
        <p:nvPicPr>
          <p:cNvPr id="91" name="Shape 91" descr="8.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lvl="0">
              <a:spcBef>
                <a:spcPts val="0"/>
              </a:spcBef>
              <a:buNone/>
            </a:pPr>
            <a:endParaRPr/>
          </a:p>
        </p:txBody>
      </p:sp>
      <p:sp>
        <p:nvSpPr>
          <p:cNvPr id="118" name="Shape 118"/>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lvl="0">
              <a:spcBef>
                <a:spcPts val="0"/>
              </a:spcBef>
              <a:buNone/>
            </a:pPr>
            <a:endParaRPr/>
          </a:p>
        </p:txBody>
      </p:sp>
      <p:pic>
        <p:nvPicPr>
          <p:cNvPr id="119" name="Shape 119"/>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lvl="0" rtl="0">
              <a:spcBef>
                <a:spcPts val="0"/>
              </a:spcBef>
              <a:buNone/>
            </a:pPr>
            <a:endParaRPr/>
          </a:p>
        </p:txBody>
      </p:sp>
      <p:sp>
        <p:nvSpPr>
          <p:cNvPr id="125" name="Shape 125"/>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lvl="0" rtl="0">
              <a:spcBef>
                <a:spcPts val="0"/>
              </a:spcBef>
              <a:buNone/>
            </a:pPr>
            <a:endParaRPr/>
          </a:p>
        </p:txBody>
      </p:sp>
      <p:pic>
        <p:nvPicPr>
          <p:cNvPr id="126" name="Shape 126"/>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lvl="0">
              <a:spcBef>
                <a:spcPts val="0"/>
              </a:spcBef>
              <a:buNone/>
            </a:pPr>
            <a:endParaRPr/>
          </a:p>
        </p:txBody>
      </p:sp>
      <p:sp>
        <p:nvSpPr>
          <p:cNvPr id="111" name="Shape 111"/>
          <p:cNvSpPr txBox="1">
            <a:spLocks noGrp="1"/>
          </p:cNvSpPr>
          <p:nvPr>
            <p:ph type="body" idx="1"/>
          </p:nvPr>
        </p:nvSpPr>
        <p:spPr>
          <a:xfrm>
            <a:off x="311700" y="1152475"/>
            <a:ext cx="8520600" cy="3416400"/>
          </a:xfrm>
          <a:prstGeom prst="rect">
            <a:avLst/>
          </a:prstGeom>
        </p:spPr>
        <p:txBody>
          <a:bodyPr wrap="square" lIns="91425" tIns="91425" rIns="91425" bIns="91425" anchor="t" anchorCtr="0">
            <a:noAutofit/>
          </a:bodyPr>
          <a:lstStyle/>
          <a:p>
            <a:pPr lvl="0">
              <a:spcBef>
                <a:spcPts val="0"/>
              </a:spcBef>
              <a:buNone/>
            </a:pPr>
            <a:endParaRPr/>
          </a:p>
        </p:txBody>
      </p:sp>
      <p:pic>
        <p:nvPicPr>
          <p:cNvPr id="112" name="Shape 112"/>
          <p:cNvPicPr preferRelativeResize="0"/>
          <p:nvPr/>
        </p:nvPicPr>
        <p:blipFill>
          <a:blip r:embed="rId3">
            <a:alphaModFix/>
          </a:blip>
          <a:stretch>
            <a:fillRect/>
          </a:stretch>
        </p:blipFill>
        <p:spPr>
          <a:xfrm>
            <a:off x="0" y="0"/>
            <a:ext cx="9144000" cy="5143500"/>
          </a:xfrm>
          <a:prstGeom prst="rect">
            <a:avLst/>
          </a:prstGeom>
          <a:noFill/>
          <a:ln>
            <a:noFill/>
          </a:ln>
        </p:spPr>
      </p:pic>
    </p:spTree>
    <p:extLst>
      <p:ext uri="{BB962C8B-B14F-4D97-AF65-F5344CB8AC3E}">
        <p14:creationId xmlns:p14="http://schemas.microsoft.com/office/powerpoint/2010/main" val="1596040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123B691C-DA66-4D03-93DB-AD0068C715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70" y="729599"/>
            <a:ext cx="2629571" cy="1104420"/>
          </a:xfrm>
          <a:prstGeom prst="rect">
            <a:avLst/>
          </a:prstGeom>
        </p:spPr>
      </p:pic>
      <p:pic>
        <p:nvPicPr>
          <p:cNvPr id="5" name="Picture 2">
            <a:extLst>
              <a:ext uri="{FF2B5EF4-FFF2-40B4-BE49-F238E27FC236}">
                <a16:creationId xmlns:a16="http://schemas.microsoft.com/office/drawing/2014/main" id="{92E1E851-2DFC-4091-9BA6-132B5FE8DC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9687" y="686756"/>
            <a:ext cx="2878156" cy="1026542"/>
          </a:xfrm>
          <a:prstGeom prst="rect">
            <a:avLst/>
          </a:prstGeom>
        </p:spPr>
      </p:pic>
      <p:pic>
        <p:nvPicPr>
          <p:cNvPr id="6" name="Picture 9">
            <a:extLst>
              <a:ext uri="{FF2B5EF4-FFF2-40B4-BE49-F238E27FC236}">
                <a16:creationId xmlns:a16="http://schemas.microsoft.com/office/drawing/2014/main" id="{B8C291A3-D383-429B-A3F5-D9AA7A5DA4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3238" y="558833"/>
            <a:ext cx="1782922" cy="1260731"/>
          </a:xfrm>
          <a:prstGeom prst="rect">
            <a:avLst/>
          </a:prstGeom>
        </p:spPr>
      </p:pic>
      <p:pic>
        <p:nvPicPr>
          <p:cNvPr id="8" name="Bilde 7">
            <a:extLst>
              <a:ext uri="{FF2B5EF4-FFF2-40B4-BE49-F238E27FC236}">
                <a16:creationId xmlns:a16="http://schemas.microsoft.com/office/drawing/2014/main" id="{AF1B8AAD-FEDC-44B4-8A18-46ADA3AB2479}"/>
              </a:ext>
            </a:extLst>
          </p:cNvPr>
          <p:cNvPicPr>
            <a:picLocks noChangeAspect="1"/>
          </p:cNvPicPr>
          <p:nvPr/>
        </p:nvPicPr>
        <p:blipFill>
          <a:blip r:embed="rId5"/>
          <a:stretch>
            <a:fillRect/>
          </a:stretch>
        </p:blipFill>
        <p:spPr>
          <a:xfrm>
            <a:off x="298384" y="1910761"/>
            <a:ext cx="8579459" cy="1013970"/>
          </a:xfrm>
          <a:prstGeom prst="rect">
            <a:avLst/>
          </a:prstGeom>
        </p:spPr>
      </p:pic>
      <p:pic>
        <p:nvPicPr>
          <p:cNvPr id="10" name="Bilde 9">
            <a:extLst>
              <a:ext uri="{FF2B5EF4-FFF2-40B4-BE49-F238E27FC236}">
                <a16:creationId xmlns:a16="http://schemas.microsoft.com/office/drawing/2014/main" id="{6D0C4AB2-AC2A-4780-B054-BD60B0AB8509}"/>
              </a:ext>
            </a:extLst>
          </p:cNvPr>
          <p:cNvPicPr>
            <a:picLocks noChangeAspect="1"/>
          </p:cNvPicPr>
          <p:nvPr/>
        </p:nvPicPr>
        <p:blipFill>
          <a:blip r:embed="rId6"/>
          <a:stretch>
            <a:fillRect/>
          </a:stretch>
        </p:blipFill>
        <p:spPr>
          <a:xfrm>
            <a:off x="6651057" y="1910761"/>
            <a:ext cx="1828823" cy="1150158"/>
          </a:xfrm>
          <a:prstGeom prst="rect">
            <a:avLst/>
          </a:prstGeom>
        </p:spPr>
      </p:pic>
      <p:sp>
        <p:nvSpPr>
          <p:cNvPr id="12" name="TekstSylinder 11">
            <a:extLst>
              <a:ext uri="{FF2B5EF4-FFF2-40B4-BE49-F238E27FC236}">
                <a16:creationId xmlns:a16="http://schemas.microsoft.com/office/drawing/2014/main" id="{F08D27B8-B82B-442E-8525-F5102B03DF57}"/>
              </a:ext>
            </a:extLst>
          </p:cNvPr>
          <p:cNvSpPr txBox="1"/>
          <p:nvPr/>
        </p:nvSpPr>
        <p:spPr>
          <a:xfrm>
            <a:off x="436976" y="3474720"/>
            <a:ext cx="8571577" cy="1600438"/>
          </a:xfrm>
          <a:prstGeom prst="rect">
            <a:avLst/>
          </a:prstGeom>
          <a:noFill/>
        </p:spPr>
        <p:txBody>
          <a:bodyPr wrap="none" rtlCol="0">
            <a:spAutoFit/>
          </a:bodyPr>
          <a:lstStyle/>
          <a:p>
            <a:pPr marL="285750" indent="-285750">
              <a:buFont typeface="Arial" panose="020B0604020202020204" pitchFamily="34" charset="0"/>
              <a:buChar char="•"/>
            </a:pPr>
            <a:r>
              <a:rPr lang="nb-NO" dirty="0"/>
              <a:t>EU </a:t>
            </a:r>
            <a:r>
              <a:rPr lang="nb-NO" dirty="0" err="1"/>
              <a:t>Horizon</a:t>
            </a:r>
            <a:r>
              <a:rPr lang="nb-NO" dirty="0"/>
              <a:t> 2020 Socratic </a:t>
            </a:r>
            <a:r>
              <a:rPr lang="nb-NO" dirty="0">
                <a:hlinkClick r:id="rId7"/>
              </a:rPr>
              <a:t>http://www.socratic.eu/</a:t>
            </a:r>
            <a:r>
              <a:rPr lang="nb-NO" dirty="0"/>
              <a:t> 		Jaccheri, Pappas, Mora</a:t>
            </a:r>
          </a:p>
          <a:p>
            <a:pPr marL="285750" indent="-285750">
              <a:buFont typeface="Arial" panose="020B0604020202020204" pitchFamily="34" charset="0"/>
              <a:buChar char="•"/>
            </a:pPr>
            <a:r>
              <a:rPr lang="nb-NO" dirty="0"/>
              <a:t>NFR </a:t>
            </a:r>
            <a:r>
              <a:rPr lang="nb-NO" dirty="0" err="1"/>
              <a:t>Future</a:t>
            </a:r>
            <a:r>
              <a:rPr lang="nb-NO" dirty="0"/>
              <a:t> Learning </a:t>
            </a:r>
            <a:r>
              <a:rPr lang="nb-NO" dirty="0">
                <a:hlinkClick r:id="rId8"/>
              </a:rPr>
              <a:t>https://www.ntnu.edu/idi/future-learning</a:t>
            </a:r>
            <a:r>
              <a:rPr lang="nb-NO" dirty="0"/>
              <a:t> 	Giannakos ++</a:t>
            </a:r>
          </a:p>
          <a:p>
            <a:pPr marL="285750" indent="-285750">
              <a:buFont typeface="Arial" panose="020B0604020202020204" pitchFamily="34" charset="0"/>
              <a:buChar char="•"/>
            </a:pPr>
            <a:r>
              <a:rPr lang="nb-NO" dirty="0"/>
              <a:t>EU </a:t>
            </a:r>
            <a:r>
              <a:rPr lang="nb-NO" dirty="0" err="1"/>
              <a:t>Horizon</a:t>
            </a:r>
            <a:r>
              <a:rPr lang="nb-NO" dirty="0"/>
              <a:t> 2020 UMI </a:t>
            </a:r>
            <a:r>
              <a:rPr lang="nb-NO" dirty="0">
                <a:hlinkClick r:id="rId9"/>
              </a:rPr>
              <a:t>http://umi-sci-ed.eu/</a:t>
            </a:r>
            <a:r>
              <a:rPr lang="nb-NO" dirty="0"/>
              <a:t> 		Divitini, Jaccheri</a:t>
            </a:r>
          </a:p>
          <a:p>
            <a:pPr marL="285750" indent="-285750">
              <a:buFont typeface="Arial" panose="020B0604020202020204" pitchFamily="34" charset="0"/>
              <a:buChar char="•"/>
            </a:pPr>
            <a:r>
              <a:rPr lang="nb-NO" dirty="0"/>
              <a:t>Center </a:t>
            </a:r>
            <a:r>
              <a:rPr lang="nb-NO" dirty="0" err="1"/>
              <a:t>Excited</a:t>
            </a:r>
            <a:r>
              <a:rPr lang="nb-NO" dirty="0"/>
              <a:t> </a:t>
            </a:r>
            <a:r>
              <a:rPr lang="nb-NO" dirty="0">
                <a:hlinkClick r:id="rId10"/>
              </a:rPr>
              <a:t>https://www.ntnu.edu/excited</a:t>
            </a:r>
            <a:r>
              <a:rPr lang="nb-NO" dirty="0"/>
              <a:t> 		Sindre ++</a:t>
            </a:r>
          </a:p>
          <a:p>
            <a:pPr marL="285750" indent="-285750">
              <a:buFont typeface="Arial" panose="020B0604020202020204" pitchFamily="34" charset="0"/>
              <a:buChar char="•"/>
            </a:pPr>
            <a:r>
              <a:rPr lang="nb-NO" dirty="0"/>
              <a:t>NFR INTPART IPIT 				Jaccheri, </a:t>
            </a:r>
            <a:r>
              <a:rPr lang="it-IT" dirty="0"/>
              <a:t>Jingyue Li, Giannakos </a:t>
            </a:r>
          </a:p>
          <a:p>
            <a:pPr marL="285750" indent="-285750">
              <a:buFont typeface="Arial" panose="020B0604020202020204" pitchFamily="34" charset="0"/>
              <a:buChar char="•"/>
            </a:pPr>
            <a:r>
              <a:rPr lang="it-IT" dirty="0"/>
              <a:t>NTNU ARTEC </a:t>
            </a:r>
            <a:r>
              <a:rPr lang="it-IT" dirty="0">
                <a:hlinkClick r:id="rId11"/>
              </a:rPr>
              <a:t>https://www.ntnu.edu/artec</a:t>
            </a:r>
            <a:r>
              <a:rPr lang="it-IT" dirty="0"/>
              <a:t> 			Perkis ++</a:t>
            </a:r>
          </a:p>
          <a:p>
            <a:pPr marL="285750" indent="-285750">
              <a:buFont typeface="Arial" panose="020B0604020202020204" pitchFamily="34" charset="0"/>
              <a:buChar char="•"/>
            </a:pPr>
            <a:r>
              <a:rPr lang="it-IT" dirty="0"/>
              <a:t>Kodeløypa and Tappetina </a:t>
            </a:r>
            <a:r>
              <a:rPr lang="it-IT" dirty="0">
                <a:hlinkClick r:id="rId12"/>
              </a:rPr>
              <a:t>https://tappetina.com/</a:t>
            </a:r>
            <a:r>
              <a:rPr lang="it-IT" dirty="0"/>
              <a:t>	</a:t>
            </a:r>
            <a:r>
              <a:rPr lang="it-IT"/>
              <a:t>	Papavlasopoulou, Karlsen, Jaccheri </a:t>
            </a:r>
            <a:endParaRPr lang="nb-NO" dirty="0"/>
          </a:p>
        </p:txBody>
      </p:sp>
      <p:pic>
        <p:nvPicPr>
          <p:cNvPr id="15" name="Bilde 14">
            <a:extLst>
              <a:ext uri="{FF2B5EF4-FFF2-40B4-BE49-F238E27FC236}">
                <a16:creationId xmlns:a16="http://schemas.microsoft.com/office/drawing/2014/main" id="{BB7CB2B7-357C-45C0-888D-A88CEF26A9F5}"/>
              </a:ext>
            </a:extLst>
          </p:cNvPr>
          <p:cNvPicPr>
            <a:picLocks noChangeAspect="1"/>
          </p:cNvPicPr>
          <p:nvPr/>
        </p:nvPicPr>
        <p:blipFill>
          <a:blip r:embed="rId13"/>
          <a:stretch>
            <a:fillRect/>
          </a:stretch>
        </p:blipFill>
        <p:spPr>
          <a:xfrm>
            <a:off x="3806000" y="2000990"/>
            <a:ext cx="1199137" cy="1199137"/>
          </a:xfrm>
          <a:prstGeom prst="rect">
            <a:avLst/>
          </a:prstGeom>
        </p:spPr>
      </p:pic>
    </p:spTree>
    <p:extLst>
      <p:ext uri="{BB962C8B-B14F-4D97-AF65-F5344CB8AC3E}">
        <p14:creationId xmlns:p14="http://schemas.microsoft.com/office/powerpoint/2010/main" val="79516509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502</Words>
  <Application>Microsoft Office PowerPoint</Application>
  <PresentationFormat>Skjermfremvisning (16:9)</PresentationFormat>
  <Paragraphs>47</Paragraphs>
  <Slides>12</Slides>
  <Notes>11</Notes>
  <HiddenSlides>0</HiddenSlides>
  <MMClips>0</MMClips>
  <ScaleCrop>false</ScaleCrop>
  <HeadingPairs>
    <vt:vector size="6" baseType="variant">
      <vt:variant>
        <vt:lpstr>Brukte skrifter</vt:lpstr>
      </vt:variant>
      <vt:variant>
        <vt:i4>1</vt:i4>
      </vt:variant>
      <vt:variant>
        <vt:lpstr>Tema</vt:lpstr>
      </vt:variant>
      <vt:variant>
        <vt:i4>1</vt:i4>
      </vt:variant>
      <vt:variant>
        <vt:lpstr>Lysbildetitler</vt:lpstr>
      </vt:variant>
      <vt:variant>
        <vt:i4>12</vt:i4>
      </vt:variant>
    </vt:vector>
  </HeadingPairs>
  <TitlesOfParts>
    <vt:vector size="14" baseType="lpstr">
      <vt:lpstr>Arial</vt:lpstr>
      <vt:lpstr>Simple Light</vt:lpstr>
      <vt:lpstr>Letizia Jaccheri</vt:lpstr>
      <vt:lpstr>PowerPoint-presentasjon</vt:lpstr>
      <vt:lpstr>PowerPoint-presentasjon</vt:lpstr>
      <vt:lpstr>My Research (1988 – 2017)</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letizia</dc:creator>
  <cp:lastModifiedBy>Letizia Jaccheri</cp:lastModifiedBy>
  <cp:revision>8</cp:revision>
  <dcterms:modified xsi:type="dcterms:W3CDTF">2017-12-19T06:50:17Z</dcterms:modified>
</cp:coreProperties>
</file>