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83" r:id="rId3"/>
    <p:sldId id="259" r:id="rId4"/>
    <p:sldId id="284" r:id="rId5"/>
    <p:sldId id="311" r:id="rId6"/>
    <p:sldId id="307" r:id="rId7"/>
    <p:sldId id="306" r:id="rId8"/>
    <p:sldId id="286" r:id="rId9"/>
    <p:sldId id="267" r:id="rId10"/>
    <p:sldId id="277" r:id="rId11"/>
    <p:sldId id="278" r:id="rId12"/>
    <p:sldId id="279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9" r:id="rId24"/>
    <p:sldId id="300" r:id="rId25"/>
    <p:sldId id="301" r:id="rId26"/>
    <p:sldId id="303" r:id="rId27"/>
    <p:sldId id="305" r:id="rId28"/>
    <p:sldId id="308" r:id="rId29"/>
    <p:sldId id="309" r:id="rId30"/>
    <p:sldId id="310" r:id="rId31"/>
    <p:sldId id="282" r:id="rId32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AC76"/>
    <a:srgbClr val="0D3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767F66-ECFF-4E3C-AEDD-852A2E700968}" v="196" dt="2017-08-17T11:56:06.328"/>
    <p1510:client id="{15B9DAD1-09BB-4057-A877-F47D8EBD5EBC}" v="2" dt="2017-08-17T12:02:33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34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2A5F2-FE61-7D44-8B64-FE6015748598}" type="datetimeFigureOut">
              <a:t>18.08.2017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88A79-5743-EA42-9527-EA7C8661BE3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1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073FF-834F-497B-9998-018662502C87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0163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nb-NO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B213F55A-173E-2D47-8A09-93B1C096A6EC}" type="slidenum">
              <a:rPr lang="nb-NO" altLang="nb-NO"/>
              <a:pPr>
                <a:spcBef>
                  <a:spcPct val="0"/>
                </a:spcBef>
              </a:pPr>
              <a:t>10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58643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3140167F-0263-CC46-9F28-A4AA76268EB6}" type="slidenum">
              <a:rPr lang="nb-NO" altLang="nb-NO"/>
              <a:pPr>
                <a:spcBef>
                  <a:spcPct val="0"/>
                </a:spcBef>
              </a:pPr>
              <a:t>11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70184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nb-NO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4303A81B-DDB5-3E4C-AD75-78DBF43686D7}" type="slidenum">
              <a:rPr lang="nb-NO" altLang="nb-NO"/>
              <a:pPr>
                <a:spcBef>
                  <a:spcPct val="0"/>
                </a:spcBef>
              </a:pPr>
              <a:t>12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64101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CF0D748-9188-44FF-9985-AF3134361B42}" type="slidenum">
              <a:rPr lang="en-US" sz="1200" smtClean="0"/>
              <a:pPr/>
              <a:t>13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8557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8190449-5051-4A2A-9DC5-DFD38CC1F62E}" type="slidenum">
              <a:rPr lang="en-US" sz="1200" smtClean="0"/>
              <a:pPr/>
              <a:t>14</a:t>
            </a:fld>
            <a:endParaRPr 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" pitchFamily="1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1583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b-NO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eaLnBrk="1" hangingPunct="1"/>
            <a:fld id="{7148A90E-B2DA-46E3-BC1A-55FB0EE61926}" type="slidenum">
              <a:rPr lang="nb-NO" sz="1200"/>
              <a:pPr eaLnBrk="1" hangingPunct="1"/>
              <a:t>15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714836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678F9D2-5FD2-4397-A6AB-DB79E8370908}" type="slidenum">
              <a:rPr lang="en-US" sz="1200" smtClean="0"/>
              <a:pPr/>
              <a:t>16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" pitchFamily="1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3260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678F9D2-5FD2-4397-A6AB-DB79E8370908}" type="slidenum">
              <a:rPr lang="en-US" sz="1200" smtClean="0"/>
              <a:pPr/>
              <a:t>17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" pitchFamily="1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623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073FF-834F-497B-9998-018662502C87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053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073FF-834F-497B-9998-018662502C87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8910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9F7405-3967-4CAC-A9B3-B82390402BD6}" type="slidenum">
              <a:rPr lang="en-US"/>
              <a:pPr/>
              <a:t>20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8551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073FF-834F-497B-9998-018662502C87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9846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0003D2E-9677-4DF5-A451-8E0A7258A644}" type="slidenum">
              <a:rPr lang="en-US" sz="1200" smtClean="0">
                <a:solidFill>
                  <a:prstClr val="black"/>
                </a:solidFill>
              </a:rPr>
              <a:pPr/>
              <a:t>22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2930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A5FFC40-C585-482F-80A1-8B157F837681}" type="slidenum">
              <a:rPr lang="en-US" sz="1200" smtClean="0"/>
              <a:pPr/>
              <a:t>24</a:t>
            </a:fld>
            <a:endParaRPr 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4229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CF0D748-9188-44FF-9985-AF3134361B42}" type="slidenum">
              <a:rPr lang="en-US" sz="1200" smtClean="0"/>
              <a:pPr/>
              <a:t>25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605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0003D2E-9677-4DF5-A451-8E0A7258A644}" type="slidenum">
              <a:rPr lang="en-US" sz="1200" smtClean="0"/>
              <a:pPr/>
              <a:t>26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7851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0003D2E-9677-4DF5-A451-8E0A7258A644}" type="slidenum">
              <a:rPr lang="en-US" sz="1200" smtClean="0"/>
              <a:pPr/>
              <a:t>27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7920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0003D2E-9677-4DF5-A451-8E0A7258A644}" type="slidenum">
              <a:rPr lang="en-US" sz="1200" smtClean="0"/>
              <a:pPr/>
              <a:t>28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0016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0003D2E-9677-4DF5-A451-8E0A7258A644}" type="slidenum">
              <a:rPr lang="en-US" sz="1200" smtClean="0"/>
              <a:pPr/>
              <a:t>29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4727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CB0B4628-406B-4545-8F64-32BC561E9AEE}" type="slidenum">
              <a:rPr lang="nb-NO" altLang="nb-NO"/>
              <a:pPr>
                <a:spcBef>
                  <a:spcPct val="0"/>
                </a:spcBef>
              </a:pPr>
              <a:t>31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6217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677415"/>
            <a:ext cx="7772400" cy="90109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3645154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115119" y="6537870"/>
            <a:ext cx="342081" cy="252102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b="1" i="0" smtClean="0">
                <a:solidFill>
                  <a:schemeClr val="bg1"/>
                </a:solidFill>
                <a:latin typeface="Arial"/>
                <a:cs typeface="Arial"/>
              </a:rPr>
              <a:pPr algn="ctr"/>
              <a:t>‹#›</a:t>
            </a:fld>
            <a:endParaRPr lang="nb-NO" b="1" i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241294" y="6421247"/>
            <a:ext cx="426966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91853A39-49B3-554A-AE82-85611CEBD8E3}" type="slidenum">
              <a:rPr lang="nb-NO" smtClean="0">
                <a:latin typeface="Arial"/>
                <a:cs typeface="Arial"/>
              </a:rPr>
              <a:pPr algn="r"/>
              <a:t>‹#›</a:t>
            </a:fld>
            <a:endParaRPr lang="nb-NO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Bilde 3" descr="hor_blaa_strip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8336"/>
            <a:ext cx="9144000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nu.edu/studies/msinfosyst" TargetMode="External"/><Relationship Id="rId2" Type="http://schemas.openxmlformats.org/officeDocument/2006/relationships/hyperlink" Target="http://www.ntnu.no/idi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www.ntnu.edu/studies/mi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nnsida.ntnu.no/wiki/-/wiki/English/Experts+in+Teamwork+-+for+student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nu.no/idi/people/isse" TargetMode="External"/><Relationship Id="rId7" Type="http://schemas.openxmlformats.org/officeDocument/2006/relationships/hyperlink" Target="http://daim.idi.ntnu.n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tnu.no/studier/studieplan-realfag#programmeCode=MIT&amp;year=2017&amp;dir=MIT-PVS-17" TargetMode="External"/><Relationship Id="rId5" Type="http://schemas.openxmlformats.org/officeDocument/2006/relationships/hyperlink" Target="https://brage.bibsys.no/xmlui/handle/11250/227491/browse?value=Master+thesis&amp;type=type" TargetMode="External"/><Relationship Id="rId4" Type="http://schemas.openxmlformats.org/officeDocument/2006/relationships/hyperlink" Target="https://www.idi.ntnu.no/education/masteroppgaver.php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nsida.ntnu.no/kar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i5rTc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mailto:alfh@idi.ntnu.no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tudieveileder@idi.ntnu.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oleObject" Target="ericm:Prosj:Doil:Doil-Verdikt-final.doc!OLE_LINK1" TargetMode="Externa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di.ntnu.no/education/masteroppgaver.php?p1_1=1&amp;p1_4=1&amp;f124=1&amp;s=2" TargetMode="External"/><Relationship Id="rId3" Type="http://schemas.openxmlformats.org/officeDocument/2006/relationships/hyperlink" Target="mailto:satre@idi.ntnu.no" TargetMode="External"/><Relationship Id="rId7" Type="http://schemas.openxmlformats.org/officeDocument/2006/relationships/hyperlink" Target="http://busstuc.idi.ntnu.no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intef.no/Projectweb/UbiCompForAll/" TargetMode="External"/><Relationship Id="rId5" Type="http://schemas.openxmlformats.org/officeDocument/2006/relationships/hyperlink" Target="https://www.ntnu.no/wiki/display/pastas/PasTas+-+Patient's+trajectories:+Capture,+reason,+present+and+evaluate" TargetMode="External"/><Relationship Id="rId4" Type="http://schemas.openxmlformats.org/officeDocument/2006/relationships/hyperlink" Target="http://telemed.no/pastas-pasientforloep.5219575-247952.html" TargetMode="External"/><Relationship Id="rId9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hyperlink" Target="http://teseolab.org/" TargetMode="External"/><Relationship Id="rId9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i.ntnu.no/people/jingyu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ratic.eu/" TargetMode="External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tiziajaccheri.org/the-little-doormaid/" TargetMode="External"/><Relationship Id="rId5" Type="http://schemas.openxmlformats.org/officeDocument/2006/relationships/hyperlink" Target="https://socratic-eit.org/" TargetMode="External"/><Relationship Id="rId4" Type="http://schemas.openxmlformats.org/officeDocument/2006/relationships/hyperlink" Target="https://youtu.be/Wbzg2-T9G7k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7126" y="1335165"/>
            <a:ext cx="7772400" cy="901094"/>
          </a:xfrm>
        </p:spPr>
        <p:txBody>
          <a:bodyPr>
            <a:normAutofit/>
          </a:bodyPr>
          <a:lstStyle/>
          <a:p>
            <a:r>
              <a:rPr lang="nb-NO" b="0"/>
              <a:t>Informatics – Informatikk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17126" y="2544417"/>
            <a:ext cx="7772400" cy="1206926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Letizia Jaccheri </a:t>
            </a:r>
          </a:p>
          <a:p>
            <a:r>
              <a:rPr lang="nb-NO" dirty="0"/>
              <a:t>Friday 18.08.2017  Kl. 10.15 </a:t>
            </a:r>
          </a:p>
          <a:p>
            <a:r>
              <a:rPr lang="nb-NO" dirty="0"/>
              <a:t>Software Engineering Programvaresystemer </a:t>
            </a:r>
          </a:p>
          <a:p>
            <a:r>
              <a:rPr lang="nb-NO" altLang="nb-NO" dirty="0">
                <a:hlinkClick r:id="rId2"/>
              </a:rPr>
              <a:t>http://www.ntnu.no/idi</a:t>
            </a:r>
            <a:r>
              <a:rPr lang="nb-NO" altLang="nb-NO" dirty="0"/>
              <a:t> </a:t>
            </a:r>
            <a:endParaRPr lang="en-US" u="sng" dirty="0">
              <a:hlinkClick r:id="rId3"/>
            </a:endParaRPr>
          </a:p>
          <a:p>
            <a:r>
              <a:rPr lang="en-US" u="sng" dirty="0">
                <a:hlinkClick r:id="rId4"/>
              </a:rPr>
              <a:t>https://www.ntnu.edu/studies/mit</a:t>
            </a:r>
            <a:r>
              <a:rPr lang="en-US" u="sng" dirty="0"/>
              <a:t> </a:t>
            </a:r>
            <a:endParaRPr lang="nb-NO" sz="2400" dirty="0"/>
          </a:p>
        </p:txBody>
      </p:sp>
      <p:pic>
        <p:nvPicPr>
          <p:cNvPr id="4" name="Bilde 3" descr="tekst_bm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867" y="269447"/>
            <a:ext cx="234696" cy="30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0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Studieretningsmøtet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/>
              <a:t>Hva forventer dere som veiledere av studentene, hva kan de forvente av dere</a:t>
            </a:r>
          </a:p>
          <a:p>
            <a:r>
              <a:rPr lang="nb-NO"/>
              <a:t>Hvordan skal studentene gå fram når de velger masteroppgave, holder det at de velger på nett eller burde de komme innom for å vise sin interesse, foretrekker dere spørsmål på e-post eller at de kommer innom osv.</a:t>
            </a:r>
          </a:p>
          <a:p>
            <a:r>
              <a:rPr lang="nb-NO"/>
              <a:t>Fortell litt (nøkkelord) om emnene som tilhører gruppen</a:t>
            </a:r>
          </a:p>
          <a:p>
            <a:r>
              <a:rPr lang="nb-NO"/>
              <a:t>Hvilke emner passer godt sammen om man er interessert i spesifikke områder (kom med noen eksempler) innen studieretning</a:t>
            </a:r>
          </a:p>
          <a:p>
            <a:r>
              <a:rPr lang="nb-NO"/>
              <a:t>Hva må de tenke på når de ser etter emner. F.eks. bruk et konkret masteroppgaveforslag som ligger ute, hva ser du etter for å finne emner som vil være nyttige for arbeidet med oppgaven</a:t>
            </a:r>
          </a:p>
          <a:p>
            <a:r>
              <a:rPr lang="nb-NO"/>
              <a:t>Hvilke faglærere tilbyr masteroppgaver 2018/2019</a:t>
            </a:r>
          </a:p>
          <a:p>
            <a:r>
              <a:rPr lang="nb-NO"/>
              <a:t>Hvilke faglærere sine masteroppgaveforslag burde de se på om de f.eks. er interessert i helseinformatikk osv.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715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MIT master programme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4 semesters, with a mix of</a:t>
            </a:r>
          </a:p>
          <a:p>
            <a:pPr lvl="1"/>
            <a:r>
              <a:rPr lang="nb-NO"/>
              <a:t>theory and practice</a:t>
            </a:r>
          </a:p>
          <a:p>
            <a:pPr lvl="1"/>
            <a:r>
              <a:rPr lang="nb-NO"/>
              <a:t>individual and group work</a:t>
            </a:r>
          </a:p>
          <a:p>
            <a:pPr lvl="1"/>
            <a:r>
              <a:rPr lang="nb-NO"/>
              <a:t>exercises and projects</a:t>
            </a:r>
          </a:p>
          <a:p>
            <a:pPr lvl="1"/>
            <a:r>
              <a:rPr lang="nb-NO"/>
              <a:t>mandatory and </a:t>
            </a:r>
            <a:r>
              <a:rPr lang="nb-NO" err="1"/>
              <a:t>elective</a:t>
            </a:r>
            <a:r>
              <a:rPr lang="nb-NO"/>
              <a:t> </a:t>
            </a:r>
            <a:r>
              <a:rPr lang="nb-NO" err="1"/>
              <a:t>courses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13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9144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22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9144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6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Experts in Team (EiT)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Dominates the 2</a:t>
            </a:r>
            <a:r>
              <a:rPr lang="en-US" baseline="30000"/>
              <a:t>nd</a:t>
            </a:r>
            <a:r>
              <a:rPr lang="en-US"/>
              <a:t> semester</a:t>
            </a:r>
          </a:p>
          <a:p>
            <a:pPr lvl="1"/>
            <a:r>
              <a:rPr lang="en-US"/>
              <a:t>practical, group, project, mandatory</a:t>
            </a:r>
          </a:p>
          <a:p>
            <a:pPr lvl="1"/>
            <a:r>
              <a:rPr lang="en-US"/>
              <a:t>multi-disciplinary project with objectives defined by group</a:t>
            </a:r>
          </a:p>
          <a:p>
            <a:pPr lvl="1"/>
            <a:r>
              <a:rPr lang="en-US"/>
              <a:t>two-level organisation: topics (“villages”) and groups</a:t>
            </a:r>
          </a:p>
          <a:p>
            <a:pPr lvl="1"/>
            <a:r>
              <a:rPr lang="en-US"/>
              <a:t>must prioritize topics during October 2017!</a:t>
            </a:r>
          </a:p>
          <a:p>
            <a:endParaRPr lang="en-US"/>
          </a:p>
          <a:p>
            <a:r>
              <a:rPr lang="en-US"/>
              <a:t>See </a:t>
            </a:r>
            <a:r>
              <a:rPr lang="en-US">
                <a:hlinkClick r:id="rId2"/>
              </a:rPr>
              <a:t>https://innsida.ntnu.no/wiki/-/wiki/English/</a:t>
            </a:r>
            <a:br>
              <a:rPr lang="en-US">
                <a:hlinkClick r:id="rId2"/>
              </a:rPr>
            </a:br>
            <a:r>
              <a:rPr lang="en-US">
                <a:hlinkClick r:id="rId2"/>
              </a:rPr>
              <a:t>Experts+in+Teamwork+-+for+students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0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83" y="1087120"/>
            <a:ext cx="6962285" cy="42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85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Relevante</a:t>
            </a:r>
            <a:r>
              <a:rPr lang="en-US"/>
              <a:t> </a:t>
            </a:r>
            <a:r>
              <a:rPr lang="en-US" err="1"/>
              <a:t>ressurser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>
                <a:latin typeface="Calibri"/>
                <a:cs typeface="Arial"/>
              </a:rPr>
              <a:t>Gruppe</a:t>
            </a:r>
          </a:p>
          <a:p>
            <a:pPr marL="0" indent="0">
              <a:buNone/>
            </a:pPr>
            <a:r>
              <a:rPr lang="en-US" dirty="0">
                <a:latin typeface="Calibri"/>
                <a:hlinkClick r:id="rId3"/>
              </a:rPr>
              <a:t>https://www.ntnu.no/idi/people/isse</a:t>
            </a:r>
            <a:endParaRPr lang="en-US" dirty="0">
              <a:latin typeface="Calibri"/>
            </a:endParaRPr>
          </a:p>
          <a:p>
            <a:r>
              <a:rPr lang="en-US" dirty="0" err="1">
                <a:latin typeface="Calibri"/>
              </a:rPr>
              <a:t>Oversikt</a:t>
            </a:r>
            <a:r>
              <a:rPr lang="en-US" dirty="0">
                <a:latin typeface="Calibri"/>
              </a:rPr>
              <a:t> </a:t>
            </a:r>
            <a:r>
              <a:rPr lang="nb-NO" dirty="0">
                <a:latin typeface="Calibri"/>
                <a:cs typeface="Arial"/>
              </a:rPr>
              <a:t>over mulige masteroppgaver: </a:t>
            </a:r>
            <a:r>
              <a:rPr lang="nb-NO" dirty="0">
                <a:latin typeface="Calibri"/>
                <a:cs typeface="Arial"/>
                <a:hlinkClick r:id="rId4"/>
              </a:rPr>
              <a:t>https://www.idi.ntnu.no/education/masteroppgaver.php</a:t>
            </a:r>
            <a:r>
              <a:rPr lang="nb-NO" dirty="0">
                <a:latin typeface="Calibri"/>
                <a:cs typeface="Arial"/>
              </a:rPr>
              <a:t> </a:t>
            </a:r>
          </a:p>
          <a:p>
            <a:r>
              <a:rPr lang="nb-NO" dirty="0">
                <a:latin typeface="Calibri"/>
                <a:cs typeface="Arial"/>
              </a:rPr>
              <a:t>Tidligere </a:t>
            </a:r>
            <a:r>
              <a:rPr lang="nb-NO" dirty="0" err="1">
                <a:latin typeface="Calibri"/>
                <a:cs typeface="Arial"/>
              </a:rPr>
              <a:t>masteroppg</a:t>
            </a:r>
            <a:r>
              <a:rPr lang="en-US" dirty="0" err="1">
                <a:latin typeface="Calibri"/>
                <a:cs typeface="Arial"/>
              </a:rPr>
              <a:t>ave</a:t>
            </a:r>
            <a:r>
              <a:rPr lang="en-US" dirty="0">
                <a:latin typeface="Calibri"/>
                <a:cs typeface="Arial"/>
              </a:rPr>
              <a:t> ved </a:t>
            </a:r>
            <a:r>
              <a:rPr lang="en-US" dirty="0" err="1">
                <a:latin typeface="Calibri"/>
                <a:cs typeface="Arial"/>
              </a:rPr>
              <a:t>instituttet</a:t>
            </a:r>
            <a:r>
              <a:rPr lang="en-US" dirty="0">
                <a:latin typeface="Calibri"/>
                <a:cs typeface="Arial"/>
              </a:rPr>
              <a:t>: </a:t>
            </a:r>
            <a:r>
              <a:rPr lang="en-US" dirty="0">
                <a:latin typeface="Calibri"/>
                <a:cs typeface="Arial"/>
                <a:hlinkClick r:id="rId5"/>
              </a:rPr>
              <a:t>https://brage.bibsys.no/xmlui/handle/11250/227491/browse?value=Master+thesis&amp;type=type</a:t>
            </a:r>
            <a:r>
              <a:rPr lang="en-US" dirty="0">
                <a:latin typeface="Calibri"/>
                <a:cs typeface="Arial"/>
              </a:rPr>
              <a:t> </a:t>
            </a:r>
          </a:p>
          <a:p>
            <a:r>
              <a:rPr lang="nb-NO" dirty="0">
                <a:latin typeface="Calibri"/>
              </a:rPr>
              <a:t>Studieplan på nett </a:t>
            </a:r>
            <a:endParaRPr lang="en-US" dirty="0">
              <a:hlinkClick r:id="rId6"/>
            </a:endParaRPr>
          </a:p>
          <a:p>
            <a:pPr marL="0" indent="0">
              <a:buNone/>
            </a:pPr>
            <a:r>
              <a:rPr lang="en-US" dirty="0">
                <a:hlinkClick r:id="rId6"/>
              </a:rPr>
              <a:t>http://www.ntnu.no/studier/studieplan-realfag#programmeCode=MIT&amp;year=2017&amp;dir=MIT-PVS-17</a:t>
            </a:r>
            <a:r>
              <a:rPr lang="en-US" dirty="0"/>
              <a:t> </a:t>
            </a:r>
          </a:p>
          <a:p>
            <a:r>
              <a:rPr lang="nb-NO" dirty="0"/>
              <a:t>Daim –master </a:t>
            </a:r>
            <a:r>
              <a:rPr lang="nb-NO" dirty="0" err="1"/>
              <a:t>contract</a:t>
            </a:r>
            <a:r>
              <a:rPr lang="nb-NO" dirty="0"/>
              <a:t> and more: </a:t>
            </a:r>
            <a:br>
              <a:rPr lang="nb-NO" dirty="0"/>
            </a:br>
            <a:r>
              <a:rPr lang="en-US" sz="1800" dirty="0">
                <a:hlinkClick r:id="rId7"/>
              </a:rPr>
              <a:t>http://daim.idi.ntnu.no/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31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8858"/>
            <a:ext cx="8514522" cy="4708525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" y="973931"/>
            <a:ext cx="9144000" cy="491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25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Work spaces /Computer labs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4525963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nb-NO" altLang="nb-NO">
                <a:solidFill>
                  <a:schemeClr val="hlink"/>
                </a:solidFill>
              </a:rPr>
              <a:t>Computer labs and reading rooms:</a:t>
            </a:r>
            <a:br>
              <a:rPr lang="nb-NO" altLang="nb-NO">
                <a:solidFill>
                  <a:schemeClr val="hlink"/>
                </a:solidFill>
              </a:rPr>
            </a:br>
            <a:br>
              <a:rPr lang="nb-NO" altLang="nb-NO">
                <a:solidFill>
                  <a:schemeClr val="hlink"/>
                </a:solidFill>
              </a:rPr>
            </a:br>
            <a:r>
              <a:rPr lang="nb-NO" altLang="nb-NO" sz="2400"/>
              <a:t>Høyskoleringen 3 (P15), 4. floor: Computer labs 411, 414, 421, 424</a:t>
            </a:r>
            <a:br>
              <a:rPr lang="nb-NO" altLang="nb-NO" sz="2400"/>
            </a:br>
            <a:br>
              <a:rPr lang="nb-NO" altLang="nb-NO" sz="2400"/>
            </a:br>
            <a:r>
              <a:rPr lang="nb-NO" altLang="nb-NO" sz="2400"/>
              <a:t>Elektrobygget: B118, B122, G208</a:t>
            </a:r>
            <a:br>
              <a:rPr lang="nb-NO" altLang="nb-NO" sz="2400"/>
            </a:br>
            <a:endParaRPr lang="nb-NO" altLang="nb-NO" sz="2400"/>
          </a:p>
          <a:p>
            <a:pPr eaLnBrk="1" hangingPunct="1">
              <a:buFont typeface="Arial" charset="0"/>
              <a:buNone/>
            </a:pPr>
            <a:r>
              <a:rPr lang="nb-NO" altLang="nb-NO" sz="2400"/>
              <a:t>	Realfagsbygget: Library (Computers, group rooms, reading spaces)</a:t>
            </a:r>
          </a:p>
          <a:p>
            <a:pPr eaLnBrk="1" hangingPunct="1">
              <a:buFont typeface="Arial" charset="0"/>
              <a:buNone/>
            </a:pPr>
            <a:endParaRPr lang="nb-NO" altLang="nb-NO"/>
          </a:p>
          <a:p>
            <a:r>
              <a:rPr lang="nb-NO" altLang="nb-NO"/>
              <a:t>To find rooms, use MazeMap at </a:t>
            </a:r>
            <a:r>
              <a:rPr lang="nb-NO" altLang="nb-NO">
                <a:hlinkClick r:id="rId3"/>
              </a:rPr>
              <a:t>https://innsida.ntnu.no/kart</a:t>
            </a:r>
            <a:endParaRPr lang="nb-NO" altLang="nb-NO"/>
          </a:p>
          <a:p>
            <a:pPr lvl="1"/>
            <a:r>
              <a:rPr lang="nb-NO" altLang="nb-NO"/>
              <a:t>select Location &gt; NTNU i Trondheim &gt; Gløshaugen</a:t>
            </a:r>
          </a:p>
          <a:p>
            <a:pPr lvl="1"/>
            <a:r>
              <a:rPr lang="nb-NO" altLang="nb-NO"/>
              <a:t>search for room</a:t>
            </a:r>
            <a:br>
              <a:rPr lang="nb-NO" altLang="nb-NO"/>
            </a:br>
            <a:br>
              <a:rPr lang="nb-NO" altLang="nb-NO"/>
            </a:br>
            <a:endParaRPr lang="nb-NO" altLang="nb-NO"/>
          </a:p>
          <a:p>
            <a:pPr eaLnBrk="1" hangingPunct="1">
              <a:buFont typeface="Arial" charset="0"/>
              <a:buNone/>
            </a:pPr>
            <a:br>
              <a:rPr lang="nb-NO" altLang="nb-NO"/>
            </a:br>
            <a:endParaRPr lang="nb-NO" altLang="nb-NO"/>
          </a:p>
          <a:p>
            <a:pPr eaLnBrk="1" hangingPunct="1">
              <a:buFont typeface="Arial" charset="0"/>
              <a:buNone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12687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Work spaces /Computer labs</a:t>
            </a:r>
            <a:endParaRPr lang="en-US" altLang="nb-NO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 eaLnBrk="1" hangingPunct="1"/>
            <a:r>
              <a:rPr lang="nb-NO" altLang="nb-NO" sz="2800">
                <a:solidFill>
                  <a:schemeClr val="hlink"/>
                </a:solidFill>
              </a:rPr>
              <a:t>Drivhuset</a:t>
            </a:r>
            <a:r>
              <a:rPr lang="nb-NO" altLang="nb-NO" sz="2800"/>
              <a:t>, where you can </a:t>
            </a:r>
          </a:p>
          <a:p>
            <a:pPr eaLnBrk="1" hangingPunct="1">
              <a:buFont typeface="Arial" charset="0"/>
              <a:buNone/>
            </a:pPr>
            <a:r>
              <a:rPr lang="nb-NO" altLang="nb-NO" sz="2800"/>
              <a:t>	study, work in groups or relax. </a:t>
            </a:r>
          </a:p>
          <a:p>
            <a:pPr>
              <a:buNone/>
            </a:pPr>
            <a:r>
              <a:rPr lang="nb-NO" altLang="nb-NO" sz="2800"/>
              <a:t>	(IT-building, 1. floor, see</a:t>
            </a:r>
            <a:br>
              <a:rPr lang="nb-NO" altLang="nb-NO" sz="2800"/>
            </a:br>
            <a:r>
              <a:rPr lang="nb-NO" altLang="nb-NO" sz="2800"/>
              <a:t>MazeMap </a:t>
            </a:r>
            <a:r>
              <a:rPr lang="nb-NO" altLang="nb-NO" sz="2800">
                <a:hlinkClick r:id="rId3"/>
              </a:rPr>
              <a:t>http://bit.ly/2i5rTct</a:t>
            </a:r>
            <a:r>
              <a:rPr lang="nb-NO" altLang="nb-NO" sz="2800"/>
              <a:t>)</a:t>
            </a:r>
            <a:br>
              <a:rPr lang="nb-NO" altLang="nb-NO"/>
            </a:br>
            <a:endParaRPr lang="nb-NO" altLang="nb-NO"/>
          </a:p>
          <a:p>
            <a:pPr eaLnBrk="1" hangingPunct="1"/>
            <a:r>
              <a:rPr lang="nb-NO" altLang="nb-NO">
                <a:solidFill>
                  <a:schemeClr val="bg1">
                    <a:lumMod val="75000"/>
                  </a:schemeClr>
                </a:solidFill>
              </a:rPr>
              <a:t>Your own </a:t>
            </a:r>
            <a:r>
              <a:rPr lang="nb-NO" altLang="nb-NO" i="1">
                <a:solidFill>
                  <a:schemeClr val="bg1">
                    <a:lumMod val="75000"/>
                  </a:schemeClr>
                </a:solidFill>
              </a:rPr>
              <a:t>master’s</a:t>
            </a:r>
            <a:r>
              <a:rPr lang="nb-NO" altLang="nb-NO">
                <a:solidFill>
                  <a:schemeClr val="bg1">
                    <a:lumMod val="75000"/>
                  </a:schemeClr>
                </a:solidFill>
              </a:rPr>
              <a:t> work space</a:t>
            </a:r>
            <a:br>
              <a:rPr lang="nb-NO" altLang="nb-NO">
                <a:solidFill>
                  <a:schemeClr val="bg1">
                    <a:lumMod val="75000"/>
                  </a:schemeClr>
                </a:solidFill>
              </a:rPr>
            </a:br>
            <a:r>
              <a:rPr lang="nb-NO" altLang="nb-NO">
                <a:solidFill>
                  <a:schemeClr val="bg1">
                    <a:lumMod val="75000"/>
                  </a:schemeClr>
                </a:solidFill>
              </a:rPr>
              <a:t>for 2. year (IT-building)</a:t>
            </a:r>
            <a:br>
              <a:rPr lang="nb-NO" altLang="nb-NO">
                <a:solidFill>
                  <a:schemeClr val="bg1">
                    <a:lumMod val="75000"/>
                  </a:schemeClr>
                </a:solidFill>
              </a:rPr>
            </a:br>
            <a:r>
              <a:rPr lang="en-US" altLang="nb-NO" sz="2400">
                <a:solidFill>
                  <a:schemeClr val="bg1">
                    <a:lumMod val="75000"/>
                  </a:schemeClr>
                </a:solidFill>
              </a:rPr>
              <a:t>NB! Alf Høiseth is responsible for room administration. Contact him if you have questions: </a:t>
            </a:r>
            <a:r>
              <a:rPr lang="en-US" altLang="nb-NO" sz="2400">
                <a:solidFill>
                  <a:schemeClr val="bg1">
                    <a:lumMod val="75000"/>
                  </a:schemeClr>
                </a:solidFill>
                <a:hlinkClick r:id="rId4"/>
              </a:rPr>
              <a:t>alfh@ntnu.no</a:t>
            </a:r>
            <a:r>
              <a:rPr lang="en-US" altLang="nb-NO" sz="240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nb-NO" altLang="nb-NO" sz="240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nb-NO" sz="240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419" y="1179386"/>
            <a:ext cx="2160587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167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32813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nb-NO" altLang="nb-NO" sz="4000"/>
              <a:t>Do you need help?</a:t>
            </a:r>
            <a:br>
              <a:rPr lang="nb-NO" altLang="nb-NO" sz="4000"/>
            </a:br>
            <a:r>
              <a:rPr lang="nb-NO" altLang="nb-NO" sz="4000"/>
              <a:t>When and how to contact the adviser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95288" y="1628775"/>
            <a:ext cx="8229600" cy="4525963"/>
          </a:xfrm>
        </p:spPr>
        <p:txBody>
          <a:bodyPr/>
          <a:lstStyle/>
          <a:p>
            <a:pPr eaLnBrk="1" hangingPunct="1"/>
            <a:r>
              <a:rPr lang="nb-NO" altLang="nb-NO">
                <a:solidFill>
                  <a:srgbClr val="4C1BAF"/>
                </a:solidFill>
              </a:rPr>
              <a:t>When?</a:t>
            </a:r>
            <a:br>
              <a:rPr lang="nb-NO" altLang="nb-NO"/>
            </a:br>
            <a:r>
              <a:rPr lang="nb-NO" altLang="nb-NO"/>
              <a:t>- Questions about the programme/courses</a:t>
            </a:r>
            <a:br>
              <a:rPr lang="nb-NO" altLang="nb-NO"/>
            </a:br>
            <a:r>
              <a:rPr lang="nb-NO" altLang="nb-NO"/>
              <a:t>- Problems with your programme/courses </a:t>
            </a:r>
            <a:br>
              <a:rPr lang="nb-NO" altLang="nb-NO"/>
            </a:br>
            <a:r>
              <a:rPr lang="nb-NO" altLang="nb-NO"/>
              <a:t>- Social questions / problems</a:t>
            </a:r>
            <a:br>
              <a:rPr lang="nb-NO" altLang="nb-NO"/>
            </a:br>
            <a:endParaRPr lang="nb-NO" altLang="nb-NO" sz="1200"/>
          </a:p>
          <a:p>
            <a:pPr eaLnBrk="1" hangingPunct="1"/>
            <a:r>
              <a:rPr lang="nb-NO" altLang="nb-NO">
                <a:solidFill>
                  <a:srgbClr val="4C1BAF"/>
                </a:solidFill>
              </a:rPr>
              <a:t>How:</a:t>
            </a:r>
            <a:br>
              <a:rPr lang="nb-NO" altLang="nb-NO"/>
            </a:br>
            <a:r>
              <a:rPr lang="nb-NO" altLang="nb-NO"/>
              <a:t>- drop in: IT-building, 1. floor, reception area (room 162)</a:t>
            </a:r>
            <a:br>
              <a:rPr lang="nb-NO" altLang="nb-NO"/>
            </a:br>
            <a:r>
              <a:rPr lang="nb-NO" altLang="nb-NO"/>
              <a:t>- email: </a:t>
            </a:r>
            <a:r>
              <a:rPr lang="nb-NO" altLang="nb-NO">
                <a:hlinkClick r:id="rId3"/>
              </a:rPr>
              <a:t>studier@idi.ntnu.no</a:t>
            </a:r>
            <a:r>
              <a:rPr lang="nb-NO" altLang="nb-NO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33076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293688" y="146050"/>
            <a:ext cx="85804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 anchor="ctr"/>
          <a:lstStyle/>
          <a:p>
            <a:pPr defTabSz="939800" eaLnBrk="1" hangingPunct="1"/>
            <a:r>
              <a:rPr lang="en-GB" sz="2400" b="1">
                <a:solidFill>
                  <a:schemeClr val="tx2"/>
                </a:solidFill>
              </a:rPr>
              <a:t>Professor John </a:t>
            </a:r>
            <a:r>
              <a:rPr lang="en-GB" sz="2400" b="1" err="1">
                <a:solidFill>
                  <a:schemeClr val="tx2"/>
                </a:solidFill>
              </a:rPr>
              <a:t>Krogstie</a:t>
            </a:r>
            <a:r>
              <a:rPr lang="en-GB" sz="2400" b="1">
                <a:solidFill>
                  <a:schemeClr val="tx2"/>
                </a:solidFill>
              </a:rPr>
              <a:t> krogstie@idi.ntnu.no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293688" y="604837"/>
            <a:ext cx="86391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/>
          <a:lstStyle/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b="1" i="1" dirty="0"/>
              <a:t>Research areas</a:t>
            </a:r>
            <a:r>
              <a:rPr lang="nb-NO" sz="2400" i="1" dirty="0"/>
              <a:t>: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/>
              <a:t>Model-</a:t>
            </a:r>
            <a:r>
              <a:rPr lang="nb-NO" sz="2400" i="1" dirty="0" err="1"/>
              <a:t>based</a:t>
            </a:r>
            <a:r>
              <a:rPr lang="nb-NO" sz="2400" i="1" dirty="0"/>
              <a:t> ICT-systems</a:t>
            </a:r>
          </a:p>
          <a:p>
            <a:pPr marL="765175" lvl="1" indent="-303213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sz="1800" i="1" dirty="0"/>
              <a:t>Enterprise and </a:t>
            </a:r>
            <a:r>
              <a:rPr lang="nb-NO" sz="1800" i="1" dirty="0" err="1"/>
              <a:t>Process</a:t>
            </a:r>
            <a:r>
              <a:rPr lang="nb-NO" sz="1800" i="1" dirty="0"/>
              <a:t> </a:t>
            </a:r>
            <a:r>
              <a:rPr lang="nb-NO" sz="1800" i="1" dirty="0" err="1"/>
              <a:t>modeling</a:t>
            </a:r>
            <a:endParaRPr lang="nb-NO" sz="1800" i="1" dirty="0"/>
          </a:p>
          <a:p>
            <a:pPr marL="765175" lvl="1" indent="-303213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sz="1800" i="1" dirty="0"/>
              <a:t>Active Knowledge </a:t>
            </a:r>
            <a:r>
              <a:rPr lang="nb-NO" sz="1800" i="1" dirty="0" err="1"/>
              <a:t>Modelling</a:t>
            </a:r>
            <a:r>
              <a:rPr lang="nb-NO" sz="1800" i="1" dirty="0"/>
              <a:t> (AKM)</a:t>
            </a:r>
          </a:p>
          <a:p>
            <a:pPr marL="765175" lvl="1" indent="-303213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sz="1800" i="1" dirty="0" err="1"/>
              <a:t>Quality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models</a:t>
            </a:r>
            <a:r>
              <a:rPr lang="nb-NO" sz="1800" i="1" dirty="0"/>
              <a:t> -SEQUAL 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/>
              <a:t>Mobile </a:t>
            </a:r>
            <a:r>
              <a:rPr lang="nb-NO" sz="2400" i="1" dirty="0" err="1"/>
              <a:t>information</a:t>
            </a:r>
            <a:r>
              <a:rPr lang="nb-NO" sz="2400" i="1" dirty="0"/>
              <a:t> systems </a:t>
            </a:r>
          </a:p>
          <a:p>
            <a:pPr marL="765175" lvl="1" indent="-303213" defTabSz="863600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1800" i="1" dirty="0"/>
              <a:t>Wireless Trondheim </a:t>
            </a:r>
            <a:r>
              <a:rPr lang="nb-NO" sz="1800" i="1" dirty="0" err="1"/>
              <a:t>Living</a:t>
            </a:r>
            <a:r>
              <a:rPr lang="nb-NO" sz="1800" i="1" dirty="0"/>
              <a:t> Lab</a:t>
            </a:r>
            <a:endParaRPr lang="nb-NO" sz="2400" i="1" dirty="0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en-GB" sz="2400" b="1" i="1" dirty="0"/>
              <a:t>Main courses</a:t>
            </a:r>
            <a:r>
              <a:rPr lang="en-GB" sz="2400" i="1" dirty="0"/>
              <a:t>:</a:t>
            </a:r>
            <a:endParaRPr lang="en-GB" sz="2000" i="1" dirty="0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 dirty="0"/>
              <a:t>TDT4252 Enterprise architecture for enterprise innovation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 dirty="0"/>
              <a:t>TDT49: Mobile information systems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000" b="1" i="1" dirty="0" err="1"/>
              <a:t>Examples</a:t>
            </a:r>
            <a:r>
              <a:rPr lang="nb-NO" sz="2000" b="1" i="1" dirty="0"/>
              <a:t> </a:t>
            </a:r>
            <a:r>
              <a:rPr lang="nb-NO" sz="2000" b="1" i="1" dirty="0" err="1"/>
              <a:t>of</a:t>
            </a:r>
            <a:r>
              <a:rPr lang="nb-NO" sz="2000" b="1" i="1" dirty="0"/>
              <a:t> </a:t>
            </a:r>
            <a:r>
              <a:rPr lang="nb-NO" sz="2000" b="1" i="1" dirty="0" err="1"/>
              <a:t>project</a:t>
            </a:r>
            <a:r>
              <a:rPr lang="nb-NO" sz="2000" b="1" i="1" dirty="0"/>
              <a:t>/master </a:t>
            </a:r>
            <a:r>
              <a:rPr lang="nb-NO" sz="2000" b="1" i="1" dirty="0" err="1"/>
              <a:t>thesis</a:t>
            </a:r>
            <a:r>
              <a:rPr lang="nb-NO" sz="2000" b="1" i="1" dirty="0"/>
              <a:t> </a:t>
            </a:r>
            <a:r>
              <a:rPr lang="nb-NO" sz="2000" b="1" i="1" dirty="0" err="1"/>
              <a:t>topics</a:t>
            </a:r>
            <a:r>
              <a:rPr lang="nb-NO" sz="2000" b="1" i="1" dirty="0"/>
              <a:t> (</a:t>
            </a:r>
            <a:r>
              <a:rPr lang="nb-NO" sz="2000" b="1" i="1" dirty="0" err="1"/>
              <a:t>some</a:t>
            </a:r>
            <a:r>
              <a:rPr lang="nb-NO" sz="2000" b="1" i="1" dirty="0"/>
              <a:t> in co-</a:t>
            </a:r>
            <a:r>
              <a:rPr lang="nb-NO" sz="2000" b="1" i="1" dirty="0" err="1"/>
              <a:t>operation</a:t>
            </a:r>
            <a:r>
              <a:rPr lang="nb-NO" sz="2000" b="1" i="1" dirty="0"/>
              <a:t> </a:t>
            </a:r>
            <a:r>
              <a:rPr lang="nb-NO" sz="2000" b="1" i="1" dirty="0" err="1"/>
              <a:t>with</a:t>
            </a:r>
            <a:r>
              <a:rPr lang="nb-NO" sz="2000" b="1" i="1" dirty="0"/>
              <a:t> private </a:t>
            </a:r>
            <a:r>
              <a:rPr lang="nb-NO" sz="2000" b="1" i="1" dirty="0" err="1"/>
              <a:t>organizations</a:t>
            </a:r>
            <a:r>
              <a:rPr lang="nb-NO" sz="2000" b="1" i="1" dirty="0"/>
              <a:t> or </a:t>
            </a:r>
            <a:r>
              <a:rPr lang="nb-NO" sz="2000" b="1" i="1" dirty="0" err="1"/>
              <a:t>public</a:t>
            </a:r>
            <a:r>
              <a:rPr lang="nb-NO" sz="2000" b="1" i="1" dirty="0"/>
              <a:t> </a:t>
            </a:r>
            <a:r>
              <a:rPr lang="nb-NO" sz="2000" b="1" i="1" dirty="0" err="1"/>
              <a:t>institutions</a:t>
            </a:r>
            <a:r>
              <a:rPr lang="nb-NO" sz="2000" b="1" i="1" dirty="0"/>
              <a:t>)</a:t>
            </a:r>
            <a:endParaRPr lang="nb-NO" sz="2000" i="1" dirty="0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1800" i="1" dirty="0"/>
              <a:t>Location-</a:t>
            </a:r>
            <a:r>
              <a:rPr lang="nb-NO" sz="1800" i="1" dirty="0" err="1"/>
              <a:t>based</a:t>
            </a:r>
            <a:r>
              <a:rPr lang="nb-NO" sz="1800" i="1" dirty="0"/>
              <a:t> services in Wireless Trondheim – e.g. </a:t>
            </a:r>
            <a:r>
              <a:rPr lang="nb-NO" sz="1800" i="1" dirty="0" err="1"/>
              <a:t>Work</a:t>
            </a:r>
            <a:r>
              <a:rPr lang="nb-NO" sz="1800" i="1" dirty="0"/>
              <a:t> </a:t>
            </a:r>
            <a:r>
              <a:rPr lang="nb-NO" sz="1800" i="1" dirty="0" err="1"/>
              <a:t>related</a:t>
            </a:r>
            <a:r>
              <a:rPr lang="nb-NO" sz="1800" i="1" dirty="0"/>
              <a:t> to </a:t>
            </a:r>
            <a:r>
              <a:rPr lang="nb-NO" sz="1800" i="1" dirty="0" err="1"/>
              <a:t>MazeMap</a:t>
            </a:r>
            <a:r>
              <a:rPr lang="nb-NO" sz="1800" i="1" dirty="0"/>
              <a:t> –</a:t>
            </a:r>
            <a:r>
              <a:rPr lang="nb-NO" sz="1800" i="1" dirty="0" err="1"/>
              <a:t>Indoor</a:t>
            </a:r>
            <a:r>
              <a:rPr lang="nb-NO" sz="1800" i="1" dirty="0"/>
              <a:t> human </a:t>
            </a:r>
            <a:r>
              <a:rPr lang="nb-NO" sz="1800" i="1" dirty="0" err="1"/>
              <a:t>mobility</a:t>
            </a:r>
            <a:r>
              <a:rPr lang="nb-NO" sz="1800" i="1" dirty="0"/>
              <a:t> </a:t>
            </a:r>
            <a:r>
              <a:rPr lang="nb-NO" sz="1800" i="1" dirty="0" err="1"/>
              <a:t>patterns</a:t>
            </a:r>
            <a:endParaRPr lang="nb-NO" sz="1800" i="1" dirty="0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1800" i="1" dirty="0" err="1"/>
              <a:t>Holistic</a:t>
            </a:r>
            <a:r>
              <a:rPr lang="nb-NO" sz="1800" i="1" dirty="0"/>
              <a:t> </a:t>
            </a:r>
            <a:r>
              <a:rPr lang="nb-NO" sz="1800" i="1" dirty="0" err="1"/>
              <a:t>modelling</a:t>
            </a:r>
            <a:r>
              <a:rPr lang="nb-NO" sz="1800" i="1" dirty="0"/>
              <a:t> </a:t>
            </a:r>
            <a:r>
              <a:rPr lang="nb-NO" sz="1800" i="1" dirty="0" err="1"/>
              <a:t>language</a:t>
            </a:r>
            <a:r>
              <a:rPr lang="nb-NO" sz="1800" i="1" dirty="0"/>
              <a:t> 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1800" i="1" dirty="0"/>
              <a:t>Application </a:t>
            </a:r>
            <a:r>
              <a:rPr lang="nb-NO" sz="1800" i="1" dirty="0" err="1"/>
              <a:t>of</a:t>
            </a:r>
            <a:r>
              <a:rPr lang="nb-NO" sz="1800" i="1" dirty="0"/>
              <a:t> Active Knowledge </a:t>
            </a:r>
            <a:r>
              <a:rPr lang="nb-NO" sz="1800" i="1" dirty="0" err="1"/>
              <a:t>Modelling</a:t>
            </a:r>
            <a:r>
              <a:rPr lang="nb-NO" sz="1800" i="1" dirty="0"/>
              <a:t>  </a:t>
            </a:r>
            <a:r>
              <a:rPr lang="nb-NO" i="1" dirty="0" err="1"/>
              <a:t>with</a:t>
            </a:r>
            <a:r>
              <a:rPr lang="nb-NO" i="1" dirty="0"/>
              <a:t> </a:t>
            </a:r>
            <a:r>
              <a:rPr lang="nb-NO" i="1" dirty="0" err="1"/>
              <a:t>Commitment</a:t>
            </a:r>
            <a:r>
              <a:rPr lang="nb-NO" i="1" dirty="0"/>
              <a:t>, Aker Solutions, Statoil  and </a:t>
            </a:r>
            <a:r>
              <a:rPr lang="nb-NO" i="1" dirty="0" err="1"/>
              <a:t>others</a:t>
            </a:r>
            <a:endParaRPr lang="nb-NO" sz="1800" i="1" dirty="0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1800" i="1" dirty="0" err="1"/>
              <a:t>Quality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models</a:t>
            </a:r>
            <a:r>
              <a:rPr lang="nb-NO" sz="1800" i="1" dirty="0"/>
              <a:t> and </a:t>
            </a:r>
            <a:r>
              <a:rPr lang="nb-NO" sz="1800" i="1" dirty="0" err="1"/>
              <a:t>modelling</a:t>
            </a:r>
            <a:r>
              <a:rPr lang="nb-NO" sz="1800" i="1" dirty="0"/>
              <a:t> </a:t>
            </a:r>
            <a:r>
              <a:rPr lang="nb-NO" sz="1800" i="1" dirty="0" err="1"/>
              <a:t>approaches</a:t>
            </a:r>
            <a:r>
              <a:rPr lang="nb-NO" sz="1800" i="1" dirty="0"/>
              <a:t>  e.g. at Statoil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endParaRPr lang="nb-NO" sz="1800" i="1" dirty="0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1800" i="1" dirty="0"/>
          </a:p>
        </p:txBody>
      </p:sp>
      <p:sp>
        <p:nvSpPr>
          <p:cNvPr id="6148" name="Rectangle 47"/>
          <p:cNvSpPr>
            <a:spLocks noChangeArrowheads="1"/>
          </p:cNvSpPr>
          <p:nvPr/>
        </p:nvSpPr>
        <p:spPr bwMode="auto">
          <a:xfrm>
            <a:off x="536575" y="261938"/>
            <a:ext cx="1238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944" tIns="30472" rIns="60944" bIns="30472">
            <a:spAutoFit/>
          </a:bodyPr>
          <a:lstStyle/>
          <a:p>
            <a:pPr defTabSz="611188"/>
            <a:endParaRPr lang="en-US" sz="1500"/>
          </a:p>
        </p:txBody>
      </p:sp>
      <p:pic>
        <p:nvPicPr>
          <p:cNvPr id="6149" name="Picture 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1042988"/>
            <a:ext cx="3641725" cy="262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869950"/>
            <a:ext cx="70167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1" name="Group 24"/>
          <p:cNvGrpSpPr>
            <a:grpSpLocks/>
          </p:cNvGrpSpPr>
          <p:nvPr/>
        </p:nvGrpSpPr>
        <p:grpSpPr bwMode="auto">
          <a:xfrm>
            <a:off x="5438775" y="3155950"/>
            <a:ext cx="1146175" cy="396875"/>
            <a:chOff x="142875" y="2143125"/>
            <a:chExt cx="8596313" cy="2305050"/>
          </a:xfrm>
        </p:grpSpPr>
        <p:pic>
          <p:nvPicPr>
            <p:cNvPr id="6153" name="Picture 5" descr="C:\abllJohn\Prosjekter\TRIMAKS\tjenester\Screenshot0006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2143125"/>
              <a:ext cx="5195888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Picture 6" descr="C:\abllJohn\Prosjekter\TRIMAKS\tjenester\Screenshot0005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2143125"/>
              <a:ext cx="5238750" cy="2305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52" name="Picture 26" descr="krogsti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8" y="820738"/>
            <a:ext cx="731837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1115616" cy="111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627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581400" y="6008688"/>
            <a:ext cx="1752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271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271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271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27100"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endParaRPr lang="nb-NO" sz="1400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293688" y="146050"/>
            <a:ext cx="85804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 anchor="ctr"/>
          <a:lstStyle/>
          <a:p>
            <a:pPr defTabSz="939800" eaLnBrk="1" hangingPunct="1"/>
            <a:r>
              <a:rPr lang="en-GB" sz="2400" b="1">
                <a:solidFill>
                  <a:schemeClr val="tx2"/>
                </a:solidFill>
              </a:rPr>
              <a:t>Professor Eric Monteiro ericm@idi.ntnu.no</a:t>
            </a:r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/>
          <a:lstStyle/>
          <a:p>
            <a:pPr marL="336550" indent="-336550" defTabSz="863600">
              <a:lnSpc>
                <a:spcPct val="90000"/>
              </a:lnSpc>
              <a:spcBef>
                <a:spcPct val="20000"/>
              </a:spcBef>
            </a:pPr>
            <a:r>
              <a:rPr lang="nb-NO" sz="2400" b="1" i="1" dirty="0"/>
              <a:t>Project/master </a:t>
            </a:r>
            <a:r>
              <a:rPr lang="nb-NO" sz="2400" b="1" i="1" dirty="0" err="1"/>
              <a:t>thesis</a:t>
            </a:r>
            <a:r>
              <a:rPr lang="nb-NO" sz="2400" b="1" i="1" dirty="0"/>
              <a:t> </a:t>
            </a:r>
            <a:r>
              <a:rPr lang="nb-NO" sz="2400" b="1" i="1" dirty="0" err="1"/>
              <a:t>topics</a:t>
            </a:r>
            <a:endParaRPr lang="nb-NO" sz="2400" b="1" i="1" dirty="0"/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</a:pPr>
            <a:endParaRPr lang="nb-NO" sz="2400" b="1" i="1" dirty="0"/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/>
              <a:t>Digital </a:t>
            </a:r>
            <a:r>
              <a:rPr lang="nb-NO" sz="2400" i="1" dirty="0" err="1"/>
              <a:t>oil</a:t>
            </a:r>
            <a:endParaRPr lang="nb-NO" sz="2400" i="1" dirty="0"/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 err="1"/>
              <a:t>When</a:t>
            </a:r>
            <a:r>
              <a:rPr lang="nb-NO" sz="2400" i="1" dirty="0"/>
              <a:t> do </a:t>
            </a:r>
            <a:r>
              <a:rPr lang="nb-NO" sz="2400" i="1" dirty="0" err="1"/>
              <a:t>you</a:t>
            </a:r>
            <a:r>
              <a:rPr lang="nb-NO" sz="2400" i="1" dirty="0"/>
              <a:t> </a:t>
            </a:r>
            <a:r>
              <a:rPr lang="nb-NO" sz="2400" i="1" dirty="0">
                <a:solidFill>
                  <a:srgbClr val="800000"/>
                </a:solidFill>
              </a:rPr>
              <a:t>trust </a:t>
            </a:r>
            <a:r>
              <a:rPr lang="nb-NO" sz="2400" i="1" dirty="0" err="1"/>
              <a:t>your</a:t>
            </a:r>
            <a:r>
              <a:rPr lang="nb-NO" sz="2400" i="1" dirty="0"/>
              <a:t> data?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 err="1"/>
              <a:t>Coping</a:t>
            </a:r>
            <a:r>
              <a:rPr lang="nb-NO" sz="2400" i="1" dirty="0"/>
              <a:t> </a:t>
            </a:r>
            <a:r>
              <a:rPr lang="nb-NO" sz="2400" i="1" dirty="0" err="1"/>
              <a:t>with</a:t>
            </a:r>
            <a:r>
              <a:rPr lang="nb-NO" sz="2400" i="1" dirty="0"/>
              <a:t> </a:t>
            </a:r>
            <a:r>
              <a:rPr lang="nb-NO" sz="2400" i="1" dirty="0" err="1">
                <a:solidFill>
                  <a:srgbClr val="800000"/>
                </a:solidFill>
              </a:rPr>
              <a:t>faulty</a:t>
            </a:r>
            <a:r>
              <a:rPr lang="nb-NO" sz="2400" i="1" dirty="0">
                <a:solidFill>
                  <a:srgbClr val="800000"/>
                </a:solidFill>
              </a:rPr>
              <a:t> </a:t>
            </a:r>
            <a:r>
              <a:rPr lang="nb-NO" sz="2400" i="1" dirty="0"/>
              <a:t>sensors?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 dirty="0"/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/>
              <a:t>Health </a:t>
            </a:r>
            <a:r>
              <a:rPr lang="nb-NO" sz="2400" i="1" dirty="0" err="1"/>
              <a:t>collaboration</a:t>
            </a:r>
            <a:r>
              <a:rPr lang="nb-NO" sz="2400" i="1" dirty="0"/>
              <a:t> reform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 err="1">
                <a:solidFill>
                  <a:srgbClr val="800000"/>
                </a:solidFill>
              </a:rPr>
              <a:t>Continuity</a:t>
            </a:r>
            <a:r>
              <a:rPr lang="nb-NO" sz="2400" i="1" dirty="0">
                <a:solidFill>
                  <a:srgbClr val="800000"/>
                </a:solidFill>
              </a:rPr>
              <a:t> </a:t>
            </a:r>
            <a:r>
              <a:rPr lang="nb-NO" sz="2400" i="1" dirty="0" err="1"/>
              <a:t>of</a:t>
            </a:r>
            <a:r>
              <a:rPr lang="nb-NO" sz="2400" i="1" dirty="0"/>
              <a:t> </a:t>
            </a:r>
            <a:r>
              <a:rPr lang="nb-NO" sz="2400" i="1" dirty="0" err="1"/>
              <a:t>care</a:t>
            </a:r>
            <a:endParaRPr lang="nb-NO" sz="2400" i="1" dirty="0"/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dirty="0" err="1">
                <a:solidFill>
                  <a:srgbClr val="800000"/>
                </a:solidFill>
              </a:rPr>
              <a:t>Interdisciplinary</a:t>
            </a:r>
            <a:r>
              <a:rPr lang="nb-NO" sz="2400" i="1" dirty="0">
                <a:solidFill>
                  <a:srgbClr val="800000"/>
                </a:solidFill>
              </a:rPr>
              <a:t> </a:t>
            </a:r>
            <a:r>
              <a:rPr lang="nb-NO" sz="2400" i="1" dirty="0" err="1"/>
              <a:t>work</a:t>
            </a:r>
            <a:r>
              <a:rPr lang="nb-NO" sz="2400" i="1" dirty="0"/>
              <a:t>, ICT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 dirty="0"/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b="1" i="1" dirty="0"/>
              <a:t>Research </a:t>
            </a:r>
            <a:r>
              <a:rPr lang="nb-NO" sz="2400" b="1" i="1" dirty="0" err="1"/>
              <a:t>method</a:t>
            </a:r>
            <a:r>
              <a:rPr lang="nb-NO" sz="2400" i="1" dirty="0"/>
              <a:t>:	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i="1" dirty="0"/>
              <a:t>		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dirty="0" err="1"/>
              <a:t>Observations</a:t>
            </a:r>
            <a:r>
              <a:rPr lang="nb-NO" sz="2400" dirty="0"/>
              <a:t>, </a:t>
            </a:r>
            <a:r>
              <a:rPr lang="nb-NO" sz="2400" dirty="0" err="1"/>
              <a:t>interviews</a:t>
            </a:r>
            <a:r>
              <a:rPr lang="nb-NO" sz="2400" dirty="0"/>
              <a:t>, prototype </a:t>
            </a:r>
            <a:endParaRPr lang="nb-NO" sz="2400" i="1" dirty="0"/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</a:pPr>
            <a:endParaRPr lang="nb-NO" sz="2400" i="1" dirty="0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endParaRPr lang="nb-NO" sz="2400" i="1" dirty="0"/>
          </a:p>
        </p:txBody>
      </p:sp>
      <p:sp>
        <p:nvSpPr>
          <p:cNvPr id="8197" name="Rectangle 47"/>
          <p:cNvSpPr>
            <a:spLocks noChangeArrowheads="1"/>
          </p:cNvSpPr>
          <p:nvPr/>
        </p:nvSpPr>
        <p:spPr bwMode="auto">
          <a:xfrm>
            <a:off x="536575" y="261938"/>
            <a:ext cx="1238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944" tIns="30472" rIns="60944" bIns="30472">
            <a:spAutoFit/>
          </a:bodyPr>
          <a:lstStyle/>
          <a:p>
            <a:pPr defTabSz="611188"/>
            <a:endParaRPr lang="en-US" sz="1500"/>
          </a:p>
        </p:txBody>
      </p:sp>
      <p:pic>
        <p:nvPicPr>
          <p:cNvPr id="8" name="Picture 16" descr="model_reduc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412776"/>
            <a:ext cx="32226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22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832524"/>
              </p:ext>
            </p:extLst>
          </p:nvPr>
        </p:nvGraphicFramePr>
        <p:xfrm>
          <a:off x="5796136" y="2492896"/>
          <a:ext cx="1528192" cy="2146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Document" r:id="rId5" imgW="7517460" imgH="10565079" progId="Word.Document.12">
                  <p:link updateAutomatic="1"/>
                </p:oleObj>
              </mc:Choice>
              <mc:Fallback>
                <p:oleObj name="Document" r:id="rId5" imgW="7517460" imgH="10565079" progId="Word.Document.12">
                  <p:link updateAutomatic="1"/>
                  <p:pic>
                    <p:nvPicPr>
                      <p:cNvPr id="522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492896"/>
                        <a:ext cx="1528192" cy="21467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 descr="samhandling_topp_112208j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1200" y="4800600"/>
            <a:ext cx="3022075" cy="1787525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16632"/>
            <a:ext cx="1440705" cy="144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39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14313"/>
            <a:ext cx="8091239" cy="785812"/>
          </a:xfrm>
        </p:spPr>
        <p:txBody>
          <a:bodyPr>
            <a:normAutofit fontScale="90000"/>
          </a:bodyPr>
          <a:lstStyle/>
          <a:p>
            <a:r>
              <a:rPr lang="en-GB" sz="3600" b="1">
                <a:solidFill>
                  <a:schemeClr val="tx2"/>
                </a:solidFill>
              </a:rPr>
              <a:t>Professor Guttorm Sindre guttors@idi.ntnu.no</a:t>
            </a:r>
            <a:br>
              <a:rPr lang="en-GB" sz="3600" b="1">
                <a:solidFill>
                  <a:schemeClr val="tx2"/>
                </a:solidFill>
              </a:rPr>
            </a:br>
            <a:r>
              <a:rPr lang="nb-NO" sz="3600">
                <a:latin typeface="Arial" charset="0"/>
                <a:cs typeface="Arial" charset="0"/>
              </a:rPr>
              <a:t> </a:t>
            </a:r>
            <a:endParaRPr lang="en-GB" sz="3600">
              <a:latin typeface="Arial" charset="0"/>
              <a:cs typeface="Arial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556792"/>
            <a:ext cx="5334000" cy="4810125"/>
          </a:xfrm>
        </p:spPr>
        <p:txBody>
          <a:bodyPr/>
          <a:lstStyle/>
          <a:p>
            <a:pPr eaLnBrk="1" hangingPunct="1"/>
            <a:r>
              <a:rPr lang="nb-NO" sz="2400" err="1">
                <a:latin typeface="Arial" charset="0"/>
                <a:cs typeface="Arial" charset="0"/>
              </a:rPr>
              <a:t>Requirements</a:t>
            </a:r>
            <a:r>
              <a:rPr lang="nb-NO" sz="2400">
                <a:latin typeface="Arial" charset="0"/>
                <a:cs typeface="Arial" charset="0"/>
              </a:rPr>
              <a:t> and </a:t>
            </a:r>
            <a:r>
              <a:rPr lang="nb-NO" sz="2400" err="1">
                <a:latin typeface="Arial" charset="0"/>
                <a:cs typeface="Arial" charset="0"/>
              </a:rPr>
              <a:t>security</a:t>
            </a:r>
            <a:r>
              <a:rPr lang="nb-NO" sz="2400">
                <a:latin typeface="Arial" charset="0"/>
                <a:cs typeface="Arial" charset="0"/>
              </a:rPr>
              <a:t> / </a:t>
            </a:r>
            <a:r>
              <a:rPr lang="nb-NO" sz="2400" err="1">
                <a:latin typeface="Arial" charset="0"/>
                <a:cs typeface="Arial" charset="0"/>
              </a:rPr>
              <a:t>safety</a:t>
            </a:r>
            <a:r>
              <a:rPr lang="nb-NO" sz="2400">
                <a:latin typeface="Arial" charset="0"/>
                <a:cs typeface="Arial" charset="0"/>
              </a:rPr>
              <a:t>:</a:t>
            </a:r>
          </a:p>
          <a:p>
            <a:pPr lvl="1" eaLnBrk="1" hangingPunct="1"/>
            <a:r>
              <a:rPr lang="nb-NO" sz="1800" err="1">
                <a:latin typeface="Arial" charset="0"/>
                <a:cs typeface="Arial" charset="0"/>
              </a:rPr>
              <a:t>Early</a:t>
            </a:r>
            <a:r>
              <a:rPr lang="nb-NO" sz="1800">
                <a:latin typeface="Arial" charset="0"/>
                <a:cs typeface="Arial" charset="0"/>
              </a:rPr>
              <a:t> </a:t>
            </a:r>
            <a:r>
              <a:rPr lang="nb-NO" sz="1800" err="1">
                <a:latin typeface="Arial" charset="0"/>
                <a:cs typeface="Arial" charset="0"/>
              </a:rPr>
              <a:t>techniques</a:t>
            </a:r>
            <a:r>
              <a:rPr lang="nb-NO" sz="1800">
                <a:latin typeface="Arial" charset="0"/>
                <a:cs typeface="Arial" charset="0"/>
              </a:rPr>
              <a:t> for </a:t>
            </a:r>
            <a:r>
              <a:rPr lang="nb-NO" sz="1800" err="1">
                <a:latin typeface="Arial" charset="0"/>
                <a:cs typeface="Arial" charset="0"/>
              </a:rPr>
              <a:t>elicitation</a:t>
            </a:r>
            <a:r>
              <a:rPr lang="nb-NO" sz="1800">
                <a:latin typeface="Arial" charset="0"/>
                <a:cs typeface="Arial" charset="0"/>
              </a:rPr>
              <a:t> </a:t>
            </a:r>
            <a:r>
              <a:rPr lang="nb-NO" sz="1800" err="1">
                <a:latin typeface="Arial" charset="0"/>
                <a:cs typeface="Arial" charset="0"/>
              </a:rPr>
              <a:t>of</a:t>
            </a:r>
            <a:r>
              <a:rPr lang="nb-NO" sz="1800">
                <a:latin typeface="Arial" charset="0"/>
                <a:cs typeface="Arial" charset="0"/>
              </a:rPr>
              <a:t> </a:t>
            </a:r>
            <a:r>
              <a:rPr lang="nb-NO" sz="1800" err="1">
                <a:latin typeface="Arial" charset="0"/>
                <a:cs typeface="Arial" charset="0"/>
              </a:rPr>
              <a:t>requirements</a:t>
            </a:r>
            <a:endParaRPr lang="nb-NO" sz="1800" u="sng">
              <a:latin typeface="Arial" charset="0"/>
              <a:cs typeface="Arial" charset="0"/>
            </a:endParaRPr>
          </a:p>
          <a:p>
            <a:pPr lvl="2" eaLnBrk="1" hangingPunct="1"/>
            <a:r>
              <a:rPr lang="nb-NO" sz="1800" err="1">
                <a:latin typeface="Arial" charset="0"/>
                <a:cs typeface="Arial" charset="0"/>
              </a:rPr>
              <a:t>E.g</a:t>
            </a:r>
            <a:r>
              <a:rPr lang="nb-NO" sz="1800">
                <a:latin typeface="Arial" charset="0"/>
                <a:cs typeface="Arial" charset="0"/>
              </a:rPr>
              <a:t>., </a:t>
            </a:r>
            <a:r>
              <a:rPr lang="nb-NO" sz="1800" err="1">
                <a:latin typeface="Arial" charset="0"/>
                <a:cs typeface="Arial" charset="0"/>
              </a:rPr>
              <a:t>misuse</a:t>
            </a:r>
            <a:r>
              <a:rPr lang="nb-NO" sz="1800">
                <a:latin typeface="Arial" charset="0"/>
                <a:cs typeface="Arial" charset="0"/>
              </a:rPr>
              <a:t> cases</a:t>
            </a:r>
          </a:p>
          <a:p>
            <a:pPr eaLnBrk="1" hangingPunct="1"/>
            <a:r>
              <a:rPr lang="nb-NO" sz="2400">
                <a:latin typeface="Arial" charset="0"/>
                <a:cs typeface="Arial" charset="0"/>
              </a:rPr>
              <a:t>Usage </a:t>
            </a:r>
            <a:r>
              <a:rPr lang="nb-NO" sz="2400" err="1">
                <a:latin typeface="Arial" charset="0"/>
                <a:cs typeface="Arial" charset="0"/>
              </a:rPr>
              <a:t>of</a:t>
            </a:r>
            <a:r>
              <a:rPr lang="nb-NO" sz="2400">
                <a:latin typeface="Arial" charset="0"/>
                <a:cs typeface="Arial" charset="0"/>
              </a:rPr>
              <a:t> </a:t>
            </a:r>
            <a:r>
              <a:rPr lang="nb-NO" sz="2400" err="1">
                <a:latin typeface="Arial" charset="0"/>
                <a:cs typeface="Arial" charset="0"/>
              </a:rPr>
              <a:t>boilerplates</a:t>
            </a:r>
            <a:r>
              <a:rPr lang="nb-NO" sz="2400">
                <a:latin typeface="Arial" charset="0"/>
                <a:cs typeface="Arial" charset="0"/>
              </a:rPr>
              <a:t> (</a:t>
            </a:r>
            <a:r>
              <a:rPr lang="nb-NO" sz="2400" err="1">
                <a:latin typeface="Arial" charset="0"/>
                <a:cs typeface="Arial" charset="0"/>
              </a:rPr>
              <a:t>textual</a:t>
            </a:r>
            <a:r>
              <a:rPr lang="nb-NO" sz="2400">
                <a:latin typeface="Arial" charset="0"/>
                <a:cs typeface="Arial" charset="0"/>
              </a:rPr>
              <a:t> </a:t>
            </a:r>
            <a:r>
              <a:rPr lang="nb-NO" sz="2400" err="1">
                <a:latin typeface="Arial" charset="0"/>
                <a:cs typeface="Arial" charset="0"/>
              </a:rPr>
              <a:t>templates</a:t>
            </a:r>
            <a:r>
              <a:rPr lang="nb-NO" sz="2400">
                <a:latin typeface="Arial" charset="0"/>
                <a:cs typeface="Arial" charset="0"/>
              </a:rPr>
              <a:t>) for </a:t>
            </a:r>
            <a:r>
              <a:rPr lang="nb-NO" sz="2400" err="1">
                <a:latin typeface="Arial" charset="0"/>
                <a:cs typeface="Arial" charset="0"/>
              </a:rPr>
              <a:t>requirements</a:t>
            </a:r>
            <a:endParaRPr lang="nb-NO" sz="2400">
              <a:latin typeface="Arial" charset="0"/>
              <a:cs typeface="Arial" charset="0"/>
            </a:endParaRPr>
          </a:p>
          <a:p>
            <a:pPr lvl="1" eaLnBrk="1" hangingPunct="1"/>
            <a:r>
              <a:rPr lang="nb-NO" sz="1800" err="1">
                <a:latin typeface="Arial" charset="0"/>
                <a:cs typeface="Arial" charset="0"/>
              </a:rPr>
              <a:t>Both</a:t>
            </a:r>
            <a:r>
              <a:rPr lang="nb-NO" sz="1800">
                <a:latin typeface="Arial" charset="0"/>
                <a:cs typeface="Arial" charset="0"/>
              </a:rPr>
              <a:t> for </a:t>
            </a:r>
            <a:r>
              <a:rPr lang="nb-NO" sz="1800" err="1">
                <a:latin typeface="Arial" charset="0"/>
                <a:cs typeface="Arial" charset="0"/>
              </a:rPr>
              <a:t>security</a:t>
            </a:r>
            <a:r>
              <a:rPr lang="nb-NO" sz="1800">
                <a:latin typeface="Arial" charset="0"/>
                <a:cs typeface="Arial" charset="0"/>
              </a:rPr>
              <a:t> and </a:t>
            </a:r>
            <a:r>
              <a:rPr lang="nb-NO" sz="1800" err="1">
                <a:latin typeface="Arial" charset="0"/>
                <a:cs typeface="Arial" charset="0"/>
              </a:rPr>
              <a:t>other</a:t>
            </a:r>
            <a:r>
              <a:rPr lang="nb-NO" sz="1800">
                <a:latin typeface="Arial" charset="0"/>
                <a:cs typeface="Arial" charset="0"/>
              </a:rPr>
              <a:t> </a:t>
            </a:r>
            <a:r>
              <a:rPr lang="nb-NO" sz="1800" err="1">
                <a:latin typeface="Arial" charset="0"/>
                <a:cs typeface="Arial" charset="0"/>
              </a:rPr>
              <a:t>requirement</a:t>
            </a:r>
            <a:r>
              <a:rPr lang="nb-NO" sz="1800">
                <a:latin typeface="Arial" charset="0"/>
                <a:cs typeface="Arial" charset="0"/>
              </a:rPr>
              <a:t> types, </a:t>
            </a:r>
            <a:r>
              <a:rPr lang="nb-NO" sz="1800" err="1">
                <a:latin typeface="Arial" charset="0"/>
                <a:cs typeface="Arial" charset="0"/>
              </a:rPr>
              <a:t>e.g</a:t>
            </a:r>
            <a:r>
              <a:rPr lang="nb-NO" sz="1800">
                <a:latin typeface="Arial" charset="0"/>
                <a:cs typeface="Arial" charset="0"/>
              </a:rPr>
              <a:t>. </a:t>
            </a:r>
            <a:r>
              <a:rPr lang="nb-NO" sz="1800" err="1">
                <a:latin typeface="Arial" charset="0"/>
                <a:cs typeface="Arial" charset="0"/>
              </a:rPr>
              <a:t>interoperability</a:t>
            </a:r>
            <a:endParaRPr lang="nb-NO" sz="1800">
              <a:latin typeface="Arial" charset="0"/>
              <a:cs typeface="Arial" charset="0"/>
            </a:endParaRPr>
          </a:p>
          <a:p>
            <a:pPr eaLnBrk="1" hangingPunct="1"/>
            <a:r>
              <a:rPr lang="nb-NO" sz="2400" err="1">
                <a:latin typeface="Arial" charset="0"/>
                <a:cs typeface="Arial" charset="0"/>
              </a:rPr>
              <a:t>Comparative</a:t>
            </a:r>
            <a:r>
              <a:rPr lang="nb-NO" sz="2400">
                <a:latin typeface="Arial" charset="0"/>
                <a:cs typeface="Arial" charset="0"/>
              </a:rPr>
              <a:t> </a:t>
            </a:r>
            <a:r>
              <a:rPr lang="nb-NO" sz="2400" err="1">
                <a:latin typeface="Arial" charset="0"/>
                <a:cs typeface="Arial" charset="0"/>
              </a:rPr>
              <a:t>evaluation</a:t>
            </a:r>
            <a:r>
              <a:rPr lang="nb-NO" sz="2400">
                <a:latin typeface="Arial" charset="0"/>
                <a:cs typeface="Arial" charset="0"/>
              </a:rPr>
              <a:t> </a:t>
            </a:r>
            <a:r>
              <a:rPr lang="nb-NO" sz="2400" err="1">
                <a:latin typeface="Arial" charset="0"/>
                <a:cs typeface="Arial" charset="0"/>
              </a:rPr>
              <a:t>of</a:t>
            </a:r>
            <a:r>
              <a:rPr lang="nb-NO" sz="2400">
                <a:latin typeface="Arial" charset="0"/>
                <a:cs typeface="Arial" charset="0"/>
              </a:rPr>
              <a:t> diagram </a:t>
            </a:r>
            <a:r>
              <a:rPr lang="nb-NO" sz="2400" err="1">
                <a:latin typeface="Arial" charset="0"/>
                <a:cs typeface="Arial" charset="0"/>
              </a:rPr>
              <a:t>notations</a:t>
            </a:r>
            <a:r>
              <a:rPr lang="nb-NO" sz="2400">
                <a:latin typeface="Arial" charset="0"/>
                <a:cs typeface="Arial" charset="0"/>
              </a:rPr>
              <a:t> in </a:t>
            </a:r>
            <a:r>
              <a:rPr lang="nb-NO" sz="2400" err="1">
                <a:latin typeface="Arial" charset="0"/>
                <a:cs typeface="Arial" charset="0"/>
              </a:rPr>
              <a:t>conceptual</a:t>
            </a:r>
            <a:r>
              <a:rPr lang="nb-NO" sz="2400">
                <a:latin typeface="Arial" charset="0"/>
                <a:cs typeface="Arial" charset="0"/>
              </a:rPr>
              <a:t> </a:t>
            </a:r>
            <a:r>
              <a:rPr lang="nb-NO" sz="2400" err="1">
                <a:latin typeface="Arial" charset="0"/>
                <a:cs typeface="Arial" charset="0"/>
              </a:rPr>
              <a:t>modelling</a:t>
            </a:r>
            <a:endParaRPr lang="en-GB" sz="2400">
              <a:latin typeface="Arial" charset="0"/>
              <a:cs typeface="Arial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012160" y="2708920"/>
          <a:ext cx="2743200" cy="270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Picture" r:id="rId4" imgW="5231892" imgH="5154168" progId="Word.Picture.8">
                  <p:embed/>
                </p:oleObj>
              </mc:Choice>
              <mc:Fallback>
                <p:oleObj name="Picture" r:id="rId4" imgW="5231892" imgH="5154168" progId="Word.Picture.8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2708920"/>
                        <a:ext cx="2743200" cy="2703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908720"/>
            <a:ext cx="14398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952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293688" y="146050"/>
            <a:ext cx="85804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 anchor="ctr"/>
          <a:lstStyle/>
          <a:p>
            <a:pPr defTabSz="939800" eaLnBrk="1" hangingPunct="1"/>
            <a:r>
              <a:rPr lang="en-GB" sz="2400" b="1">
                <a:solidFill>
                  <a:schemeClr val="tx2"/>
                </a:solidFill>
              </a:rPr>
              <a:t>Professor Jon Atle Gulla  jag@idi.ntnu.no</a:t>
            </a: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/>
          <a:lstStyle/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b="1" i="1"/>
              <a:t>Research areas</a:t>
            </a:r>
            <a:r>
              <a:rPr lang="nb-NO" sz="2400" i="1"/>
              <a:t>: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Semantic</a:t>
            </a:r>
            <a:r>
              <a:rPr lang="nb-NO" sz="2400" i="1"/>
              <a:t> web &amp; </a:t>
            </a:r>
            <a:r>
              <a:rPr lang="nb-NO" sz="2400" i="1" err="1"/>
              <a:t>open</a:t>
            </a:r>
            <a:r>
              <a:rPr lang="nb-NO" sz="2400" i="1"/>
              <a:t> data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Text</a:t>
            </a:r>
            <a:r>
              <a:rPr lang="nb-NO" sz="2400" i="1"/>
              <a:t> </a:t>
            </a:r>
            <a:r>
              <a:rPr lang="nb-NO" sz="2400" i="1" err="1"/>
              <a:t>mining</a:t>
            </a:r>
            <a:r>
              <a:rPr lang="nb-NO" sz="2400" i="1"/>
              <a:t> &amp; </a:t>
            </a:r>
            <a:r>
              <a:rPr lang="nb-NO" sz="2400" i="1" err="1"/>
              <a:t>computational</a:t>
            </a:r>
            <a:r>
              <a:rPr lang="nb-NO" sz="2400" i="1"/>
              <a:t> </a:t>
            </a:r>
            <a:r>
              <a:rPr lang="nb-NO" sz="2400" i="1" err="1"/>
              <a:t>linguistics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Web </a:t>
            </a:r>
            <a:r>
              <a:rPr lang="nb-NO" sz="2400" i="1" err="1"/>
              <a:t>search</a:t>
            </a:r>
            <a:r>
              <a:rPr lang="nb-NO" sz="2400" i="1"/>
              <a:t> &amp; </a:t>
            </a:r>
            <a:r>
              <a:rPr lang="nb-NO" sz="2400" i="1" err="1"/>
              <a:t>recommender</a:t>
            </a:r>
            <a:r>
              <a:rPr lang="nb-NO" sz="2400" i="1"/>
              <a:t> systems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Innovation</a:t>
            </a:r>
            <a:r>
              <a:rPr lang="nb-NO" sz="2400" i="1"/>
              <a:t> &amp; </a:t>
            </a:r>
            <a:r>
              <a:rPr lang="nb-NO" sz="2400" i="1" err="1"/>
              <a:t>entrepreneurship</a:t>
            </a:r>
            <a:r>
              <a:rPr lang="nb-NO" sz="2400" i="1"/>
              <a:t> 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b="1" i="1"/>
              <a:t>Project/master </a:t>
            </a:r>
            <a:r>
              <a:rPr lang="nb-NO" sz="2400" b="1" i="1" err="1"/>
              <a:t>thesis</a:t>
            </a:r>
            <a:r>
              <a:rPr lang="nb-NO" sz="2400" b="1" i="1"/>
              <a:t> </a:t>
            </a:r>
            <a:r>
              <a:rPr lang="nb-NO" sz="2400" b="1" i="1" err="1"/>
              <a:t>topics</a:t>
            </a:r>
            <a:r>
              <a:rPr lang="nb-NO" sz="2400" b="1" i="1"/>
              <a:t>: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Mobile </a:t>
            </a:r>
            <a:r>
              <a:rPr lang="nb-NO" sz="2400" i="1" err="1"/>
              <a:t>news</a:t>
            </a:r>
            <a:r>
              <a:rPr lang="nb-NO" sz="2400" i="1"/>
              <a:t> </a:t>
            </a:r>
            <a:r>
              <a:rPr lang="nb-NO" sz="2400" i="1" err="1"/>
              <a:t>recommender</a:t>
            </a:r>
            <a:r>
              <a:rPr lang="nb-NO" sz="2400" i="1"/>
              <a:t> systems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Social</a:t>
            </a:r>
            <a:r>
              <a:rPr lang="nb-NO" sz="2400" i="1"/>
              <a:t> media </a:t>
            </a:r>
            <a:r>
              <a:rPr lang="nb-NO" sz="2400" i="1" err="1"/>
              <a:t>analysis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Ontology</a:t>
            </a:r>
            <a:r>
              <a:rPr lang="nb-NO" sz="2400" i="1"/>
              <a:t> </a:t>
            </a:r>
            <a:r>
              <a:rPr lang="nb-NO" sz="2400" i="1" err="1"/>
              <a:t>engineering</a:t>
            </a:r>
            <a:r>
              <a:rPr lang="nb-NO" sz="2400" i="1"/>
              <a:t> &amp; </a:t>
            </a:r>
            <a:r>
              <a:rPr lang="nb-NO" sz="2400" i="1" err="1"/>
              <a:t>analysis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User </a:t>
            </a:r>
            <a:r>
              <a:rPr lang="nb-NO" sz="2400" i="1" err="1"/>
              <a:t>intelligence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Personalized</a:t>
            </a:r>
            <a:r>
              <a:rPr lang="nb-NO" sz="2400" i="1"/>
              <a:t> mobile services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Sentiment </a:t>
            </a:r>
            <a:r>
              <a:rPr lang="nb-NO" sz="2400" i="1" err="1"/>
              <a:t>analysis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Web </a:t>
            </a:r>
            <a:r>
              <a:rPr lang="nb-NO" sz="2400" i="1" err="1"/>
              <a:t>mining</a:t>
            </a:r>
            <a:r>
              <a:rPr lang="nb-NO" sz="2400" i="1"/>
              <a:t> and </a:t>
            </a:r>
            <a:r>
              <a:rPr lang="nb-NO" sz="2400" i="1" err="1"/>
              <a:t>process</a:t>
            </a:r>
            <a:r>
              <a:rPr lang="nb-NO" sz="2400" i="1"/>
              <a:t> mining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/>
          </a:p>
        </p:txBody>
      </p:sp>
      <p:sp>
        <p:nvSpPr>
          <p:cNvPr id="9221" name="Rectangle 47"/>
          <p:cNvSpPr>
            <a:spLocks noChangeArrowheads="1"/>
          </p:cNvSpPr>
          <p:nvPr/>
        </p:nvSpPr>
        <p:spPr bwMode="auto">
          <a:xfrm>
            <a:off x="536575" y="261938"/>
            <a:ext cx="1238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944" tIns="30472" rIns="60944" bIns="30472">
            <a:spAutoFit/>
          </a:bodyPr>
          <a:lstStyle/>
          <a:p>
            <a:pPr defTabSz="611188"/>
            <a:endParaRPr lang="en-US" sz="15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919" y="261938"/>
            <a:ext cx="1144587" cy="1144587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24012"/>
            <a:ext cx="1944217" cy="120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social-media-website-popularit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050213"/>
            <a:ext cx="1944216" cy="147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020" y="4754371"/>
            <a:ext cx="2791486" cy="161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34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293688" y="146050"/>
            <a:ext cx="85804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 anchor="ctr"/>
          <a:lstStyle/>
          <a:p>
            <a:pPr defTabSz="939800" eaLnBrk="1" hangingPunct="1"/>
            <a:r>
              <a:rPr lang="en-GB" sz="2400" b="1">
                <a:solidFill>
                  <a:schemeClr val="tx2"/>
                </a:solidFill>
              </a:rPr>
              <a:t>Professor Dag Svanæs dags@idi.ntnu.no</a:t>
            </a: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/>
          <a:lstStyle/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b="1" i="1"/>
              <a:t>Research areas</a:t>
            </a:r>
            <a:r>
              <a:rPr lang="nb-NO" sz="2400" i="1"/>
              <a:t>: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HCI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Interaction</a:t>
            </a:r>
            <a:r>
              <a:rPr lang="nb-NO" sz="2400" i="1"/>
              <a:t> Design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Health </a:t>
            </a:r>
            <a:r>
              <a:rPr lang="nb-NO" sz="2400" i="1" err="1"/>
              <a:t>informatics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b="1" i="1"/>
              <a:t>Project/master </a:t>
            </a:r>
            <a:r>
              <a:rPr lang="nb-NO" sz="2400" b="1" i="1" err="1"/>
              <a:t>thesis</a:t>
            </a:r>
            <a:r>
              <a:rPr lang="nb-NO" sz="2400" b="1" i="1"/>
              <a:t> </a:t>
            </a:r>
            <a:r>
              <a:rPr lang="nb-NO" sz="2400" b="1" i="1" err="1"/>
              <a:t>topics</a:t>
            </a:r>
            <a:endParaRPr lang="nb-NO" sz="2400" b="1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Usability</a:t>
            </a:r>
            <a:r>
              <a:rPr lang="nb-NO" sz="2400" i="1"/>
              <a:t> testing </a:t>
            </a:r>
            <a:r>
              <a:rPr lang="nb-NO" sz="2400" i="1" err="1"/>
              <a:t>methodology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User-</a:t>
            </a:r>
            <a:r>
              <a:rPr lang="nb-NO" sz="2400" i="1" err="1"/>
              <a:t>centred</a:t>
            </a:r>
            <a:r>
              <a:rPr lang="nb-NO" sz="2400" i="1"/>
              <a:t> design </a:t>
            </a:r>
            <a:r>
              <a:rPr lang="nb-NO" sz="2400" i="1" err="1"/>
              <a:t>methods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Sensor-based</a:t>
            </a:r>
            <a:r>
              <a:rPr lang="nb-NO" sz="2400" i="1"/>
              <a:t> systems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User-interface</a:t>
            </a:r>
            <a:r>
              <a:rPr lang="nb-NO" sz="2400" i="1"/>
              <a:t> design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Mobile </a:t>
            </a:r>
            <a:r>
              <a:rPr lang="nb-NO" sz="2400" i="1" err="1"/>
              <a:t>computing</a:t>
            </a:r>
            <a:r>
              <a:rPr lang="nb-NO" sz="2400" i="1"/>
              <a:t> (</a:t>
            </a:r>
            <a:r>
              <a:rPr lang="nb-NO" sz="2400" i="1" err="1"/>
              <a:t>apps</a:t>
            </a:r>
            <a:r>
              <a:rPr lang="nb-NO" sz="2400" i="1"/>
              <a:t>)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 err="1"/>
              <a:t>Prototyping</a:t>
            </a:r>
            <a:r>
              <a:rPr lang="nb-NO" sz="2400" i="1"/>
              <a:t> </a:t>
            </a:r>
            <a:r>
              <a:rPr lang="nb-NO" sz="2400" i="1" err="1"/>
              <a:t>techniques</a:t>
            </a: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nb-NO" sz="2400" i="1"/>
          </a:p>
        </p:txBody>
      </p:sp>
      <p:sp>
        <p:nvSpPr>
          <p:cNvPr id="9221" name="Rectangle 47"/>
          <p:cNvSpPr>
            <a:spLocks noChangeArrowheads="1"/>
          </p:cNvSpPr>
          <p:nvPr/>
        </p:nvSpPr>
        <p:spPr bwMode="auto">
          <a:xfrm>
            <a:off x="536575" y="261938"/>
            <a:ext cx="1238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944" tIns="30472" rIns="60944" bIns="30472">
            <a:spAutoFit/>
          </a:bodyPr>
          <a:lstStyle/>
          <a:p>
            <a:pPr defTabSz="611188"/>
            <a:endParaRPr lang="en-US" sz="1500"/>
          </a:p>
        </p:txBody>
      </p:sp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3325813"/>
            <a:ext cx="2549525" cy="209708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38" y="1406525"/>
            <a:ext cx="2549525" cy="21050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e 4" descr="dags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14605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2657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46100" y="333375"/>
            <a:ext cx="4602163" cy="792163"/>
          </a:xfrm>
        </p:spPr>
        <p:txBody>
          <a:bodyPr/>
          <a:lstStyle/>
          <a:p>
            <a:r>
              <a:rPr lang="en-US">
                <a:latin typeface="News Gothic MT" pitchFamily="1" charset="0"/>
                <a:ea typeface="ＭＳ Ｐゴシック" pitchFamily="34" charset="-128"/>
              </a:rPr>
              <a:t>Øystein Nytrø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539750" y="1268413"/>
            <a:ext cx="6192838" cy="295275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en-US" sz="2800" i="1" spc="-70" err="1">
                <a:solidFill>
                  <a:srgbClr val="FF6600"/>
                </a:solidFill>
                <a:latin typeface="News Gothic MT"/>
                <a:cs typeface="News Gothic MT"/>
              </a:rPr>
              <a:t>Evicare</a:t>
            </a:r>
            <a:r>
              <a:rPr lang="en-US" sz="2800" i="1" spc="-70">
                <a:solidFill>
                  <a:srgbClr val="FF6600"/>
                </a:solidFill>
                <a:latin typeface="News Gothic MT"/>
                <a:cs typeface="News Gothic MT"/>
              </a:rPr>
              <a:t>:</a:t>
            </a:r>
            <a:r>
              <a:rPr lang="en-US" sz="2800" i="1" spc="-70">
                <a:latin typeface="News Gothic MT"/>
                <a:cs typeface="News Gothic MT"/>
              </a:rPr>
              <a:t> </a:t>
            </a:r>
            <a:r>
              <a:rPr lang="en-US" sz="2800" spc="-70">
                <a:latin typeface="News Gothic MT"/>
                <a:cs typeface="News Gothic MT"/>
              </a:rPr>
              <a:t>Lean clinical decision support architecture for evidence-based healthcare in hospitals</a:t>
            </a:r>
          </a:p>
          <a:p>
            <a:pPr marL="0" indent="0">
              <a:buFontTx/>
              <a:buNone/>
              <a:defRPr/>
            </a:pPr>
            <a:r>
              <a:rPr lang="en-US" sz="2800" i="1" spc="-70">
                <a:solidFill>
                  <a:srgbClr val="FF6600"/>
                </a:solidFill>
                <a:latin typeface="News Gothic MT"/>
                <a:cs typeface="News Gothic MT"/>
              </a:rPr>
              <a:t>Keeping patients out of hospital: </a:t>
            </a:r>
            <a:r>
              <a:rPr lang="en-US" sz="2800" spc="-70">
                <a:latin typeface="News Gothic MT"/>
                <a:cs typeface="News Gothic MT"/>
              </a:rPr>
              <a:t>Harvesting and mapping individual patient trajectories between specialist and primary care.</a:t>
            </a:r>
          </a:p>
        </p:txBody>
      </p:sp>
      <p:pic>
        <p:nvPicPr>
          <p:cNvPr id="10244" name="Picture 10" descr="nytroe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333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76263" y="4581525"/>
            <a:ext cx="799147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spc="-70">
                <a:latin typeface="News Gothic MT"/>
                <a:ea typeface="ＭＳ Ｐゴシック" charset="0"/>
                <a:cs typeface="News Gothic MT"/>
              </a:rPr>
              <a:t>Master thesis topics within </a:t>
            </a:r>
            <a:r>
              <a:rPr lang="en-US" sz="2000" spc="-70">
                <a:solidFill>
                  <a:srgbClr val="FF6600"/>
                </a:solidFill>
                <a:latin typeface="News Gothic MT"/>
                <a:ea typeface="ＭＳ Ｐゴシック" charset="0"/>
                <a:cs typeface="News Gothic MT"/>
              </a:rPr>
              <a:t>knowledge representation</a:t>
            </a:r>
            <a:r>
              <a:rPr lang="en-US" sz="2000" spc="-70">
                <a:latin typeface="News Gothic MT"/>
                <a:ea typeface="ＭＳ Ｐゴシック" charset="0"/>
                <a:cs typeface="News Gothic MT"/>
              </a:rPr>
              <a:t>, </a:t>
            </a:r>
            <a:r>
              <a:rPr lang="en-US" sz="2000" spc="-70">
                <a:solidFill>
                  <a:srgbClr val="FF6600"/>
                </a:solidFill>
                <a:latin typeface="News Gothic MT"/>
                <a:ea typeface="ＭＳ Ｐゴシック" charset="0"/>
                <a:cs typeface="News Gothic MT"/>
              </a:rPr>
              <a:t>search/information extraction </a:t>
            </a:r>
            <a:r>
              <a:rPr lang="en-US" sz="2000" spc="-70">
                <a:latin typeface="News Gothic MT"/>
                <a:ea typeface="ＭＳ Ｐゴシック" charset="0"/>
                <a:cs typeface="News Gothic MT"/>
              </a:rPr>
              <a:t>&amp; </a:t>
            </a:r>
            <a:r>
              <a:rPr lang="en-US" sz="2000" spc="-70">
                <a:solidFill>
                  <a:srgbClr val="FF6600"/>
                </a:solidFill>
                <a:latin typeface="News Gothic MT"/>
                <a:ea typeface="ＭＳ Ｐゴシック" charset="0"/>
                <a:cs typeface="News Gothic MT"/>
              </a:rPr>
              <a:t>machine learning</a:t>
            </a:r>
            <a:r>
              <a:rPr lang="en-US" sz="2000" spc="-70">
                <a:latin typeface="News Gothic MT"/>
                <a:ea typeface="ＭＳ Ｐゴシック" charset="0"/>
                <a:cs typeface="News Gothic MT"/>
              </a:rPr>
              <a:t>. Collaboration with researchers, clinicians, IT-industry and government.</a:t>
            </a:r>
          </a:p>
        </p:txBody>
      </p:sp>
    </p:spTree>
    <p:extLst>
      <p:ext uri="{BB962C8B-B14F-4D97-AF65-F5344CB8AC3E}">
        <p14:creationId xmlns:p14="http://schemas.microsoft.com/office/powerpoint/2010/main" val="3470127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>
          <a:xfrm>
            <a:off x="-180528" y="404664"/>
            <a:ext cx="8229600" cy="1143000"/>
          </a:xfrm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Professor Pieter Toussaint</a:t>
            </a:r>
          </a:p>
        </p:txBody>
      </p:sp>
      <p:sp>
        <p:nvSpPr>
          <p:cNvPr id="1126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Research areas:</a:t>
            </a:r>
          </a:p>
          <a:p>
            <a:pPr lvl="1"/>
            <a:r>
              <a:rPr lang="en-US">
                <a:ea typeface="ＭＳ Ｐゴシック" pitchFamily="34" charset="-128"/>
              </a:rPr>
              <a:t>Work process support</a:t>
            </a:r>
          </a:p>
          <a:p>
            <a:pPr lvl="1"/>
            <a:r>
              <a:rPr lang="en-US">
                <a:ea typeface="ＭＳ Ｐゴシック" pitchFamily="34" charset="-128"/>
              </a:rPr>
              <a:t>Computer-mediated communication</a:t>
            </a:r>
          </a:p>
          <a:p>
            <a:pPr lvl="2"/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Important application domain:</a:t>
            </a:r>
          </a:p>
          <a:p>
            <a:pPr lvl="1"/>
            <a:r>
              <a:rPr lang="en-US">
                <a:ea typeface="ＭＳ Ｐゴシック" pitchFamily="34" charset="-128"/>
              </a:rPr>
              <a:t>Health  </a:t>
            </a:r>
          </a:p>
          <a:p>
            <a:pPr lvl="1"/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Projects: COSTT and CoCoCo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76672"/>
            <a:ext cx="14398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160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ChangeArrowheads="1"/>
          </p:cNvSpPr>
          <p:nvPr/>
        </p:nvSpPr>
        <p:spPr bwMode="auto">
          <a:xfrm>
            <a:off x="293688" y="146050"/>
            <a:ext cx="8580437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297" tIns="42649" rIns="85297" bIns="42649" anchor="ctr"/>
          <a:lstStyle/>
          <a:p>
            <a:pPr defTabSz="939800" eaLnBrk="1" hangingPunct="1"/>
            <a:r>
              <a:rPr lang="en-GB" sz="2400" b="1">
                <a:solidFill>
                  <a:schemeClr val="tx2"/>
                </a:solidFill>
              </a:rPr>
              <a:t>Associate professor </a:t>
            </a:r>
            <a:r>
              <a:rPr lang="en-GB" sz="2400" b="1" err="1">
                <a:solidFill>
                  <a:schemeClr val="tx2"/>
                </a:solidFill>
              </a:rPr>
              <a:t>Hallvard</a:t>
            </a:r>
            <a:r>
              <a:rPr lang="en-GB" sz="2400" b="1">
                <a:solidFill>
                  <a:schemeClr val="tx2"/>
                </a:solidFill>
              </a:rPr>
              <a:t> </a:t>
            </a:r>
            <a:r>
              <a:rPr lang="en-GB" sz="2400" b="1" err="1">
                <a:solidFill>
                  <a:schemeClr val="tx2"/>
                </a:solidFill>
              </a:rPr>
              <a:t>Trætteberg</a:t>
            </a:r>
            <a:r>
              <a:rPr lang="en-GB" sz="2400" b="1">
                <a:solidFill>
                  <a:schemeClr val="tx2"/>
                </a:solidFill>
              </a:rPr>
              <a:t> hal@ntnu.no</a:t>
            </a:r>
          </a:p>
        </p:txBody>
      </p:sp>
      <p:sp>
        <p:nvSpPr>
          <p:cNvPr id="51203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297" tIns="42649" rIns="85297" bIns="42649" anchor="t"/>
          <a:lstStyle/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000" b="1" i="1"/>
              <a:t>Research areas</a:t>
            </a:r>
            <a:r>
              <a:rPr lang="nb-NO" sz="2000" i="1"/>
              <a:t>:</a:t>
            </a:r>
          </a:p>
          <a:p>
            <a:pPr marL="307975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sz="2000" i="1"/>
              <a:t>Tools for </a:t>
            </a:r>
            <a:r>
              <a:rPr lang="nb-NO" sz="2000" i="1" err="1"/>
              <a:t>prototyping</a:t>
            </a:r>
            <a:r>
              <a:rPr lang="nb-NO" sz="2000" i="1"/>
              <a:t> </a:t>
            </a:r>
            <a:r>
              <a:rPr lang="nb-NO" sz="2000" i="1" err="1"/>
              <a:t>user</a:t>
            </a:r>
            <a:r>
              <a:rPr lang="nb-NO" sz="2000" i="1"/>
              <a:t> </a:t>
            </a:r>
            <a:r>
              <a:rPr lang="nb-NO" sz="2000" i="1" err="1"/>
              <a:t>interfaces</a:t>
            </a:r>
            <a:endParaRPr lang="nb-NO" sz="2000" i="1"/>
          </a:p>
          <a:p>
            <a:pPr marL="307975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sz="2000" i="1"/>
              <a:t>Learning to program</a:t>
            </a:r>
          </a:p>
          <a:p>
            <a:pPr marL="804862" lvl="1" indent="-342900" defTabSz="8636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b-NO" sz="2000" i="1">
                <a:latin typeface="Arial"/>
                <a:cs typeface="Arial"/>
              </a:rPr>
              <a:t>Tools for </a:t>
            </a:r>
            <a:r>
              <a:rPr lang="nb-NO" sz="2000" i="1" err="1">
                <a:latin typeface="Arial"/>
                <a:cs typeface="Arial"/>
              </a:rPr>
              <a:t>supporting</a:t>
            </a:r>
            <a:r>
              <a:rPr lang="nb-NO" sz="2000" i="1">
                <a:latin typeface="Arial"/>
                <a:cs typeface="Arial"/>
              </a:rPr>
              <a:t> </a:t>
            </a:r>
            <a:r>
              <a:rPr lang="nb-NO" sz="2000" i="1" err="1">
                <a:latin typeface="Arial"/>
                <a:cs typeface="Arial"/>
              </a:rPr>
              <a:t>object-oriented</a:t>
            </a:r>
            <a:r>
              <a:rPr lang="nb-NO" sz="2000" i="1">
                <a:latin typeface="Arial"/>
                <a:cs typeface="Arial"/>
              </a:rPr>
              <a:t> </a:t>
            </a:r>
            <a:r>
              <a:rPr lang="nb-NO" sz="2000" i="1" err="1">
                <a:latin typeface="Arial"/>
                <a:cs typeface="Arial"/>
              </a:rPr>
              <a:t>programming</a:t>
            </a:r>
            <a:r>
              <a:rPr lang="nb-NO" sz="2000" i="1">
                <a:latin typeface="Arial"/>
                <a:cs typeface="Arial"/>
              </a:rPr>
              <a:t> </a:t>
            </a:r>
            <a:r>
              <a:rPr lang="nb-NO" sz="2000" i="1" err="1">
                <a:latin typeface="Arial"/>
                <a:cs typeface="Arial"/>
              </a:rPr>
              <a:t>course</a:t>
            </a:r>
            <a:endParaRPr lang="en-US" sz="2000" err="1">
              <a:latin typeface="Arial"/>
              <a:cs typeface="Arial"/>
            </a:endParaRP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/>
              <a:t>Learning Analytics</a:t>
            </a:r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</a:pPr>
            <a:endParaRPr lang="nb-NO" sz="24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b="1" i="1"/>
              <a:t>Project/master </a:t>
            </a:r>
            <a:r>
              <a:rPr lang="nb-NO" sz="2400" b="1" i="1" err="1"/>
              <a:t>thesis</a:t>
            </a:r>
            <a:r>
              <a:rPr lang="nb-NO" sz="2400" b="1" i="1"/>
              <a:t> </a:t>
            </a:r>
            <a:r>
              <a:rPr lang="nb-NO" sz="2400" b="1" i="1" err="1"/>
              <a:t>topics</a:t>
            </a:r>
            <a:endParaRPr lang="nb-NO" sz="2400" i="1" err="1"/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 err="1"/>
              <a:t>Prototyping</a:t>
            </a:r>
            <a:r>
              <a:rPr lang="nb-NO" sz="2000" i="1"/>
              <a:t> </a:t>
            </a:r>
            <a:r>
              <a:rPr lang="nb-NO" sz="2000" i="1" err="1"/>
              <a:t>user</a:t>
            </a:r>
            <a:r>
              <a:rPr lang="nb-NO" sz="2000" i="1"/>
              <a:t> </a:t>
            </a:r>
            <a:r>
              <a:rPr lang="nb-NO" sz="2000" i="1" err="1"/>
              <a:t>interfaces</a:t>
            </a:r>
            <a:r>
              <a:rPr lang="nb-NO" sz="2000" i="1"/>
              <a:t> – web, mobile and desktop</a:t>
            </a:r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/>
              <a:t>Tools for ad-hoc </a:t>
            </a:r>
            <a:r>
              <a:rPr lang="nb-NO" sz="2000" i="1" err="1"/>
              <a:t>code</a:t>
            </a:r>
            <a:r>
              <a:rPr lang="nb-NO" sz="2000" i="1"/>
              <a:t> </a:t>
            </a:r>
            <a:r>
              <a:rPr lang="nb-NO" sz="2000" i="1" err="1"/>
              <a:t>sharing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 err="1"/>
              <a:t>Teacher</a:t>
            </a:r>
            <a:r>
              <a:rPr lang="nb-NO" sz="2000" i="1"/>
              <a:t> – students during </a:t>
            </a:r>
            <a:r>
              <a:rPr lang="nb-NO" sz="2000" i="1" err="1"/>
              <a:t>lecture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 err="1"/>
              <a:t>Among</a:t>
            </a:r>
            <a:r>
              <a:rPr lang="nb-NO" sz="2000" i="1"/>
              <a:t> students – pair </a:t>
            </a:r>
            <a:r>
              <a:rPr lang="nb-NO" sz="2000" i="1" err="1"/>
              <a:t>programming</a:t>
            </a:r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/>
              <a:t>Learning </a:t>
            </a:r>
            <a:r>
              <a:rPr lang="nb-NO" sz="2000" i="1" err="1"/>
              <a:t>resources</a:t>
            </a:r>
            <a:r>
              <a:rPr lang="nb-NO" sz="2000" i="1"/>
              <a:t> for </a:t>
            </a:r>
            <a:r>
              <a:rPr lang="nb-NO" sz="2000" i="1" err="1"/>
              <a:t>programming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 err="1"/>
              <a:t>Customizing</a:t>
            </a:r>
            <a:r>
              <a:rPr lang="nb-NO" sz="2000" i="1"/>
              <a:t> </a:t>
            </a:r>
            <a:r>
              <a:rPr lang="nb-NO" sz="2000" i="1" err="1"/>
              <a:t>Eclipse</a:t>
            </a:r>
            <a:r>
              <a:rPr lang="nb-NO" sz="2000" i="1"/>
              <a:t> IDE for </a:t>
            </a:r>
            <a:r>
              <a:rPr lang="nb-NO" sz="2000" i="1" err="1"/>
              <a:t>learners</a:t>
            </a:r>
            <a:endParaRPr lang="nb-NO" sz="2000" i="1"/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 err="1"/>
              <a:t>Integrating</a:t>
            </a:r>
            <a:r>
              <a:rPr lang="nb-NO" sz="2000" i="1"/>
              <a:t> </a:t>
            </a:r>
            <a:r>
              <a:rPr lang="nb-NO" sz="2000" i="1" err="1"/>
              <a:t>coding</a:t>
            </a:r>
            <a:r>
              <a:rPr lang="nb-NO" sz="2000" i="1"/>
              <a:t> and </a:t>
            </a:r>
            <a:r>
              <a:rPr lang="nb-NO" sz="2000" i="1" err="1"/>
              <a:t>learning</a:t>
            </a:r>
          </a:p>
          <a:p>
            <a:pPr marL="793750" lvl="1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 err="1"/>
              <a:t>Structuring</a:t>
            </a:r>
            <a:r>
              <a:rPr lang="nb-NO" sz="2000" i="1"/>
              <a:t> </a:t>
            </a:r>
            <a:r>
              <a:rPr lang="nb-NO" sz="2000" i="1" err="1"/>
              <a:t>learning</a:t>
            </a:r>
            <a:r>
              <a:rPr lang="nb-NO" sz="2000" i="1"/>
              <a:t> material</a:t>
            </a:r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000" i="1" err="1"/>
              <a:t>Coding</a:t>
            </a:r>
            <a:r>
              <a:rPr lang="nb-NO" sz="2000" i="1"/>
              <a:t> for kids</a:t>
            </a:r>
          </a:p>
        </p:txBody>
      </p:sp>
      <p:sp>
        <p:nvSpPr>
          <p:cNvPr id="51204" name="Rectangle 47"/>
          <p:cNvSpPr>
            <a:spLocks noChangeArrowheads="1"/>
          </p:cNvSpPr>
          <p:nvPr/>
        </p:nvSpPr>
        <p:spPr bwMode="auto">
          <a:xfrm>
            <a:off x="536575" y="261938"/>
            <a:ext cx="1238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44" tIns="30472" rIns="60944" bIns="30472">
            <a:spAutoFit/>
          </a:bodyPr>
          <a:lstStyle/>
          <a:p>
            <a:pPr defTabSz="611188"/>
            <a:endParaRPr lang="en-US" sz="1500"/>
          </a:p>
        </p:txBody>
      </p:sp>
      <p:pic>
        <p:nvPicPr>
          <p:cNvPr id="2" name="Picture 1" descr="h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650" y="209550"/>
            <a:ext cx="1278013" cy="1278013"/>
          </a:xfrm>
          <a:prstGeom prst="rect">
            <a:avLst/>
          </a:prstGeom>
        </p:spPr>
      </p:pic>
      <p:pic>
        <p:nvPicPr>
          <p:cNvPr id="3" name="Picture 2" descr="Exervise view - pl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525" y="3810000"/>
            <a:ext cx="3065387" cy="278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23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en-GB" sz="2500" b="1">
                <a:solidFill>
                  <a:prstClr val="black"/>
                </a:solidFill>
              </a:rPr>
              <a:t>Assistant. </a:t>
            </a:r>
            <a:r>
              <a:rPr lang="en-GB" sz="2500" b="1" err="1">
                <a:solidFill>
                  <a:prstClr val="black"/>
                </a:solidFill>
              </a:rPr>
              <a:t>Prof.</a:t>
            </a:r>
            <a:r>
              <a:rPr lang="en-GB" sz="2500" b="1">
                <a:solidFill>
                  <a:prstClr val="black"/>
                </a:solidFill>
              </a:rPr>
              <a:t> Terje Rydland, </a:t>
            </a:r>
            <a:r>
              <a:rPr lang="en-US" sz="2500"/>
              <a:t>terjery@idi.ntnu.no</a:t>
            </a:r>
            <a:br>
              <a:rPr lang="en-GB" sz="2500" b="1">
                <a:solidFill>
                  <a:prstClr val="black"/>
                </a:solidFill>
              </a:rPr>
            </a:br>
            <a:endParaRPr lang="en-US" sz="25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6048672"/>
          </a:xfrm>
        </p:spPr>
        <p:txBody>
          <a:bodyPr>
            <a:normAutofit/>
          </a:bodyPr>
          <a:lstStyle/>
          <a:p>
            <a:r>
              <a:rPr lang="en-US" sz="2400"/>
              <a:t>Research interests</a:t>
            </a:r>
          </a:p>
          <a:p>
            <a:pPr lvl="1"/>
            <a:r>
              <a:rPr lang="en-US" sz="2000"/>
              <a:t>User interfaces/Interaction design</a:t>
            </a:r>
          </a:p>
          <a:p>
            <a:pPr lvl="1"/>
            <a:r>
              <a:rPr lang="en-US" sz="2000"/>
              <a:t>ICT in learning environments</a:t>
            </a:r>
          </a:p>
          <a:p>
            <a:pPr lvl="1"/>
            <a:r>
              <a:rPr lang="en-US" sz="2000"/>
              <a:t>Use of mobile devices in learning</a:t>
            </a:r>
          </a:p>
          <a:p>
            <a:pPr lvl="1"/>
            <a:r>
              <a:rPr lang="en-US" sz="2000" err="1"/>
              <a:t>Netbased</a:t>
            </a:r>
            <a:r>
              <a:rPr lang="en-US" sz="2000"/>
              <a:t> learning - HTML/CSS/JS</a:t>
            </a:r>
          </a:p>
          <a:p>
            <a:pPr lvl="1"/>
            <a:endParaRPr lang="en-US" sz="2000"/>
          </a:p>
          <a:p>
            <a:r>
              <a:rPr lang="en-US" sz="2400"/>
              <a:t>Master thesis topics</a:t>
            </a:r>
          </a:p>
          <a:p>
            <a:pPr lvl="1"/>
            <a:r>
              <a:rPr lang="en-US" sz="2000"/>
              <a:t>Exploring different ways to present pedagogical material in digital formats</a:t>
            </a:r>
          </a:p>
          <a:p>
            <a:pPr lvl="1"/>
            <a:r>
              <a:rPr lang="en-US" sz="2000"/>
              <a:t>Interactive presentation of media rich content as a supplement to video</a:t>
            </a:r>
          </a:p>
          <a:p>
            <a:pPr lvl="1"/>
            <a:r>
              <a:rPr lang="en-US" sz="2000"/>
              <a:t>Editor for producing web magazines on a tablet computer.</a:t>
            </a:r>
          </a:p>
          <a:p>
            <a:pPr lvl="1"/>
            <a:r>
              <a:rPr lang="en-US" sz="2000"/>
              <a:t>Implementation of tablets and smartphones in a learning environment</a:t>
            </a:r>
          </a:p>
          <a:p>
            <a:pPr lvl="1"/>
            <a:r>
              <a:rPr lang="en-US" sz="2000"/>
              <a:t>…</a:t>
            </a:r>
          </a:p>
        </p:txBody>
      </p:sp>
      <p:pic>
        <p:nvPicPr>
          <p:cNvPr id="4" name="Content Placeholder 1" descr="Meg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6" b="27650"/>
          <a:stretch/>
        </p:blipFill>
        <p:spPr>
          <a:xfrm>
            <a:off x="7092280" y="620688"/>
            <a:ext cx="1855787" cy="16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25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293688" y="146050"/>
            <a:ext cx="85788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ctr"/>
          <a:lstStyle/>
          <a:p>
            <a:pPr defTabSz="985838"/>
            <a:r>
              <a:rPr lang="en-GB" sz="2500" b="1">
                <a:solidFill>
                  <a:prstClr val="black"/>
                </a:solidFill>
              </a:rPr>
              <a:t>Assistant. </a:t>
            </a:r>
            <a:r>
              <a:rPr lang="en-GB" sz="2500" b="1" err="1">
                <a:solidFill>
                  <a:prstClr val="black"/>
                </a:solidFill>
              </a:rPr>
              <a:t>Prof.</a:t>
            </a:r>
            <a:r>
              <a:rPr lang="en-GB" sz="2500" b="1">
                <a:solidFill>
                  <a:prstClr val="black"/>
                </a:solidFill>
              </a:rPr>
              <a:t> Rune Sætre, </a:t>
            </a:r>
            <a:r>
              <a:rPr lang="en-GB" sz="2500" b="1">
                <a:solidFill>
                  <a:prstClr val="black"/>
                </a:solidFill>
                <a:hlinkClick r:id="rId3"/>
              </a:rPr>
              <a:t>satre@idi.ntnu.no</a:t>
            </a:r>
            <a:endParaRPr lang="en-GB" sz="2500" b="1">
              <a:solidFill>
                <a:prstClr val="black"/>
              </a:solidFill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293688" y="777875"/>
            <a:ext cx="8022727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/>
          <a:lstStyle/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nb-NO" sz="2000" b="1" i="1">
                <a:solidFill>
                  <a:prstClr val="black"/>
                </a:solidFill>
              </a:rPr>
              <a:t>Research areas</a:t>
            </a:r>
            <a:r>
              <a:rPr lang="nb-NO" sz="2000" i="1">
                <a:solidFill>
                  <a:prstClr val="black"/>
                </a:solidFill>
              </a:rPr>
              <a:t>: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>
                <a:solidFill>
                  <a:prstClr val="black"/>
                </a:solidFill>
                <a:hlinkClick r:id="rId4"/>
              </a:rPr>
              <a:t>Keeping patients out of hospital</a:t>
            </a:r>
            <a:r>
              <a:rPr lang="en-US" sz="2000" i="1">
                <a:solidFill>
                  <a:prstClr val="black"/>
                </a:solidFill>
              </a:rPr>
              <a:t>, also known as </a:t>
            </a:r>
            <a:r>
              <a:rPr lang="en-US" sz="2000" i="1">
                <a:solidFill>
                  <a:prstClr val="black"/>
                </a:solidFill>
                <a:hlinkClick r:id="rId5"/>
              </a:rPr>
              <a:t>PAsTAs</a:t>
            </a:r>
            <a:r>
              <a:rPr lang="en-US" sz="2000" i="1">
                <a:solidFill>
                  <a:prstClr val="black"/>
                </a:solidFill>
              </a:rPr>
              <a:t>:</a:t>
            </a:r>
            <a:br>
              <a:rPr lang="en-US" sz="2000" i="1">
                <a:solidFill>
                  <a:prstClr val="black"/>
                </a:solidFill>
              </a:rPr>
            </a:br>
            <a:r>
              <a:rPr lang="en-US" sz="2000" i="1">
                <a:solidFill>
                  <a:prstClr val="black"/>
                </a:solidFill>
              </a:rPr>
              <a:t>Harvesting and mapping individual patient trajectories between specialist and primary care.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>
                <a:solidFill>
                  <a:prstClr val="black"/>
                </a:solidFill>
              </a:rPr>
              <a:t>Mobile Computing and Service Composition: </a:t>
            </a:r>
            <a:r>
              <a:rPr lang="en-US" sz="2000" i="1">
                <a:solidFill>
                  <a:prstClr val="black"/>
                </a:solidFill>
                <a:hlinkClick r:id="rId6"/>
              </a:rPr>
              <a:t>UbiCompForAll</a:t>
            </a:r>
            <a:endParaRPr lang="en-US" sz="2000" i="1">
              <a:solidFill>
                <a:prstClr val="black"/>
              </a:solidFill>
            </a:endParaRP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>
                <a:solidFill>
                  <a:prstClr val="black"/>
                </a:solidFill>
              </a:rPr>
              <a:t>Natural Language Processing and Information Services</a:t>
            </a:r>
          </a:p>
          <a:p>
            <a:pPr marL="809625" lvl="1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>
                <a:solidFill>
                  <a:prstClr val="black"/>
                </a:solidFill>
                <a:hlinkClick r:id="rId7"/>
              </a:rPr>
              <a:t>BussTUC</a:t>
            </a:r>
            <a:endParaRPr lang="en-US" sz="2000" i="1">
              <a:solidFill>
                <a:prstClr val="black"/>
              </a:solidFill>
            </a:endParaRP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nb-NO" sz="2000" b="1" i="1">
                <a:solidFill>
                  <a:prstClr val="black"/>
                </a:solidFill>
              </a:rPr>
              <a:t>Courses</a:t>
            </a:r>
            <a:r>
              <a:rPr lang="nb-NO" sz="2000" i="1">
                <a:solidFill>
                  <a:prstClr val="black"/>
                </a:solidFill>
              </a:rPr>
              <a:t>: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nb-NO" sz="2000" i="1">
                <a:solidFill>
                  <a:prstClr val="black"/>
                </a:solidFill>
              </a:rPr>
              <a:t>TDT4105, TDT4110: ITGK and OO-Programming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nb-NO" sz="2000" i="1">
                <a:solidFill>
                  <a:prstClr val="black"/>
                </a:solidFill>
              </a:rPr>
              <a:t>TDT38: </a:t>
            </a:r>
            <a:r>
              <a:rPr lang="nb-NO" sz="2000" i="1" err="1">
                <a:solidFill>
                  <a:prstClr val="black"/>
                </a:solidFill>
              </a:rPr>
              <a:t>Clinic</a:t>
            </a:r>
            <a:r>
              <a:rPr lang="nb-NO" sz="2000" i="1">
                <a:solidFill>
                  <a:prstClr val="black"/>
                </a:solidFill>
              </a:rPr>
              <a:t> Support Systems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nb-NO" sz="2000" i="1">
                <a:solidFill>
                  <a:prstClr val="black"/>
                </a:solidFill>
              </a:rPr>
              <a:t>TDT44: Semantic Web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endParaRPr lang="nb-NO" sz="2000" i="1">
              <a:solidFill>
                <a:prstClr val="black"/>
              </a:solidFill>
            </a:endParaRP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nb-NO" sz="2000" b="1" i="1">
                <a:solidFill>
                  <a:prstClr val="black"/>
                </a:solidFill>
              </a:rPr>
              <a:t>Project/master </a:t>
            </a:r>
            <a:r>
              <a:rPr lang="nb-NO" sz="2000" b="1" i="1" err="1">
                <a:solidFill>
                  <a:prstClr val="black"/>
                </a:solidFill>
              </a:rPr>
              <a:t>thesis</a:t>
            </a:r>
            <a:r>
              <a:rPr lang="nb-NO" sz="2000" b="1" i="1">
                <a:solidFill>
                  <a:prstClr val="black"/>
                </a:solidFill>
              </a:rPr>
              <a:t> </a:t>
            </a:r>
            <a:r>
              <a:rPr lang="nb-NO" sz="2000" b="1" i="1" err="1">
                <a:solidFill>
                  <a:prstClr val="black"/>
                </a:solidFill>
              </a:rPr>
              <a:t>topics</a:t>
            </a:r>
            <a:r>
              <a:rPr lang="nb-NO" sz="2000" b="1" i="1">
                <a:solidFill>
                  <a:prstClr val="black"/>
                </a:solidFill>
              </a:rPr>
              <a:t>: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nb-NO" sz="2000" b="1" i="1">
                <a:solidFill>
                  <a:prstClr val="black"/>
                </a:solidFill>
                <a:hlinkClick r:id="rId8"/>
              </a:rPr>
              <a:t>FastlegeVakten, BussTUC, </a:t>
            </a:r>
            <a:r>
              <a:rPr lang="nb-NO" sz="2000" b="1" i="1" err="1">
                <a:solidFill>
                  <a:prstClr val="black"/>
                </a:solidFill>
                <a:hlinkClick r:id="rId8"/>
              </a:rPr>
              <a:t>TeleBuster</a:t>
            </a:r>
            <a:r>
              <a:rPr lang="nb-NO" sz="2000" b="1" i="1">
                <a:solidFill>
                  <a:prstClr val="black"/>
                </a:solidFill>
                <a:hlinkClick r:id="rId8"/>
              </a:rPr>
              <a:t>, PAsTAs, </a:t>
            </a:r>
            <a:r>
              <a:rPr lang="nb-NO" sz="2000" b="1" i="1" err="1">
                <a:solidFill>
                  <a:prstClr val="black"/>
                </a:solidFill>
                <a:hlinkClick r:id="rId8"/>
              </a:rPr>
              <a:t>TextureCraft</a:t>
            </a:r>
            <a:endParaRPr lang="nb-NO" sz="2000" b="1" i="1">
              <a:solidFill>
                <a:prstClr val="black"/>
              </a:solidFill>
            </a:endParaRP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nb-NO" sz="2000" b="1" i="1">
              <a:solidFill>
                <a:prstClr val="black"/>
              </a:solidFill>
            </a:endParaRP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endParaRPr lang="nb-NO" sz="2400" i="1">
              <a:solidFill>
                <a:prstClr val="black"/>
              </a:solidFill>
            </a:endParaRPr>
          </a:p>
        </p:txBody>
      </p:sp>
      <p:sp>
        <p:nvSpPr>
          <p:cNvPr id="14340" name="Rectangle 47"/>
          <p:cNvSpPr>
            <a:spLocks noChangeArrowheads="1"/>
          </p:cNvSpPr>
          <p:nvPr/>
        </p:nvSpPr>
        <p:spPr bwMode="auto">
          <a:xfrm>
            <a:off x="536575" y="261938"/>
            <a:ext cx="1285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847" tIns="31924" rIns="63847" bIns="31924">
            <a:spAutoFit/>
          </a:bodyPr>
          <a:lstStyle/>
          <a:p>
            <a:pPr defTabSz="639763"/>
            <a:endParaRPr lang="en-US" sz="160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588"/>
            <a:ext cx="1187624" cy="11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46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2137"/>
          </a:xfrm>
        </p:spPr>
        <p:txBody>
          <a:bodyPr/>
          <a:lstStyle/>
          <a:p>
            <a:pPr algn="l" eaLnBrk="1" hangingPunct="1"/>
            <a:r>
              <a:rPr lang="en-US" altLang="en-US" sz="2800">
                <a:solidFill>
                  <a:schemeClr val="tx2"/>
                </a:solidFill>
              </a:rPr>
              <a:t>Professor Alf Inge Wang alfw@idi.ntnu.no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147763"/>
            <a:ext cx="8372475" cy="5348287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b="1">
                <a:ea typeface="ＭＳ Ｐゴシック" charset="0"/>
              </a:rPr>
              <a:t>Research areas: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Game-based learning, 	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game technology,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game innovation,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software architecture,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game   development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b="1">
                <a:ea typeface="ＭＳ Ｐゴシック" charset="0"/>
              </a:rPr>
              <a:t>Courses: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TDT4105/TDT4110 IT </a:t>
            </a:r>
            <a:r>
              <a:rPr lang="en-US" err="1">
                <a:ea typeface="ＭＳ Ｐゴシック" charset="0"/>
              </a:rPr>
              <a:t>Grunnkurs</a:t>
            </a:r>
            <a:endParaRPr lang="en-US">
              <a:ea typeface="ＭＳ Ｐゴシック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TDT4240 Software Architecture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TDT71 Game Development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b="1">
                <a:ea typeface="ＭＳ Ｐゴシック" charset="0"/>
              </a:rPr>
              <a:t>Examples of projects: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ea typeface="ＭＳ Ｐゴシック" charset="0"/>
              </a:rPr>
              <a:t> Kinect-based learning games, location-aware games, classroom games, multi-modal games, software architectures in game development.</a:t>
            </a:r>
          </a:p>
        </p:txBody>
      </p:sp>
      <p:pic>
        <p:nvPicPr>
          <p:cNvPr id="2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" b="-348"/>
          <a:stretch>
            <a:fillRect/>
          </a:stretch>
        </p:blipFill>
        <p:spPr>
          <a:xfrm>
            <a:off x="4860032" y="980728"/>
            <a:ext cx="4041775" cy="2649538"/>
          </a:xfrm>
        </p:spPr>
      </p:pic>
      <p:pic>
        <p:nvPicPr>
          <p:cNvPr id="5" name="Picture 1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44624"/>
            <a:ext cx="8636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4635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02" descr="divitin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8" y="0"/>
            <a:ext cx="126206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293688" y="146050"/>
            <a:ext cx="85788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ctr"/>
          <a:lstStyle/>
          <a:p>
            <a:pPr defTabSz="985838" eaLnBrk="1" hangingPunct="1"/>
            <a:r>
              <a:rPr lang="en-GB" sz="2500" b="1"/>
              <a:t>Prof.</a:t>
            </a:r>
            <a:r>
              <a:rPr lang="en-GB" sz="2500" b="1">
                <a:solidFill>
                  <a:schemeClr val="accent2"/>
                </a:solidFill>
              </a:rPr>
              <a:t> </a:t>
            </a:r>
            <a:r>
              <a:rPr lang="en-GB" sz="2500" b="1">
                <a:solidFill>
                  <a:srgbClr val="FF0000"/>
                </a:solidFill>
              </a:rPr>
              <a:t>Monica Divitini</a:t>
            </a:r>
            <a:r>
              <a:rPr lang="en-GB" sz="2500" b="1"/>
              <a:t>,</a:t>
            </a:r>
            <a:r>
              <a:rPr lang="en-GB" sz="2500" b="1">
                <a:solidFill>
                  <a:schemeClr val="accent2"/>
                </a:solidFill>
              </a:rPr>
              <a:t> </a:t>
            </a:r>
            <a:r>
              <a:rPr lang="en-GB" sz="2500" b="1"/>
              <a:t>divitini@idi.ntnu.no</a:t>
            </a:r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/>
          <a:lstStyle/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Research areas</a:t>
            </a:r>
            <a:r>
              <a:rPr lang="en-GB" sz="24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i="1"/>
              <a:t>Cooperation Technologies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i="1"/>
              <a:t>Mobile and ubiquitous computing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i="1"/>
              <a:t>Pervasive Social media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i="1"/>
              <a:t>Collaborative Serious games</a:t>
            </a:r>
            <a:endParaRPr lang="en-GB" sz="1800" b="1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Courses</a:t>
            </a:r>
            <a:r>
              <a:rPr lang="en-GB" sz="24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1400" i="1"/>
              <a:t>TDT4245, TDT29, IT2901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1800" i="1"/>
              <a:t>Check: </a:t>
            </a:r>
            <a:r>
              <a:rPr lang="en-GB" sz="1800" i="1">
                <a:hlinkClick r:id="rId4"/>
              </a:rPr>
              <a:t>teseolab.org</a:t>
            </a:r>
            <a:endParaRPr lang="en-GB" sz="18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18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Project/master thesis available</a:t>
            </a:r>
            <a:endParaRPr lang="en-GB" sz="24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b="1" i="1">
                <a:solidFill>
                  <a:schemeClr val="accent2"/>
                </a:solidFill>
              </a:rPr>
              <a:t>MIRROR</a:t>
            </a:r>
            <a:r>
              <a:rPr lang="en-GB" sz="1800" i="1"/>
              <a:t>: Reflective </a:t>
            </a:r>
            <a:r>
              <a:rPr lang="en-GB" sz="1800" i="1" err="1"/>
              <a:t>learning@work</a:t>
            </a:r>
            <a:endParaRPr lang="en-GB" sz="18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b="1" i="1">
                <a:solidFill>
                  <a:schemeClr val="accent2"/>
                </a:solidFill>
              </a:rPr>
              <a:t>FABULA</a:t>
            </a:r>
            <a:r>
              <a:rPr lang="en-GB" sz="1800" i="1"/>
              <a:t>: learning in the city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b="1" i="1" err="1">
                <a:solidFill>
                  <a:schemeClr val="accent2"/>
                </a:solidFill>
              </a:rPr>
              <a:t>CoCreat</a:t>
            </a:r>
            <a:r>
              <a:rPr lang="en-GB" sz="1800" i="1"/>
              <a:t>: Creativity in learning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i="1"/>
              <a:t>Games and storytelling in museums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i="1"/>
              <a:t>Games for emergency work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1800" i="1"/>
              <a:t>Embodied social interaction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400" i="1"/>
          </a:p>
        </p:txBody>
      </p:sp>
      <p:sp>
        <p:nvSpPr>
          <p:cNvPr id="20485" name="Rectangle 47"/>
          <p:cNvSpPr>
            <a:spLocks noChangeArrowheads="1"/>
          </p:cNvSpPr>
          <p:nvPr/>
        </p:nvSpPr>
        <p:spPr bwMode="auto">
          <a:xfrm>
            <a:off x="536575" y="261938"/>
            <a:ext cx="1285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847" tIns="31924" rIns="63847" bIns="31924">
            <a:spAutoFit/>
          </a:bodyPr>
          <a:lstStyle/>
          <a:p>
            <a:pPr defTabSz="639763"/>
            <a:endParaRPr lang="en-GB" sz="1600"/>
          </a:p>
        </p:txBody>
      </p:sp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4139953" y="692150"/>
            <a:ext cx="3746748" cy="2376810"/>
            <a:chOff x="703" y="890"/>
            <a:chExt cx="4536" cy="3039"/>
          </a:xfrm>
        </p:grpSpPr>
        <p:sp>
          <p:nvSpPr>
            <p:cNvPr id="20492" name="Rectangle 93"/>
            <p:cNvSpPr>
              <a:spLocks noChangeArrowheads="1"/>
            </p:cNvSpPr>
            <p:nvPr/>
          </p:nvSpPr>
          <p:spPr bwMode="auto">
            <a:xfrm>
              <a:off x="703" y="1979"/>
              <a:ext cx="4536" cy="6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62947" tIns="31474" rIns="62947" bIns="31474" anchor="ctr"/>
            <a:lstStyle/>
            <a:p>
              <a:pPr algn="ctr" defTabSz="630238" eaLnBrk="1" hangingPunct="1"/>
              <a:r>
                <a:rPr lang="en-GB" sz="1000">
                  <a:latin typeface="Verdana" pitchFamily="34" charset="0"/>
                  <a:cs typeface="Arial" pitchFamily="34" charset="0"/>
                </a:rPr>
                <a:t>Supporting cooperation among mobile users</a:t>
              </a:r>
            </a:p>
          </p:txBody>
        </p:sp>
        <p:sp>
          <p:nvSpPr>
            <p:cNvPr id="20493" name="Rectangle 94"/>
            <p:cNvSpPr>
              <a:spLocks noChangeArrowheads="1"/>
            </p:cNvSpPr>
            <p:nvPr/>
          </p:nvSpPr>
          <p:spPr bwMode="auto">
            <a:xfrm>
              <a:off x="1066" y="3451"/>
              <a:ext cx="2683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2947" tIns="31474" rIns="62947" bIns="31474" anchor="ctr">
              <a:spAutoFit/>
            </a:bodyPr>
            <a:lstStyle/>
            <a:p>
              <a:pPr defTabSz="630238" eaLnBrk="1" hangingPunct="1"/>
              <a:r>
                <a:rPr lang="en-GB" sz="700" b="1">
                  <a:latin typeface="Verdana" pitchFamily="34" charset="0"/>
                  <a:cs typeface="Arial" pitchFamily="34" charset="0"/>
                </a:rPr>
                <a:t>A device-centric, technology-driven view</a:t>
              </a:r>
              <a:r>
                <a:rPr lang="en-GB" sz="700">
                  <a:latin typeface="Verdana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20494" name="Rectangle 95"/>
            <p:cNvSpPr>
              <a:spLocks noChangeArrowheads="1"/>
            </p:cNvSpPr>
            <p:nvPr/>
          </p:nvSpPr>
          <p:spPr bwMode="auto">
            <a:xfrm>
              <a:off x="1338" y="1082"/>
              <a:ext cx="232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2947" tIns="31474" rIns="62947" bIns="31474" anchor="ctr">
              <a:spAutoFit/>
            </a:bodyPr>
            <a:lstStyle/>
            <a:p>
              <a:pPr defTabSz="630238" eaLnBrk="1" hangingPunct="1"/>
              <a:r>
                <a:rPr lang="en-GB" sz="700" b="1">
                  <a:latin typeface="Verdana" pitchFamily="34" charset="0"/>
                  <a:cs typeface="Arial" pitchFamily="34" charset="0"/>
                </a:rPr>
                <a:t>A service-centric, user-driven view</a:t>
              </a:r>
              <a:r>
                <a:rPr lang="en-GB" sz="700">
                  <a:latin typeface="Verdana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20495" name="Line 96"/>
            <p:cNvSpPr>
              <a:spLocks noChangeShapeType="1"/>
            </p:cNvSpPr>
            <p:nvPr/>
          </p:nvSpPr>
          <p:spPr bwMode="auto">
            <a:xfrm>
              <a:off x="1202" y="1344"/>
              <a:ext cx="725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6" name="Line 97"/>
            <p:cNvSpPr>
              <a:spLocks noChangeShapeType="1"/>
            </p:cNvSpPr>
            <p:nvPr/>
          </p:nvSpPr>
          <p:spPr bwMode="auto">
            <a:xfrm flipH="1">
              <a:off x="4059" y="1298"/>
              <a:ext cx="318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7" name="Line 98"/>
            <p:cNvSpPr>
              <a:spLocks noChangeShapeType="1"/>
            </p:cNvSpPr>
            <p:nvPr/>
          </p:nvSpPr>
          <p:spPr bwMode="auto">
            <a:xfrm flipH="1">
              <a:off x="975" y="2704"/>
              <a:ext cx="1043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8" name="Line 99"/>
            <p:cNvSpPr>
              <a:spLocks noChangeShapeType="1"/>
            </p:cNvSpPr>
            <p:nvPr/>
          </p:nvSpPr>
          <p:spPr bwMode="auto">
            <a:xfrm>
              <a:off x="3787" y="2704"/>
              <a:ext cx="1134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9" name="Oval 100"/>
            <p:cNvSpPr>
              <a:spLocks noChangeArrowheads="1"/>
            </p:cNvSpPr>
            <p:nvPr/>
          </p:nvSpPr>
          <p:spPr bwMode="auto">
            <a:xfrm>
              <a:off x="1202" y="890"/>
              <a:ext cx="3175" cy="77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00" name="Oval 101"/>
            <p:cNvSpPr>
              <a:spLocks noChangeArrowheads="1"/>
            </p:cNvSpPr>
            <p:nvPr/>
          </p:nvSpPr>
          <p:spPr bwMode="auto">
            <a:xfrm>
              <a:off x="975" y="3203"/>
              <a:ext cx="3946" cy="72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20487" name="Picture 1" descr="DSC_001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149725"/>
            <a:ext cx="2303462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459413"/>
            <a:ext cx="1871663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213100"/>
            <a:ext cx="1566863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784850"/>
            <a:ext cx="1625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5" descr="IMG_0176.jpe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942013"/>
            <a:ext cx="122396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569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152400" y="146050"/>
            <a:ext cx="872172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 anchor="ctr"/>
          <a:lstStyle/>
          <a:p>
            <a:pPr defTabSz="939800" eaLnBrk="1" hangingPunct="1"/>
            <a:r>
              <a:rPr lang="en-GB" sz="2400" b="1"/>
              <a:t>Associate prof Michail Giannakos, </a:t>
            </a:r>
          </a:p>
          <a:p>
            <a:pPr defTabSz="939800" eaLnBrk="1" hangingPunct="1"/>
            <a:r>
              <a:rPr lang="en-GB" sz="2400" b="1">
                <a:solidFill>
                  <a:schemeClr val="tx2"/>
                </a:solidFill>
              </a:rPr>
              <a:t>michailg@idi.ntnu.no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69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297" tIns="42649" rIns="85297" bIns="42649"/>
          <a:lstStyle/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400" b="1" i="1"/>
              <a:t>Research areas</a:t>
            </a:r>
            <a:r>
              <a:rPr lang="nb-NO" sz="2400" i="1"/>
              <a:t>: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Learning Analytics</a:t>
            </a:r>
          </a:p>
          <a:p>
            <a:pPr marL="765175" lvl="1" indent="-303213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sz="1800" i="1"/>
              <a:t>Video Learning Analytics</a:t>
            </a:r>
          </a:p>
          <a:p>
            <a:pPr marL="765175" lvl="1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sz="1800" i="1"/>
              <a:t>Analytics from multi-touch screens and </a:t>
            </a:r>
            <a:r>
              <a:rPr lang="nb-NO" i="1"/>
              <a:t>other ubi-devises</a:t>
            </a:r>
            <a:endParaRPr lang="nb-NO" sz="1800" i="1"/>
          </a:p>
          <a:p>
            <a:pPr marL="765175" lvl="1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i="1"/>
              <a:t>Analytics from web</a:t>
            </a:r>
            <a:r>
              <a:rPr lang="nb-NO" sz="1800" i="1"/>
              <a:t> appplications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Computing Education in K-12 Schools</a:t>
            </a:r>
          </a:p>
          <a:p>
            <a:pPr marL="765175" lvl="1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i="1"/>
              <a:t>Programming using tangible environments</a:t>
            </a:r>
          </a:p>
          <a:p>
            <a:pPr marL="765175" lvl="1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i="1"/>
              <a:t>Visual programming languages </a:t>
            </a:r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2400" i="1"/>
              <a:t>User Experience</a:t>
            </a:r>
          </a:p>
          <a:p>
            <a:pPr marL="765175" lvl="1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nb-NO" i="1"/>
              <a:t>Impact of Social Media @work,learning</a:t>
            </a:r>
          </a:p>
          <a:p>
            <a:pPr marL="765175" lvl="1" indent="-303213" defTabSz="8636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nb-NO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000" b="1" i="1"/>
              <a:t>Examples of project/master thesis topics</a:t>
            </a:r>
            <a:endParaRPr lang="nb-NO" sz="2000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Collecting and making sense of video learning analytics</a:t>
            </a:r>
            <a:endParaRPr lang="nb-NO" sz="1800" i="1"/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i="1"/>
              <a:t>Usability design for video lectures</a:t>
            </a:r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Learning programming through tangible playful environments</a:t>
            </a:r>
            <a:endParaRPr lang="nb-NO" i="1"/>
          </a:p>
          <a:p>
            <a:pPr marL="336550" indent="-336550" defTabSz="8636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sz="1800" i="1"/>
              <a:t>Design</a:t>
            </a:r>
            <a:r>
              <a:rPr lang="en-US" i="1"/>
              <a:t> and development of playful digital games for STEM education</a:t>
            </a:r>
          </a:p>
          <a:p>
            <a:pPr marL="336550" indent="-336550" defTabSz="863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nb-NO" i="1"/>
              <a:t>Investigating the impact of social media usage at work </a:t>
            </a:r>
            <a:endParaRPr lang="nb-NO" sz="1800" i="1"/>
          </a:p>
        </p:txBody>
      </p:sp>
      <p:sp>
        <p:nvSpPr>
          <p:cNvPr id="6148" name="Rectangle 47"/>
          <p:cNvSpPr>
            <a:spLocks noChangeArrowheads="1"/>
          </p:cNvSpPr>
          <p:nvPr/>
        </p:nvSpPr>
        <p:spPr bwMode="auto">
          <a:xfrm>
            <a:off x="536575" y="261938"/>
            <a:ext cx="1238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0944" tIns="30472" rIns="60944" bIns="30472">
            <a:spAutoFit/>
          </a:bodyPr>
          <a:lstStyle/>
          <a:p>
            <a:pPr defTabSz="611188"/>
            <a:endParaRPr lang="en-US" sz="1500"/>
          </a:p>
        </p:txBody>
      </p:sp>
      <p:pic>
        <p:nvPicPr>
          <p:cNvPr id="1029" name="Picture 5" descr="C:\Users\mginnakos\Dropbox\ODU_Desktop\ArticlesForWebsite\LA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6947"/>
            <a:ext cx="3448050" cy="111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ginnakos\Dropbox\Michalis_Facebook\ITS2014\game_2vsCP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234258"/>
            <a:ext cx="2667000" cy="181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140968"/>
            <a:ext cx="22098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3848100"/>
            <a:ext cx="23717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/static-content/images/328/art%253A10.1007%252Fs12525-014-0153-y/MediaObjects/12525_2014_153_Fig1_HTML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973688"/>
            <a:ext cx="2532535" cy="88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e 24" descr="citation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11960" y="554038"/>
            <a:ext cx="1218431" cy="81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61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293688" y="146050"/>
            <a:ext cx="85788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ctr"/>
          <a:lstStyle/>
          <a:p>
            <a:pPr defTabSz="985838"/>
            <a:r>
              <a:rPr lang="en-GB" sz="2500" b="1"/>
              <a:t>Assoc. </a:t>
            </a:r>
            <a:r>
              <a:rPr lang="en-GB" sz="2500" b="1" err="1"/>
              <a:t>Prof.</a:t>
            </a:r>
            <a:r>
              <a:rPr lang="en-GB" sz="2500" b="1"/>
              <a:t> </a:t>
            </a:r>
            <a:r>
              <a:rPr lang="en-GB" sz="2500" b="1" err="1">
                <a:solidFill>
                  <a:srgbClr val="FF0000"/>
                </a:solidFill>
              </a:rPr>
              <a:t>Jingyue</a:t>
            </a:r>
            <a:r>
              <a:rPr lang="en-GB" sz="2500" b="1">
                <a:solidFill>
                  <a:srgbClr val="FF0000"/>
                </a:solidFill>
              </a:rPr>
              <a:t> Li</a:t>
            </a:r>
            <a:r>
              <a:rPr lang="en-GB" sz="2500" b="1"/>
              <a:t>, jingyue.li@idi.ntnu.no</a:t>
            </a:r>
          </a:p>
        </p:txBody>
      </p:sp>
      <p:sp>
        <p:nvSpPr>
          <p:cNvPr id="14339" name="Rectangle 7"/>
          <p:cNvSpPr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1649724279"/>
              </p:ext>
            </p:extLst>
          </p:nvPr>
        </p:nvSpPr>
        <p:spPr bwMode="auto">
          <a:xfrm>
            <a:off x="293688" y="777875"/>
            <a:ext cx="8639175" cy="567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t"/>
          <a:lstStyle/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Research areas</a:t>
            </a:r>
            <a:r>
              <a:rPr lang="en-GB" sz="2400" i="1"/>
              <a:t>: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>
                <a:solidFill>
                  <a:srgbClr val="FF0000"/>
                </a:solidFill>
              </a:rPr>
              <a:t>Security </a:t>
            </a:r>
            <a:r>
              <a:rPr lang="en-GB" sz="2000" i="1"/>
              <a:t>of web and mobile applications</a:t>
            </a:r>
            <a:endParaRPr lang="nb-NO" sz="2000" i="1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>
                <a:solidFill>
                  <a:srgbClr val="FF0000"/>
                </a:solidFill>
              </a:rPr>
              <a:t>Safety </a:t>
            </a:r>
            <a:r>
              <a:rPr lang="en-GB" sz="2000" i="1"/>
              <a:t>and security of </a:t>
            </a:r>
            <a:r>
              <a:rPr lang="en-GB" sz="2000" i="1">
                <a:solidFill>
                  <a:srgbClr val="FF0000"/>
                </a:solidFill>
              </a:rPr>
              <a:t>autonomous </a:t>
            </a:r>
            <a:r>
              <a:rPr lang="en-GB" sz="2000" i="1"/>
              <a:t>systems</a:t>
            </a:r>
            <a:endParaRPr lang="nb-NO" sz="2000" i="1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>
                <a:solidFill>
                  <a:srgbClr val="FF0000"/>
                </a:solidFill>
              </a:rPr>
              <a:t>IoT </a:t>
            </a:r>
            <a:r>
              <a:rPr lang="en-GB" sz="2000" i="1"/>
              <a:t>and smart city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>
                <a:solidFill>
                  <a:srgbClr val="FF0000"/>
                </a:solidFill>
              </a:rPr>
              <a:t>Empirical </a:t>
            </a:r>
            <a:r>
              <a:rPr lang="en-GB" sz="2000" i="1">
                <a:solidFill>
                  <a:srgbClr val="000000"/>
                </a:solidFill>
              </a:rPr>
              <a:t>software engineering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Courses</a:t>
            </a:r>
            <a:r>
              <a:rPr lang="en-GB" sz="24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i="1"/>
              <a:t>TDT4242: Advanced software engineering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b-NO" sz="2000" i="1"/>
              <a:t>TDT4237: Software </a:t>
            </a:r>
            <a:r>
              <a:rPr lang="nb-NO" sz="2000" i="1" err="1"/>
              <a:t>security</a:t>
            </a:r>
            <a:endParaRPr lang="en-GB" sz="2000" i="1" err="1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Examples of project/master thesis topics</a:t>
            </a:r>
            <a:endParaRPr lang="en-GB" sz="2000" i="1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Software testing as services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2000" i="1"/>
              <a:t>Security and </a:t>
            </a:r>
            <a:r>
              <a:rPr lang="nb-NO" sz="2000" i="1" err="1"/>
              <a:t>safety</a:t>
            </a:r>
            <a:r>
              <a:rPr lang="nb-NO" sz="2000" i="1"/>
              <a:t> </a:t>
            </a:r>
            <a:r>
              <a:rPr lang="nb-NO" sz="2000" i="1" err="1"/>
              <a:t>of</a:t>
            </a:r>
            <a:r>
              <a:rPr lang="nb-NO" sz="2000" i="1"/>
              <a:t> </a:t>
            </a:r>
            <a:r>
              <a:rPr lang="nb-NO" sz="2000" i="1" err="1"/>
              <a:t>autonomous</a:t>
            </a:r>
            <a:r>
              <a:rPr lang="nb-NO" sz="2000" i="1"/>
              <a:t> systems</a:t>
            </a:r>
            <a:endParaRPr lang="en-GB" sz="2000" i="1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Security of IoT application and smart city</a:t>
            </a:r>
            <a:endParaRPr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2000" i="1"/>
              <a:t>Software </a:t>
            </a:r>
            <a:r>
              <a:rPr lang="nb-NO" sz="2000" i="1" err="1"/>
              <a:t>security</a:t>
            </a:r>
            <a:r>
              <a:rPr lang="nb-NO" sz="2000" i="1"/>
              <a:t> and </a:t>
            </a:r>
            <a:r>
              <a:rPr lang="nb-NO" sz="2000" i="1" err="1"/>
              <a:t>DevOps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2000" i="1"/>
              <a:t>Automatic </a:t>
            </a:r>
            <a:r>
              <a:rPr lang="nb-NO" sz="2000" i="1" err="1"/>
              <a:t>security</a:t>
            </a:r>
            <a:r>
              <a:rPr lang="nb-NO" sz="2000" i="1"/>
              <a:t> </a:t>
            </a:r>
            <a:r>
              <a:rPr lang="nb-NO" sz="2000" i="1" err="1"/>
              <a:t>vulnerability</a:t>
            </a:r>
            <a:r>
              <a:rPr lang="nb-NO" sz="2000" i="1"/>
              <a:t> </a:t>
            </a:r>
            <a:r>
              <a:rPr lang="nb-NO" sz="2000" i="1" err="1"/>
              <a:t>detection</a:t>
            </a:r>
            <a:r>
              <a:rPr lang="nb-NO" sz="2000" i="1"/>
              <a:t> </a:t>
            </a:r>
            <a:r>
              <a:rPr lang="nb-NO" sz="2000" i="1" err="1"/>
              <a:t>tools</a:t>
            </a:r>
            <a:endParaRPr lang="en-GB" sz="2000" i="1" err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400" i="1"/>
          </a:p>
        </p:txBody>
      </p:sp>
      <p:sp>
        <p:nvSpPr>
          <p:cNvPr id="14340" name="Rectangle 47"/>
          <p:cNvSpPr>
            <a:spLocks noChangeArrowheads="1"/>
          </p:cNvSpPr>
          <p:nvPr/>
        </p:nvSpPr>
        <p:spPr bwMode="auto">
          <a:xfrm>
            <a:off x="536575" y="261938"/>
            <a:ext cx="1285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847" tIns="31924" rIns="63847" bIns="31924">
            <a:spAutoFit/>
          </a:bodyPr>
          <a:lstStyle/>
          <a:p>
            <a:pPr defTabSz="639763"/>
            <a:endParaRPr lang="en-GB" sz="1600"/>
          </a:p>
        </p:txBody>
      </p:sp>
      <p:pic>
        <p:nvPicPr>
          <p:cNvPr id="7" name="Picture 2" descr="Jingyue Li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777875"/>
            <a:ext cx="1512168" cy="145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omputer-securit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050" y="3800475"/>
            <a:ext cx="2720599" cy="210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331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2483768" y="44624"/>
            <a:ext cx="85788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ctr"/>
          <a:lstStyle/>
          <a:p>
            <a:pPr defTabSz="985838"/>
            <a:r>
              <a:rPr lang="en-GB" sz="2500" b="1" err="1"/>
              <a:t>Prof.</a:t>
            </a:r>
            <a:r>
              <a:rPr lang="en-GB" sz="2500" b="1"/>
              <a:t> </a:t>
            </a:r>
            <a:r>
              <a:rPr lang="en-GB" sz="2500" b="1">
                <a:solidFill>
                  <a:srgbClr val="00B050"/>
                </a:solidFill>
              </a:rPr>
              <a:t>Letizia Jaccheri</a:t>
            </a:r>
            <a:r>
              <a:rPr lang="en-GB" sz="2500" b="1"/>
              <a:t>, letizia.jaccheri@ntnu.no</a:t>
            </a: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4230928" y="831848"/>
            <a:ext cx="5084529" cy="458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/>
          <a:lstStyle/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en-GB" sz="2400" b="1" i="1" dirty="0"/>
              <a:t>Project/master thesis topics</a:t>
            </a:r>
            <a:r>
              <a:rPr lang="en-GB" sz="2400" i="1" dirty="0"/>
              <a:t>: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i="1" dirty="0"/>
              <a:t>Big data for social good and social innovation (with Ilias Pappas) </a:t>
            </a:r>
            <a:r>
              <a:rPr lang="en-US" sz="2000" b="1" i="1" dirty="0">
                <a:hlinkClick r:id="rId3"/>
              </a:rPr>
              <a:t>http://www.socratic.eu/</a:t>
            </a:r>
            <a:r>
              <a:rPr lang="en-US" sz="2000" b="1" i="1" dirty="0"/>
              <a:t> 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i="1" dirty="0"/>
              <a:t>Computational thinking and coding for K-12 education  (with Sofia Papavlasopoulou) </a:t>
            </a:r>
            <a:r>
              <a:rPr lang="en-US" sz="2000" b="1" i="1" dirty="0">
                <a:hlinkClick r:id="rId4"/>
              </a:rPr>
              <a:t>https://youtu.be/Wbzg2-T9G7k</a:t>
            </a:r>
            <a:r>
              <a:rPr lang="en-US" sz="2000" b="1" i="1" dirty="0"/>
              <a:t> 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i="1" dirty="0"/>
              <a:t>Social Innovation platforms </a:t>
            </a:r>
            <a:r>
              <a:rPr lang="en-US" sz="2000" dirty="0">
                <a:hlinkClick r:id="rId5"/>
              </a:rPr>
              <a:t>https://socratic-eit.org/</a:t>
            </a:r>
            <a:r>
              <a:rPr lang="en-US" sz="2000" dirty="0"/>
              <a:t> 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i="1" dirty="0"/>
              <a:t>The Little </a:t>
            </a:r>
            <a:r>
              <a:rPr lang="en-US" sz="2000" b="1" i="1" dirty="0" err="1"/>
              <a:t>Doormaid</a:t>
            </a:r>
            <a:r>
              <a:rPr lang="en-US" sz="2000" b="1" i="1" dirty="0"/>
              <a:t> - an interactive a fairy tale about social innovation </a:t>
            </a:r>
            <a:r>
              <a:rPr lang="en-US" sz="2000" b="1" i="1" dirty="0">
                <a:hlinkClick r:id="rId6"/>
              </a:rPr>
              <a:t>https://letiziajaccheri.org/the-little-doormaid/</a:t>
            </a:r>
            <a:r>
              <a:rPr lang="en-US" sz="2000" b="1" i="1" dirty="0"/>
              <a:t> </a:t>
            </a:r>
          </a:p>
          <a:p>
            <a:pPr marL="809625" lvl="2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GB" sz="2000" i="1" dirty="0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 dirty="0"/>
              <a:t>Courses</a:t>
            </a:r>
            <a:r>
              <a:rPr lang="en-GB" sz="2400" i="1" dirty="0"/>
              <a:t>: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TDT4850</a:t>
            </a:r>
            <a:r>
              <a:rPr lang="en-US" sz="2000" dirty="0"/>
              <a:t> </a:t>
            </a:r>
            <a:r>
              <a:rPr lang="en-US" dirty="0"/>
              <a:t>ICT-Enabled Social Innovation for Social Good </a:t>
            </a:r>
            <a:endParaRPr lang="en-GB" sz="2000" i="1" dirty="0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TDT4290	</a:t>
            </a:r>
            <a:r>
              <a:rPr lang="en-US" dirty="0" err="1"/>
              <a:t>Kundestyrt</a:t>
            </a:r>
            <a:r>
              <a:rPr lang="en-US" dirty="0"/>
              <a:t> </a:t>
            </a:r>
            <a:r>
              <a:rPr lang="en-US" dirty="0" err="1"/>
              <a:t>prosjekt</a:t>
            </a:r>
            <a:r>
              <a:rPr lang="en-US" dirty="0"/>
              <a:t> </a:t>
            </a:r>
            <a:endParaRPr lang="en-US" dirty="0"/>
          </a:p>
        </p:txBody>
      </p:sp>
      <p:sp>
        <p:nvSpPr>
          <p:cNvPr id="14340" name="Rectangle 47"/>
          <p:cNvSpPr>
            <a:spLocks noChangeArrowheads="1"/>
          </p:cNvSpPr>
          <p:nvPr/>
        </p:nvSpPr>
        <p:spPr bwMode="auto">
          <a:xfrm>
            <a:off x="536575" y="261938"/>
            <a:ext cx="1285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847" tIns="31924" rIns="63847" bIns="31924">
            <a:spAutoFit/>
          </a:bodyPr>
          <a:lstStyle/>
          <a:p>
            <a:pPr defTabSz="639763"/>
            <a:endParaRPr lang="en-GB" sz="16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" y="1090612"/>
            <a:ext cx="406717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0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293688" y="146050"/>
            <a:ext cx="85788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ctr"/>
          <a:lstStyle/>
          <a:p>
            <a:pPr defTabSz="985838" eaLnBrk="1" hangingPunct="1"/>
            <a:r>
              <a:rPr lang="en-GB" sz="2500" b="1"/>
              <a:t>Adj. </a:t>
            </a:r>
            <a:r>
              <a:rPr lang="en-GB" sz="2500" b="1" err="1"/>
              <a:t>Prof.</a:t>
            </a:r>
            <a:r>
              <a:rPr lang="en-GB" sz="2500" b="1"/>
              <a:t> </a:t>
            </a:r>
            <a:r>
              <a:rPr lang="en-GB" sz="2500" b="1" err="1">
                <a:solidFill>
                  <a:srgbClr val="FF0000"/>
                </a:solidFill>
              </a:rPr>
              <a:t>Torgeir</a:t>
            </a:r>
            <a:r>
              <a:rPr lang="en-GB" sz="2500" b="1">
                <a:solidFill>
                  <a:srgbClr val="FF0000"/>
                </a:solidFill>
              </a:rPr>
              <a:t> </a:t>
            </a:r>
            <a:r>
              <a:rPr lang="en-GB" sz="2500" b="1" err="1">
                <a:solidFill>
                  <a:srgbClr val="FF0000"/>
                </a:solidFill>
              </a:rPr>
              <a:t>Dingsøyr</a:t>
            </a:r>
            <a:r>
              <a:rPr lang="en-GB" sz="2500" b="1"/>
              <a:t>, dingsoyr@idi.ntnu.no</a:t>
            </a: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/>
          <a:lstStyle/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Research areas</a:t>
            </a:r>
            <a:r>
              <a:rPr lang="en-GB" sz="24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Empirical software engineering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Software process improvement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Agile software development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Knowledge management in software engineering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Teamwork in software development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0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Courses</a:t>
            </a:r>
            <a:r>
              <a:rPr lang="en-GB" sz="24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000" i="1"/>
              <a:t>IT1901 Informatics, Project I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0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Project/master thesis topics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i="1"/>
              <a:t>Large-scale agile software development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400" i="1"/>
          </a:p>
        </p:txBody>
      </p:sp>
      <p:sp>
        <p:nvSpPr>
          <p:cNvPr id="14340" name="Rectangle 47"/>
          <p:cNvSpPr>
            <a:spLocks noChangeArrowheads="1"/>
          </p:cNvSpPr>
          <p:nvPr/>
        </p:nvSpPr>
        <p:spPr bwMode="auto">
          <a:xfrm>
            <a:off x="536575" y="261938"/>
            <a:ext cx="1285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847" tIns="31924" rIns="63847" bIns="31924">
            <a:spAutoFit/>
          </a:bodyPr>
          <a:lstStyle/>
          <a:p>
            <a:pPr defTabSz="639763"/>
            <a:endParaRPr lang="en-GB" sz="1600"/>
          </a:p>
        </p:txBody>
      </p:sp>
      <p:pic>
        <p:nvPicPr>
          <p:cNvPr id="6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92696"/>
            <a:ext cx="172628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383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293688" y="146050"/>
            <a:ext cx="85788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ctr"/>
          <a:lstStyle/>
          <a:p>
            <a:pPr defTabSz="985838" eaLnBrk="1" hangingPunct="1"/>
            <a:r>
              <a:rPr lang="en-GB" sz="2500" b="1"/>
              <a:t>Adj. Assoc. Prof. Sobah Abbas Petersen, sap@idi.ntnu.no</a:t>
            </a: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293688" y="777875"/>
            <a:ext cx="8022727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/>
          <a:lstStyle/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000" b="1" i="1"/>
              <a:t>Research areas</a:t>
            </a:r>
            <a:r>
              <a:rPr lang="nb-NO" sz="20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2000" i="1"/>
              <a:t>Mobile, </a:t>
            </a:r>
            <a:r>
              <a:rPr lang="nb-NO" sz="2000" i="1" err="1"/>
              <a:t>Ubiquitous</a:t>
            </a:r>
            <a:r>
              <a:rPr lang="nb-NO" sz="2000" i="1"/>
              <a:t> and Mixed </a:t>
            </a:r>
            <a:r>
              <a:rPr lang="nb-NO" sz="2000" i="1" err="1"/>
              <a:t>Reality</a:t>
            </a:r>
            <a:r>
              <a:rPr lang="nb-NO" sz="2000" i="1"/>
              <a:t> Learning </a:t>
            </a:r>
            <a:r>
              <a:rPr lang="nb-NO" sz="2000" i="1">
                <a:solidFill>
                  <a:srgbClr val="C00000"/>
                </a:solidFill>
              </a:rPr>
              <a:t>(SIMOLA, ALTT)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2000" i="1" err="1"/>
              <a:t>Serious</a:t>
            </a:r>
            <a:r>
              <a:rPr lang="nb-NO" sz="2000" i="1"/>
              <a:t> Games (</a:t>
            </a:r>
            <a:r>
              <a:rPr lang="nb-NO" sz="2000" i="1">
                <a:solidFill>
                  <a:srgbClr val="C00000"/>
                </a:solidFill>
              </a:rPr>
              <a:t>GALA: http://www.galanoe.eu/)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2000" i="1" err="1"/>
              <a:t>Gamification</a:t>
            </a:r>
            <a:r>
              <a:rPr lang="nb-NO" sz="2000" i="1"/>
              <a:t> </a:t>
            </a:r>
            <a:br>
              <a:rPr lang="nb-NO" sz="2000" i="1"/>
            </a:br>
            <a:r>
              <a:rPr lang="nb-NO" sz="2000" i="1">
                <a:solidFill>
                  <a:srgbClr val="C00000"/>
                </a:solidFill>
              </a:rPr>
              <a:t>(</a:t>
            </a:r>
            <a:r>
              <a:rPr lang="nb-NO" sz="2000" i="1" err="1">
                <a:solidFill>
                  <a:srgbClr val="C00000"/>
                </a:solidFill>
              </a:rPr>
              <a:t>MyNeighbourhood</a:t>
            </a:r>
            <a:r>
              <a:rPr lang="nb-NO" sz="2000" i="1">
                <a:solidFill>
                  <a:srgbClr val="C00000"/>
                </a:solidFill>
              </a:rPr>
              <a:t>: http://my-neighbourhood.eu/)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b-NO" sz="2000" i="1"/>
              <a:t>Enterprise </a:t>
            </a:r>
            <a:r>
              <a:rPr lang="nb-NO" sz="2000" i="1" err="1"/>
              <a:t>Modelling</a:t>
            </a:r>
            <a:r>
              <a:rPr lang="nb-NO" sz="2000" i="1"/>
              <a:t> and </a:t>
            </a:r>
            <a:r>
              <a:rPr lang="nb-NO" sz="2000" i="1" err="1"/>
              <a:t>Proactive</a:t>
            </a:r>
            <a:r>
              <a:rPr lang="nb-NO" sz="2000" i="1"/>
              <a:t> Enterprises </a:t>
            </a:r>
            <a:r>
              <a:rPr lang="nb-NO" sz="2000" i="1">
                <a:solidFill>
                  <a:srgbClr val="C00000"/>
                </a:solidFill>
              </a:rPr>
              <a:t>(http://www.proasense.eu/)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nb-NO" sz="20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000" b="1" i="1"/>
              <a:t>Courses</a:t>
            </a:r>
            <a:r>
              <a:rPr lang="nb-NO" sz="20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000" i="1"/>
              <a:t>TDT4252, DT8802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nb-NO" sz="20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nb-NO" sz="2000" b="1" i="1"/>
              <a:t>Project/master </a:t>
            </a:r>
            <a:r>
              <a:rPr lang="nb-NO" sz="2000" b="1" i="1" err="1"/>
              <a:t>thesis</a:t>
            </a:r>
            <a:r>
              <a:rPr lang="nb-NO" sz="2000" b="1" i="1"/>
              <a:t> </a:t>
            </a:r>
            <a:r>
              <a:rPr lang="nb-NO" sz="2000" b="1" i="1" err="1"/>
              <a:t>topics</a:t>
            </a:r>
            <a:endParaRPr lang="nb-NO" sz="2000" b="1" i="1"/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/>
              <a:t>Mixed Reality Learning and Decision Making in the workplace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 err="1"/>
              <a:t>Modelling</a:t>
            </a:r>
            <a:r>
              <a:rPr lang="en-US" sz="2000" i="1"/>
              <a:t> for Proactive and Sensing Enterprises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/>
              <a:t>Visual </a:t>
            </a:r>
            <a:r>
              <a:rPr lang="en-US" sz="2000" i="1" err="1"/>
              <a:t>Modelling</a:t>
            </a:r>
            <a:r>
              <a:rPr lang="en-US" sz="2000" i="1"/>
              <a:t> and personalized views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i="1" err="1"/>
              <a:t>Gamification</a:t>
            </a:r>
            <a:r>
              <a:rPr lang="en-US" sz="2000" i="1"/>
              <a:t> and engagement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20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nb-NO" sz="2400" i="1"/>
          </a:p>
        </p:txBody>
      </p:sp>
      <p:sp>
        <p:nvSpPr>
          <p:cNvPr id="14340" name="Rectangle 47"/>
          <p:cNvSpPr>
            <a:spLocks noChangeArrowheads="1"/>
          </p:cNvSpPr>
          <p:nvPr/>
        </p:nvSpPr>
        <p:spPr bwMode="auto">
          <a:xfrm>
            <a:off x="536575" y="261938"/>
            <a:ext cx="1285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847" tIns="31924" rIns="63847" bIns="31924">
            <a:spAutoFit/>
          </a:bodyPr>
          <a:lstStyle/>
          <a:p>
            <a:pPr defTabSz="639763"/>
            <a:endParaRPr lang="en-US" sz="1600"/>
          </a:p>
        </p:txBody>
      </p:sp>
      <p:pic>
        <p:nvPicPr>
          <p:cNvPr id="14341" name="Picture 2" descr="C:\Users\spet\Documents\Sobah\sap_16-Ed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717" y="750888"/>
            <a:ext cx="1655763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801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692696"/>
            <a:ext cx="1800200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93688" y="146050"/>
            <a:ext cx="85788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 anchor="ctr"/>
          <a:lstStyle/>
          <a:p>
            <a:pPr defTabSz="985838" eaLnBrk="1" hangingPunct="1"/>
            <a:r>
              <a:rPr lang="en-GB" sz="2500" b="1"/>
              <a:t>Adj. Assoc. </a:t>
            </a:r>
            <a:r>
              <a:rPr lang="en-GB" sz="2500" b="1" err="1"/>
              <a:t>Prof.</a:t>
            </a:r>
            <a:r>
              <a:rPr lang="en-GB" sz="2500" b="1"/>
              <a:t> </a:t>
            </a:r>
            <a:r>
              <a:rPr lang="en-GB" sz="2500" b="1">
                <a:solidFill>
                  <a:srgbClr val="FF0000"/>
                </a:solidFill>
              </a:rPr>
              <a:t>Babak Farshchian</a:t>
            </a:r>
            <a:r>
              <a:rPr lang="en-GB" sz="2500" b="1"/>
              <a:t>, baf@idi.ntnu.no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93688" y="777875"/>
            <a:ext cx="863917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1" rIns="89361" bIns="44681"/>
          <a:lstStyle/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Research areas</a:t>
            </a:r>
            <a:r>
              <a:rPr lang="en-GB" sz="24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Pervasive and ubiquitous computing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Collaborative information systems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Assisted living, elderly and ICT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i="1"/>
              <a:t>Social inclusion technologies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0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Courses</a:t>
            </a:r>
            <a:r>
              <a:rPr lang="en-GB" sz="2400" i="1"/>
              <a:t>: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000" i="1"/>
              <a:t>IT 3010 Research methods in informatics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000" i="1"/>
              <a:t>TDT39 Empirical studies in information technology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000" i="1"/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sz="2400" b="1" i="1"/>
              <a:t>Project/master thesis topics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i="1"/>
              <a:t>ICT for fall prevention among elderly population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i="1"/>
              <a:t>ICT for supporting dementia patients and caregivers</a:t>
            </a:r>
          </a:p>
          <a:p>
            <a:pPr marL="352425" indent="-352425" defTabSz="906463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i="1"/>
              <a:t>Internet of things infrastructures for healthcare and assisted living.</a:t>
            </a:r>
          </a:p>
          <a:p>
            <a:pPr marL="352425" indent="-352425" defTabSz="906463" eaLnBrk="1" hangingPunct="1">
              <a:lnSpc>
                <a:spcPct val="90000"/>
              </a:lnSpc>
              <a:spcBef>
                <a:spcPct val="20000"/>
              </a:spcBef>
            </a:pPr>
            <a:endParaRPr lang="en-GB" sz="2400" i="1"/>
          </a:p>
        </p:txBody>
      </p:sp>
    </p:spTree>
    <p:extLst>
      <p:ext uri="{BB962C8B-B14F-4D97-AF65-F5344CB8AC3E}">
        <p14:creationId xmlns:p14="http://schemas.microsoft.com/office/powerpoint/2010/main" val="14988556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2411413" y="2276475"/>
            <a:ext cx="3600450" cy="1152525"/>
          </a:xfrm>
        </p:spPr>
        <p:txBody>
          <a:bodyPr>
            <a:normAutofit fontScale="92500"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sz="5400">
                <a:solidFill>
                  <a:srgbClr val="C00000"/>
                </a:solidFill>
              </a:rPr>
              <a:t>Questions?</a:t>
            </a:r>
          </a:p>
          <a:p>
            <a:pPr eaLnBrk="1" hangingPunct="1"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8823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blaa_stripe_bunn" id="{95DE13C2-766D-F34A-9D72-FCC6E4E571FF}" vid="{0DEF0933-49C8-F44C-94CF-DC9EF6879D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1413</Words>
  <Application>Microsoft Office PowerPoint</Application>
  <PresentationFormat>Skjermfremvisning (4:3)</PresentationFormat>
  <Paragraphs>316</Paragraphs>
  <Slides>31</Slides>
  <Notes>21</Notes>
  <HiddenSlides>0</HiddenSlides>
  <MMClips>0</MMClips>
  <ScaleCrop>false</ScaleCrop>
  <HeadingPairs>
    <vt:vector size="10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Koblinger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41" baseType="lpstr">
      <vt:lpstr>ＭＳ Ｐゴシック</vt:lpstr>
      <vt:lpstr>Arial</vt:lpstr>
      <vt:lpstr>Calibri</vt:lpstr>
      <vt:lpstr>News Gothic MT</vt:lpstr>
      <vt:lpstr>Times</vt:lpstr>
      <vt:lpstr>Times New Roman</vt:lpstr>
      <vt:lpstr>Verdana</vt:lpstr>
      <vt:lpstr>Office-tema</vt:lpstr>
      <vt:lpstr>ericm:Prosj:Doil:Doil-Verdikt-final.doc!OLE_LINK1</vt:lpstr>
      <vt:lpstr>Picture</vt:lpstr>
      <vt:lpstr>Informatics – Informatikk </vt:lpstr>
      <vt:lpstr>Studieretningsmøtet</vt:lpstr>
      <vt:lpstr>MIT master programme</vt:lpstr>
      <vt:lpstr>PowerPoint-presentasjon</vt:lpstr>
      <vt:lpstr>PowerPoint-presentasjon</vt:lpstr>
      <vt:lpstr>Experts in Team (EiT)</vt:lpstr>
      <vt:lpstr>PowerPoint-presentasjon</vt:lpstr>
      <vt:lpstr>Relevante ressurser</vt:lpstr>
      <vt:lpstr>PowerPoint-presentasjon</vt:lpstr>
      <vt:lpstr>Work spaces /Computer labs</vt:lpstr>
      <vt:lpstr>Work spaces /Computer labs</vt:lpstr>
      <vt:lpstr>Do you need help? When and how to contact the adviser</vt:lpstr>
      <vt:lpstr>PowerPoint-presentasjon</vt:lpstr>
      <vt:lpstr>PowerPoint-presentasjon</vt:lpstr>
      <vt:lpstr>Professor Guttorm Sindre guttors@idi.ntnu.no  </vt:lpstr>
      <vt:lpstr>PowerPoint-presentasjon</vt:lpstr>
      <vt:lpstr>PowerPoint-presentasjon</vt:lpstr>
      <vt:lpstr>Øystein Nytrø</vt:lpstr>
      <vt:lpstr>Professor Pieter Toussaint</vt:lpstr>
      <vt:lpstr>PowerPoint-presentasjon</vt:lpstr>
      <vt:lpstr>Assistant. Prof. Terje Rydland, terjery@idi.ntnu.no </vt:lpstr>
      <vt:lpstr>PowerPoint-presentasjon</vt:lpstr>
      <vt:lpstr>Professor Alf Inge Wang alfw@idi.ntnu.no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Informatics – Informatikk</dc:title>
  <dc:creator>letizia</dc:creator>
  <cp:lastModifiedBy>Letizia Jaccheri</cp:lastModifiedBy>
  <cp:revision>4</cp:revision>
  <dcterms:modified xsi:type="dcterms:W3CDTF">2017-08-18T07:24:02Z</dcterms:modified>
</cp:coreProperties>
</file>