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AC76"/>
    <a:srgbClr val="0D3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8" autoAdjust="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39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CF2CDC-B079-49B0-81DE-F21E492CB492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FE884C28-789A-4255-83FD-FD89B1D0712F}">
      <dgm:prSet phldrT="[Tekst]" custT="1"/>
      <dgm:spPr/>
      <dgm:t>
        <a:bodyPr/>
        <a:lstStyle/>
        <a:p>
          <a:r>
            <a:rPr lang="nb-NO" sz="2000" b="1" i="1" dirty="0" smtClean="0"/>
            <a:t>Singling </a:t>
          </a:r>
          <a:r>
            <a:rPr lang="nb-NO" sz="2000" b="1" i="1" dirty="0" err="1" smtClean="0"/>
            <a:t>out</a:t>
          </a:r>
          <a:r>
            <a:rPr lang="nb-NO" sz="2000" b="1" i="1" dirty="0" smtClean="0"/>
            <a:t>   </a:t>
          </a:r>
          <a:endParaRPr lang="nb-NO" sz="2000" b="1" i="1" dirty="0"/>
        </a:p>
      </dgm:t>
    </dgm:pt>
    <dgm:pt modelId="{E4849BBE-2585-4174-AB02-390EF4D0725C}" type="parTrans" cxnId="{95050462-7C4D-401A-A033-77D746DFD35D}">
      <dgm:prSet/>
      <dgm:spPr/>
      <dgm:t>
        <a:bodyPr/>
        <a:lstStyle/>
        <a:p>
          <a:endParaRPr lang="nb-NO"/>
        </a:p>
      </dgm:t>
    </dgm:pt>
    <dgm:pt modelId="{14599C19-112E-44C9-B179-0119DF9A3D45}" type="sibTrans" cxnId="{95050462-7C4D-401A-A033-77D746DFD35D}">
      <dgm:prSet/>
      <dgm:spPr/>
      <dgm:t>
        <a:bodyPr/>
        <a:lstStyle/>
        <a:p>
          <a:endParaRPr lang="nb-NO"/>
        </a:p>
      </dgm:t>
    </dgm:pt>
    <dgm:pt modelId="{4736DD80-106D-4AB7-89BC-8BA886D3FEB6}" type="pres">
      <dgm:prSet presAssocID="{8ECF2CDC-B079-49B0-81DE-F21E492CB492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nb-NO"/>
        </a:p>
      </dgm:t>
    </dgm:pt>
    <dgm:pt modelId="{83160C5E-FE74-4E7E-BF86-B1570CA51112}" type="pres">
      <dgm:prSet presAssocID="{8ECF2CDC-B079-49B0-81DE-F21E492CB492}" presName="arrowNode" presStyleLbl="node1" presStyleIdx="0" presStyleCnt="1" custAng="1003626" custFlipHor="1" custScaleX="102192" custScaleY="84316" custLinFactNeighborX="-22014" custLinFactNeighborY="-9395"/>
      <dgm:spPr>
        <a:solidFill>
          <a:schemeClr val="bg1"/>
        </a:solidFill>
        <a:ln>
          <a:solidFill>
            <a:schemeClr val="tx1"/>
          </a:solidFill>
        </a:ln>
      </dgm:spPr>
    </dgm:pt>
    <dgm:pt modelId="{32031368-5BD5-4934-AB40-D2575EEE00A8}" type="pres">
      <dgm:prSet presAssocID="{FE884C28-789A-4255-83FD-FD89B1D0712F}" presName="txNode1" presStyleLbl="revTx" presStyleIdx="0" presStyleCnt="1" custScaleX="175928" custScaleY="97784" custLinFactNeighborX="-69044" custLinFactNeighborY="6880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76457C2E-5EC0-414B-96E8-A612A3848E9B}" type="presOf" srcId="{FE884C28-789A-4255-83FD-FD89B1D0712F}" destId="{32031368-5BD5-4934-AB40-D2575EEE00A8}" srcOrd="0" destOrd="0" presId="urn:microsoft.com/office/officeart/2009/3/layout/DescendingProcess"/>
    <dgm:cxn modelId="{95050462-7C4D-401A-A033-77D746DFD35D}" srcId="{8ECF2CDC-B079-49B0-81DE-F21E492CB492}" destId="{FE884C28-789A-4255-83FD-FD89B1D0712F}" srcOrd="0" destOrd="0" parTransId="{E4849BBE-2585-4174-AB02-390EF4D0725C}" sibTransId="{14599C19-112E-44C9-B179-0119DF9A3D45}"/>
    <dgm:cxn modelId="{272F67AA-585A-4B2B-B49C-1EFE133F602B}" type="presOf" srcId="{8ECF2CDC-B079-49B0-81DE-F21E492CB492}" destId="{4736DD80-106D-4AB7-89BC-8BA886D3FEB6}" srcOrd="0" destOrd="0" presId="urn:microsoft.com/office/officeart/2009/3/layout/DescendingProcess"/>
    <dgm:cxn modelId="{685DE024-3853-4910-BD3B-56B843202CA3}" type="presParOf" srcId="{4736DD80-106D-4AB7-89BC-8BA886D3FEB6}" destId="{83160C5E-FE74-4E7E-BF86-B1570CA51112}" srcOrd="0" destOrd="0" presId="urn:microsoft.com/office/officeart/2009/3/layout/DescendingProcess"/>
    <dgm:cxn modelId="{DD3E73B3-2A2C-4ADD-B713-D59E7F47E372}" type="presParOf" srcId="{4736DD80-106D-4AB7-89BC-8BA886D3FEB6}" destId="{32031368-5BD5-4934-AB40-D2575EEE00A8}" srcOrd="1" destOrd="0" presId="urn:microsoft.com/office/officeart/2009/3/layout/DescendingProcess"/>
  </dgm:cxnLst>
  <dgm:bg>
    <a:noFill/>
  </dgm:bg>
  <dgm:whole>
    <a:ln w="0"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454838-4BE0-4EEC-8AD4-4C8AF0C90B4E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EA628C3-BC5E-4869-BC55-CDCFBCB24CBC}">
      <dgm:prSet phldrT="[Tekst]" custT="1"/>
      <dgm:spPr/>
      <dgm:t>
        <a:bodyPr/>
        <a:lstStyle/>
        <a:p>
          <a:r>
            <a:rPr lang="nb-NO" sz="2000" b="1" i="1" dirty="0" err="1" smtClean="0"/>
            <a:t>Common</a:t>
          </a:r>
          <a:r>
            <a:rPr lang="nb-NO" sz="2000" b="1" i="1" dirty="0" smtClean="0"/>
            <a:t> </a:t>
          </a:r>
          <a:r>
            <a:rPr lang="nb-NO" sz="2000" b="1" i="1" dirty="0" smtClean="0"/>
            <a:t>opinion</a:t>
          </a:r>
          <a:endParaRPr lang="nb-NO" sz="2000" b="1" i="1" dirty="0"/>
        </a:p>
      </dgm:t>
    </dgm:pt>
    <dgm:pt modelId="{E8B83CEF-12F8-4F74-A768-5044F8ED8BF9}" type="parTrans" cxnId="{193B81E5-BA08-491A-A80E-662B21C93A84}">
      <dgm:prSet/>
      <dgm:spPr/>
      <dgm:t>
        <a:bodyPr/>
        <a:lstStyle/>
        <a:p>
          <a:endParaRPr lang="nb-NO"/>
        </a:p>
      </dgm:t>
    </dgm:pt>
    <dgm:pt modelId="{4C570C7A-D2CD-40FD-B826-09796C37CBBC}" type="sibTrans" cxnId="{193B81E5-BA08-491A-A80E-662B21C93A84}">
      <dgm:prSet/>
      <dgm:spPr/>
      <dgm:t>
        <a:bodyPr/>
        <a:lstStyle/>
        <a:p>
          <a:endParaRPr lang="nb-NO"/>
        </a:p>
      </dgm:t>
    </dgm:pt>
    <dgm:pt modelId="{2495B9E2-47BE-45FE-A4FC-BF41527FEA68}" type="pres">
      <dgm:prSet presAssocID="{8A454838-4BE0-4EEC-8AD4-4C8AF0C90B4E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nb-NO"/>
        </a:p>
      </dgm:t>
    </dgm:pt>
    <dgm:pt modelId="{BF54C26F-9E5C-4FBC-AAD1-E78C5F7D58DE}" type="pres">
      <dgm:prSet presAssocID="{8A454838-4BE0-4EEC-8AD4-4C8AF0C90B4E}" presName="arrowNode" presStyleLbl="node1" presStyleIdx="0" presStyleCnt="1" custAng="13793231" custLinFactNeighborX="-74951" custLinFactNeighborY="1480"/>
      <dgm:spPr>
        <a:solidFill>
          <a:srgbClr val="C00000"/>
        </a:solidFill>
      </dgm:spPr>
    </dgm:pt>
    <dgm:pt modelId="{5B485AB0-81F9-4072-BF22-7C031DB13B52}" type="pres">
      <dgm:prSet presAssocID="{EEA628C3-BC5E-4869-BC55-CDCFBCB24CBC}" presName="txNode1" presStyleLbl="revTx" presStyleIdx="0" presStyleCnt="1" custScaleX="248021" custScaleY="127958" custLinFactY="200000" custLinFactNeighborX="6500" custLinFactNeighborY="21835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2E033966-EB86-4EC0-8D23-6C2676580AF8}" type="presOf" srcId="{8A454838-4BE0-4EEC-8AD4-4C8AF0C90B4E}" destId="{2495B9E2-47BE-45FE-A4FC-BF41527FEA68}" srcOrd="0" destOrd="0" presId="urn:microsoft.com/office/officeart/2009/3/layout/DescendingProcess"/>
    <dgm:cxn modelId="{D934D0D8-2F0C-4F76-8570-3F506116C108}" type="presOf" srcId="{EEA628C3-BC5E-4869-BC55-CDCFBCB24CBC}" destId="{5B485AB0-81F9-4072-BF22-7C031DB13B52}" srcOrd="0" destOrd="0" presId="urn:microsoft.com/office/officeart/2009/3/layout/DescendingProcess"/>
    <dgm:cxn modelId="{193B81E5-BA08-491A-A80E-662B21C93A84}" srcId="{8A454838-4BE0-4EEC-8AD4-4C8AF0C90B4E}" destId="{EEA628C3-BC5E-4869-BC55-CDCFBCB24CBC}" srcOrd="0" destOrd="0" parTransId="{E8B83CEF-12F8-4F74-A768-5044F8ED8BF9}" sibTransId="{4C570C7A-D2CD-40FD-B826-09796C37CBBC}"/>
    <dgm:cxn modelId="{1EA7B227-EF9A-4986-986B-CACB8792A205}" type="presParOf" srcId="{2495B9E2-47BE-45FE-A4FC-BF41527FEA68}" destId="{BF54C26F-9E5C-4FBC-AAD1-E78C5F7D58DE}" srcOrd="0" destOrd="0" presId="urn:microsoft.com/office/officeart/2009/3/layout/DescendingProcess"/>
    <dgm:cxn modelId="{69C3E661-0458-47F3-8445-637D629A00BF}" type="presParOf" srcId="{2495B9E2-47BE-45FE-A4FC-BF41527FEA68}" destId="{5B485AB0-81F9-4072-BF22-7C031DB13B52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0071D0-4F2F-44E3-9F72-20A8B2981C5D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897873BA-CF61-41DC-BFA7-0C3B92BF2695}">
      <dgm:prSet phldrT="[Tekst]" custT="1"/>
      <dgm:spPr/>
      <dgm:t>
        <a:bodyPr/>
        <a:lstStyle/>
        <a:p>
          <a:r>
            <a:rPr lang="nb-NO" sz="2000" b="1" i="1" dirty="0" err="1" smtClean="0"/>
            <a:t>Self</a:t>
          </a:r>
          <a:r>
            <a:rPr lang="nb-NO" sz="2000" b="1" i="1" dirty="0" smtClean="0"/>
            <a:t> image</a:t>
          </a:r>
          <a:endParaRPr lang="nb-NO" sz="2000" b="1" i="1" dirty="0"/>
        </a:p>
      </dgm:t>
    </dgm:pt>
    <dgm:pt modelId="{7F69D0C8-4100-4460-B653-4B9EB90FAA56}" type="parTrans" cxnId="{76955553-3BE1-4B36-977D-AD489C3EDCC7}">
      <dgm:prSet/>
      <dgm:spPr/>
      <dgm:t>
        <a:bodyPr/>
        <a:lstStyle/>
        <a:p>
          <a:endParaRPr lang="nb-NO"/>
        </a:p>
      </dgm:t>
    </dgm:pt>
    <dgm:pt modelId="{AF65716F-EAE8-444C-A195-4FAE4188B86D}" type="sibTrans" cxnId="{76955553-3BE1-4B36-977D-AD489C3EDCC7}">
      <dgm:prSet/>
      <dgm:spPr/>
      <dgm:t>
        <a:bodyPr/>
        <a:lstStyle/>
        <a:p>
          <a:endParaRPr lang="nb-NO"/>
        </a:p>
      </dgm:t>
    </dgm:pt>
    <dgm:pt modelId="{382EDF5B-1A96-46A6-A50F-65572D2FE4C1}" type="pres">
      <dgm:prSet presAssocID="{E40071D0-4F2F-44E3-9F72-20A8B2981C5D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nb-NO"/>
        </a:p>
      </dgm:t>
    </dgm:pt>
    <dgm:pt modelId="{F70EDE61-B06E-40DB-B2F6-E941376965D5}" type="pres">
      <dgm:prSet presAssocID="{E40071D0-4F2F-44E3-9F72-20A8B2981C5D}" presName="arrowNode" presStyleLbl="node1" presStyleIdx="0" presStyleCnt="1" custAng="2486563"/>
      <dgm:spPr>
        <a:solidFill>
          <a:schemeClr val="tx1"/>
        </a:solidFill>
      </dgm:spPr>
    </dgm:pt>
    <dgm:pt modelId="{5B64746C-BC48-43A1-9B33-A43DDA423C6E}" type="pres">
      <dgm:prSet presAssocID="{897873BA-CF61-41DC-BFA7-0C3B92BF2695}" presName="txNode1" presStyleLbl="revTx" presStyleIdx="0" presStyleCnt="1" custScaleX="270270" custScaleY="14291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D25F2697-EEB9-47CF-AA61-5E25A68FEE77}" type="presOf" srcId="{897873BA-CF61-41DC-BFA7-0C3B92BF2695}" destId="{5B64746C-BC48-43A1-9B33-A43DDA423C6E}" srcOrd="0" destOrd="0" presId="urn:microsoft.com/office/officeart/2009/3/layout/DescendingProcess"/>
    <dgm:cxn modelId="{06599B3C-B566-4A05-B910-82822BBE8B27}" type="presOf" srcId="{E40071D0-4F2F-44E3-9F72-20A8B2981C5D}" destId="{382EDF5B-1A96-46A6-A50F-65572D2FE4C1}" srcOrd="0" destOrd="0" presId="urn:microsoft.com/office/officeart/2009/3/layout/DescendingProcess"/>
    <dgm:cxn modelId="{76955553-3BE1-4B36-977D-AD489C3EDCC7}" srcId="{E40071D0-4F2F-44E3-9F72-20A8B2981C5D}" destId="{897873BA-CF61-41DC-BFA7-0C3B92BF2695}" srcOrd="0" destOrd="0" parTransId="{7F69D0C8-4100-4460-B653-4B9EB90FAA56}" sibTransId="{AF65716F-EAE8-444C-A195-4FAE4188B86D}"/>
    <dgm:cxn modelId="{8E3A16EF-6405-4CE0-AFFD-F285F9151CE9}" type="presParOf" srcId="{382EDF5B-1A96-46A6-A50F-65572D2FE4C1}" destId="{F70EDE61-B06E-40DB-B2F6-E941376965D5}" srcOrd="0" destOrd="0" presId="urn:microsoft.com/office/officeart/2009/3/layout/DescendingProcess"/>
    <dgm:cxn modelId="{2CBCC84E-F33E-4B1E-A1A0-8BB3D6673A62}" type="presParOf" srcId="{382EDF5B-1A96-46A6-A50F-65572D2FE4C1}" destId="{5B64746C-BC48-43A1-9B33-A43DDA423C6E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E94F03-92E8-4D76-AD28-BA16F53E03EA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2052D6B4-1D52-49A6-836C-CD56B7371983}">
      <dgm:prSet phldrT="[Tekst]" custT="1"/>
      <dgm:spPr/>
      <dgm:t>
        <a:bodyPr/>
        <a:lstStyle/>
        <a:p>
          <a:r>
            <a:rPr lang="nb-NO" sz="2000" b="1" i="1" dirty="0" err="1" smtClean="0"/>
            <a:t>Structures</a:t>
          </a:r>
          <a:endParaRPr lang="nb-NO" sz="2000" b="1" i="1" dirty="0"/>
        </a:p>
      </dgm:t>
    </dgm:pt>
    <dgm:pt modelId="{D8FBA7DA-0258-4A8E-822C-FB6482A7B448}" type="parTrans" cxnId="{05E93E65-BAD4-4AB3-95B6-94DB96160522}">
      <dgm:prSet/>
      <dgm:spPr/>
      <dgm:t>
        <a:bodyPr/>
        <a:lstStyle/>
        <a:p>
          <a:endParaRPr lang="nb-NO"/>
        </a:p>
      </dgm:t>
    </dgm:pt>
    <dgm:pt modelId="{9AF6AA04-EC02-4EF6-AC5F-9A13DFACFC1D}" type="sibTrans" cxnId="{05E93E65-BAD4-4AB3-95B6-94DB96160522}">
      <dgm:prSet/>
      <dgm:spPr/>
      <dgm:t>
        <a:bodyPr/>
        <a:lstStyle/>
        <a:p>
          <a:endParaRPr lang="nb-NO"/>
        </a:p>
      </dgm:t>
    </dgm:pt>
    <dgm:pt modelId="{D8E09193-1917-40E0-86CA-4A53FF74DD75}" type="pres">
      <dgm:prSet presAssocID="{BAE94F03-92E8-4D76-AD28-BA16F53E03EA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nb-NO"/>
        </a:p>
      </dgm:t>
    </dgm:pt>
    <dgm:pt modelId="{460126E0-481F-40C0-BF18-15FA24263353}" type="pres">
      <dgm:prSet presAssocID="{BAE94F03-92E8-4D76-AD28-BA16F53E03EA}" presName="arrowNode" presStyleLbl="node1" presStyleIdx="0" presStyleCnt="1" custAng="4524244"/>
      <dgm:spPr>
        <a:solidFill>
          <a:srgbClr val="BBAC76"/>
        </a:solidFill>
      </dgm:spPr>
    </dgm:pt>
    <dgm:pt modelId="{46AE4985-75DF-494F-83FC-03CFEFA82D74}" type="pres">
      <dgm:prSet presAssocID="{2052D6B4-1D52-49A6-836C-CD56B7371983}" presName="txNode1" presStyleLbl="revTx" presStyleIdx="0" presStyleCnt="1" custScaleX="134310" custLinFactY="71314" custLinFactNeighborX="67506" custLinFactNeighborY="10000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05E93E65-BAD4-4AB3-95B6-94DB96160522}" srcId="{BAE94F03-92E8-4D76-AD28-BA16F53E03EA}" destId="{2052D6B4-1D52-49A6-836C-CD56B7371983}" srcOrd="0" destOrd="0" parTransId="{D8FBA7DA-0258-4A8E-822C-FB6482A7B448}" sibTransId="{9AF6AA04-EC02-4EF6-AC5F-9A13DFACFC1D}"/>
    <dgm:cxn modelId="{8BBD28FA-6E2A-42DA-AB27-DC0509ACB41E}" type="presOf" srcId="{BAE94F03-92E8-4D76-AD28-BA16F53E03EA}" destId="{D8E09193-1917-40E0-86CA-4A53FF74DD75}" srcOrd="0" destOrd="0" presId="urn:microsoft.com/office/officeart/2009/3/layout/DescendingProcess"/>
    <dgm:cxn modelId="{60DBD3D6-397D-4D50-9D74-99C84A471174}" type="presOf" srcId="{2052D6B4-1D52-49A6-836C-CD56B7371983}" destId="{46AE4985-75DF-494F-83FC-03CFEFA82D74}" srcOrd="0" destOrd="0" presId="urn:microsoft.com/office/officeart/2009/3/layout/DescendingProcess"/>
    <dgm:cxn modelId="{C2A2FBD1-D6DB-45D1-A431-7AC600472D8E}" type="presParOf" srcId="{D8E09193-1917-40E0-86CA-4A53FF74DD75}" destId="{460126E0-481F-40C0-BF18-15FA24263353}" srcOrd="0" destOrd="0" presId="urn:microsoft.com/office/officeart/2009/3/layout/DescendingProcess"/>
    <dgm:cxn modelId="{251F7FCD-4966-40C7-BB84-B7554F6054FD}" type="presParOf" srcId="{D8E09193-1917-40E0-86CA-4A53FF74DD75}" destId="{46AE4985-75DF-494F-83FC-03CFEFA82D74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160C5E-FE74-4E7E-BF86-B1570CA51112}">
      <dsp:nvSpPr>
        <dsp:cNvPr id="0" name=""/>
        <dsp:cNvSpPr/>
      </dsp:nvSpPr>
      <dsp:spPr>
        <a:xfrm rot="16200000" flipH="1">
          <a:off x="458292" y="353784"/>
          <a:ext cx="1283348" cy="1283132"/>
        </a:xfrm>
        <a:prstGeom prst="swooshArrow">
          <a:avLst>
            <a:gd name="adj1" fmla="val 16310"/>
            <a:gd name="adj2" fmla="val 31370"/>
          </a:avLst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031368-5BD5-4934-AB40-D2575EEE00A8}">
      <dsp:nvSpPr>
        <dsp:cNvPr id="0" name=""/>
        <dsp:cNvSpPr/>
      </dsp:nvSpPr>
      <dsp:spPr>
        <a:xfrm>
          <a:off x="0" y="284705"/>
          <a:ext cx="1357346" cy="296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b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b="1" i="1" kern="1200" dirty="0" smtClean="0"/>
            <a:t>Singling </a:t>
          </a:r>
          <a:r>
            <a:rPr lang="nb-NO" sz="2000" b="1" i="1" kern="1200" dirty="0" err="1" smtClean="0"/>
            <a:t>out</a:t>
          </a:r>
          <a:r>
            <a:rPr lang="nb-NO" sz="2000" b="1" i="1" kern="1200" dirty="0" smtClean="0"/>
            <a:t>   </a:t>
          </a:r>
          <a:endParaRPr lang="nb-NO" sz="2000" b="1" i="1" kern="1200" dirty="0"/>
        </a:p>
      </dsp:txBody>
      <dsp:txXfrm>
        <a:off x="0" y="284705"/>
        <a:ext cx="1357346" cy="2965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4C26F-9E5C-4FBC-AAD1-E78C5F7D58DE}">
      <dsp:nvSpPr>
        <dsp:cNvPr id="0" name=""/>
        <dsp:cNvSpPr/>
      </dsp:nvSpPr>
      <dsp:spPr>
        <a:xfrm rot="18189605">
          <a:off x="-669134" y="466606"/>
          <a:ext cx="1916504" cy="1336523"/>
        </a:xfrm>
        <a:prstGeom prst="swooshArrow">
          <a:avLst>
            <a:gd name="adj1" fmla="val 16310"/>
            <a:gd name="adj2" fmla="val 3137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85AB0-81F9-4072-BF22-7C031DB13B52}">
      <dsp:nvSpPr>
        <dsp:cNvPr id="0" name=""/>
        <dsp:cNvSpPr/>
      </dsp:nvSpPr>
      <dsp:spPr>
        <a:xfrm>
          <a:off x="-34840" y="1461233"/>
          <a:ext cx="2241049" cy="454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b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b="1" i="1" kern="1200" dirty="0" err="1" smtClean="0"/>
            <a:t>Common</a:t>
          </a:r>
          <a:r>
            <a:rPr lang="nb-NO" sz="2000" b="1" i="1" kern="1200" dirty="0" smtClean="0"/>
            <a:t> </a:t>
          </a:r>
          <a:r>
            <a:rPr lang="nb-NO" sz="2000" b="1" i="1" kern="1200" dirty="0" smtClean="0"/>
            <a:t>opinion</a:t>
          </a:r>
          <a:endParaRPr lang="nb-NO" sz="2000" b="1" i="1" kern="1200" dirty="0"/>
        </a:p>
      </dsp:txBody>
      <dsp:txXfrm>
        <a:off x="-34840" y="1461233"/>
        <a:ext cx="2241049" cy="4545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0EDE61-B06E-40DB-B2F6-E941376965D5}">
      <dsp:nvSpPr>
        <dsp:cNvPr id="0" name=""/>
        <dsp:cNvSpPr/>
      </dsp:nvSpPr>
      <dsp:spPr>
        <a:xfrm rot="6882937">
          <a:off x="554066" y="575531"/>
          <a:ext cx="1448875" cy="1010410"/>
        </a:xfrm>
        <a:prstGeom prst="swooshArrow">
          <a:avLst>
            <a:gd name="adj1" fmla="val 16310"/>
            <a:gd name="adj2" fmla="val 31370"/>
          </a:avLst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64746C-BC48-43A1-9B33-A43DDA423C6E}">
      <dsp:nvSpPr>
        <dsp:cNvPr id="0" name=""/>
        <dsp:cNvSpPr/>
      </dsp:nvSpPr>
      <dsp:spPr>
        <a:xfrm>
          <a:off x="-124619" y="183920"/>
          <a:ext cx="1846214" cy="383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b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b="1" i="1" kern="1200" dirty="0" err="1" smtClean="0"/>
            <a:t>Self</a:t>
          </a:r>
          <a:r>
            <a:rPr lang="nb-NO" sz="2000" b="1" i="1" kern="1200" dirty="0" smtClean="0"/>
            <a:t> image</a:t>
          </a:r>
          <a:endParaRPr lang="nb-NO" sz="2000" b="1" i="1" kern="1200" dirty="0"/>
        </a:p>
      </dsp:txBody>
      <dsp:txXfrm>
        <a:off x="-124619" y="183920"/>
        <a:ext cx="1846214" cy="3837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126E0-481F-40C0-BF18-15FA24263353}">
      <dsp:nvSpPr>
        <dsp:cNvPr id="0" name=""/>
        <dsp:cNvSpPr/>
      </dsp:nvSpPr>
      <dsp:spPr>
        <a:xfrm rot="8920618">
          <a:off x="514705" y="677321"/>
          <a:ext cx="2316835" cy="1615704"/>
        </a:xfrm>
        <a:prstGeom prst="swooshArrow">
          <a:avLst>
            <a:gd name="adj1" fmla="val 16310"/>
            <a:gd name="adj2" fmla="val 31370"/>
          </a:avLst>
        </a:prstGeom>
        <a:solidFill>
          <a:srgbClr val="BBAC7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E4985-75DF-494F-83FC-03CFEFA82D74}">
      <dsp:nvSpPr>
        <dsp:cNvPr id="0" name=""/>
        <dsp:cNvSpPr/>
      </dsp:nvSpPr>
      <dsp:spPr>
        <a:xfrm>
          <a:off x="909384" y="878904"/>
          <a:ext cx="1467089" cy="429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b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b="1" i="1" kern="1200" dirty="0" err="1" smtClean="0"/>
            <a:t>Structures</a:t>
          </a:r>
          <a:endParaRPr lang="nb-NO" sz="2000" b="1" i="1" kern="1200" dirty="0"/>
        </a:p>
      </dsp:txBody>
      <dsp:txXfrm>
        <a:off x="909384" y="878904"/>
        <a:ext cx="1467089" cy="4294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8315" y="2677415"/>
            <a:ext cx="7772400" cy="901094"/>
          </a:xfrm>
        </p:spPr>
        <p:txBody>
          <a:bodyPr anchor="t" anchorCtr="0"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68315" y="3645154"/>
            <a:ext cx="7772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015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41800" y="3073400"/>
            <a:ext cx="647700" cy="6985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41800" y="3073400"/>
            <a:ext cx="647700" cy="698500"/>
          </a:xfrm>
          <a:prstGeom prst="rect">
            <a:avLst/>
          </a:prstGeom>
        </p:spPr>
      </p:pic>
      <p:sp>
        <p:nvSpPr>
          <p:cNvPr id="14" name="Plassholder for lysbildenummer 5"/>
          <p:cNvSpPr txBox="1">
            <a:spLocks/>
          </p:cNvSpPr>
          <p:nvPr userDrawn="1"/>
        </p:nvSpPr>
        <p:spPr>
          <a:xfrm>
            <a:off x="8474800" y="6421247"/>
            <a:ext cx="342081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001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8246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2914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23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249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71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9648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53223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385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183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4" name="Bilde 3" descr="sirkler.jp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51"/>
          <a:stretch/>
        </p:blipFill>
        <p:spPr>
          <a:xfrm>
            <a:off x="7993703" y="511250"/>
            <a:ext cx="1151994" cy="114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5.png"/><Relationship Id="rId21" Type="http://schemas.openxmlformats.org/officeDocument/2006/relationships/diagramQuickStyle" Target="../diagrams/quickStyle4.xml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image" Target="../media/image4.jpeg"/><Relationship Id="rId16" Type="http://schemas.openxmlformats.org/officeDocument/2006/relationships/diagramQuickStyle" Target="../diagrams/quickStyle3.xml"/><Relationship Id="rId20" Type="http://schemas.openxmlformats.org/officeDocument/2006/relationships/diagramLayout" Target="../diagrams/layout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24" Type="http://schemas.openxmlformats.org/officeDocument/2006/relationships/image" Target="../media/image6.png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23" Type="http://schemas.microsoft.com/office/2007/relationships/diagramDrawing" Target="../diagrams/drawing4.xml"/><Relationship Id="rId10" Type="http://schemas.openxmlformats.org/officeDocument/2006/relationships/diagramLayout" Target="../diagrams/layout2.xml"/><Relationship Id="rId19" Type="http://schemas.openxmlformats.org/officeDocument/2006/relationships/diagramData" Target="../diagrams/data4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Relationship Id="rId22" Type="http://schemas.openxmlformats.org/officeDocument/2006/relationships/diagramColors" Target="../diagrams/colors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7126" y="2505216"/>
            <a:ext cx="7772400" cy="901094"/>
          </a:xfrm>
        </p:spPr>
        <p:txBody>
          <a:bodyPr>
            <a:normAutofit/>
          </a:bodyPr>
          <a:lstStyle/>
          <a:p>
            <a:r>
              <a:rPr lang="en-GB" dirty="0"/>
              <a:t>Being or </a:t>
            </a:r>
            <a:r>
              <a:rPr lang="en-GB" dirty="0" smtClean="0"/>
              <a:t>becoming?</a:t>
            </a:r>
            <a:endParaRPr lang="nb-NO" sz="27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17126" y="3168794"/>
            <a:ext cx="7772400" cy="17526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and its influence on motivation for </a:t>
            </a:r>
            <a:r>
              <a:rPr lang="en-GB" dirty="0" smtClean="0"/>
              <a:t>mentoring (in CS?)</a:t>
            </a:r>
            <a:endParaRPr lang="en-GB" dirty="0" smtClean="0"/>
          </a:p>
          <a:p>
            <a:endParaRPr lang="en-GB" sz="2400" dirty="0"/>
          </a:p>
          <a:p>
            <a:r>
              <a:rPr lang="nb-NO" dirty="0">
                <a:solidFill>
                  <a:schemeClr val="tx1"/>
                </a:solidFill>
              </a:rPr>
              <a:t>Kirsti E. Berntsen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sz="2000" dirty="0" smtClean="0"/>
              <a:t>Ass. Prof.</a:t>
            </a:r>
            <a:br>
              <a:rPr lang="nb-NO" sz="2000" dirty="0" smtClean="0"/>
            </a:br>
            <a:r>
              <a:rPr lang="nb-NO" sz="2000" dirty="0" smtClean="0"/>
              <a:t>Dept. Informatics </a:t>
            </a:r>
            <a:r>
              <a:rPr lang="nb-NO" sz="2000" dirty="0"/>
              <a:t>and </a:t>
            </a:r>
            <a:r>
              <a:rPr lang="nb-NO" sz="2000" dirty="0" smtClean="0"/>
              <a:t>e-Learning</a:t>
            </a:r>
            <a:endParaRPr lang="nb-NO" sz="2000" dirty="0"/>
          </a:p>
          <a:p>
            <a:endParaRPr lang="nb-NO" sz="2400" dirty="0"/>
          </a:p>
        </p:txBody>
      </p:sp>
      <p:grpSp>
        <p:nvGrpSpPr>
          <p:cNvPr id="6" name="Gruppe 5"/>
          <p:cNvGrpSpPr/>
          <p:nvPr/>
        </p:nvGrpSpPr>
        <p:grpSpPr>
          <a:xfrm>
            <a:off x="6517094" y="359678"/>
            <a:ext cx="2155389" cy="1751325"/>
            <a:chOff x="6429510" y="337780"/>
            <a:chExt cx="2155389" cy="1751325"/>
          </a:xfrm>
        </p:grpSpPr>
        <p:sp>
          <p:nvSpPr>
            <p:cNvPr id="5" name="Ellipse 4"/>
            <p:cNvSpPr/>
            <p:nvPr/>
          </p:nvSpPr>
          <p:spPr>
            <a:xfrm>
              <a:off x="7596009" y="337780"/>
              <a:ext cx="988890" cy="988890"/>
            </a:xfrm>
            <a:prstGeom prst="ellipse">
              <a:avLst/>
            </a:prstGeom>
            <a:solidFill>
              <a:srgbClr val="0D3475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Ellipse 11"/>
            <p:cNvSpPr/>
            <p:nvPr/>
          </p:nvSpPr>
          <p:spPr>
            <a:xfrm>
              <a:off x="6815720" y="641606"/>
              <a:ext cx="475240" cy="475240"/>
            </a:xfrm>
            <a:prstGeom prst="ellipse">
              <a:avLst/>
            </a:prstGeom>
            <a:solidFill>
              <a:srgbClr val="0D347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Ellipse 13"/>
            <p:cNvSpPr/>
            <p:nvPr/>
          </p:nvSpPr>
          <p:spPr>
            <a:xfrm>
              <a:off x="6995176" y="1326670"/>
              <a:ext cx="762435" cy="762435"/>
            </a:xfrm>
            <a:prstGeom prst="ellipse">
              <a:avLst/>
            </a:prstGeom>
            <a:solidFill>
              <a:srgbClr val="BBAC7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Ellipse 14"/>
            <p:cNvSpPr/>
            <p:nvPr/>
          </p:nvSpPr>
          <p:spPr>
            <a:xfrm>
              <a:off x="6429510" y="1339986"/>
              <a:ext cx="218266" cy="218266"/>
            </a:xfrm>
            <a:prstGeom prst="ellipse">
              <a:avLst/>
            </a:prstGeom>
            <a:solidFill>
              <a:srgbClr val="BBAC76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16" name="Bilde 15" descr="ny_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01" y="603260"/>
            <a:ext cx="3139440" cy="89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0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5778137" cy="1629311"/>
          </a:xfrm>
        </p:spPr>
        <p:txBody>
          <a:bodyPr>
            <a:normAutofit fontScale="90000"/>
          </a:bodyPr>
          <a:lstStyle/>
          <a:p>
            <a:r>
              <a:rPr lang="nb-NO" dirty="0"/>
              <a:t>The </a:t>
            </a:r>
            <a:r>
              <a:rPr lang="nb-NO" dirty="0" err="1"/>
              <a:t>evidence</a:t>
            </a:r>
            <a:r>
              <a:rPr lang="nb-NO" dirty="0"/>
              <a:t> </a:t>
            </a:r>
            <a:r>
              <a:rPr lang="nb-NO" dirty="0" smtClean="0"/>
              <a:t>shows</a:t>
            </a:r>
            <a:br>
              <a:rPr lang="nb-NO" dirty="0" smtClean="0"/>
            </a:br>
            <a:r>
              <a:rPr lang="nb-NO" b="0" i="1" dirty="0" smtClean="0"/>
              <a:t>- </a:t>
            </a:r>
            <a:r>
              <a:rPr lang="nb-NO" sz="3200" b="0" i="1" dirty="0" smtClean="0"/>
              <a:t>CS </a:t>
            </a:r>
            <a:r>
              <a:rPr lang="nb-NO" sz="3200" b="0" i="1" dirty="0" err="1" smtClean="0"/>
              <a:t>worse</a:t>
            </a:r>
            <a:r>
              <a:rPr lang="nb-NO" sz="3200" b="0" i="1" dirty="0" smtClean="0"/>
              <a:t> </a:t>
            </a:r>
            <a:r>
              <a:rPr lang="nb-NO" sz="3200" b="0" i="1" dirty="0" err="1" smtClean="0"/>
              <a:t>off</a:t>
            </a:r>
            <a:r>
              <a:rPr lang="nb-NO" sz="3200" b="0" i="1" dirty="0" smtClean="0"/>
              <a:t> </a:t>
            </a:r>
            <a:r>
              <a:rPr lang="nb-NO" sz="3200" b="0" i="1" dirty="0" err="1" smtClean="0"/>
              <a:t>than</a:t>
            </a:r>
            <a:r>
              <a:rPr lang="nb-NO" sz="3200" b="0" i="1" dirty="0" smtClean="0"/>
              <a:t> STEM</a:t>
            </a:r>
            <a:br>
              <a:rPr lang="nb-NO" sz="3200" b="0" i="1" dirty="0" smtClean="0"/>
            </a:br>
            <a:r>
              <a:rPr lang="nb-NO" sz="3200" b="0" i="1" dirty="0" smtClean="0"/>
              <a:t>- </a:t>
            </a:r>
            <a:r>
              <a:rPr lang="nb-NO" sz="3200" b="0" i="1" dirty="0" err="1" smtClean="0"/>
              <a:t>medicine</a:t>
            </a:r>
            <a:r>
              <a:rPr lang="nb-NO" sz="3200" b="0" i="1" dirty="0" smtClean="0"/>
              <a:t>, </a:t>
            </a:r>
            <a:r>
              <a:rPr lang="nb-NO" sz="3200" b="0" i="1" dirty="0" err="1" smtClean="0"/>
              <a:t>nano</a:t>
            </a:r>
            <a:r>
              <a:rPr lang="nb-NO" sz="3200" b="0" i="1" dirty="0" smtClean="0"/>
              <a:t> &amp; IX </a:t>
            </a:r>
            <a:r>
              <a:rPr lang="nb-NO" sz="3200" b="0" i="1" dirty="0" err="1" smtClean="0"/>
              <a:t>are</a:t>
            </a:r>
            <a:r>
              <a:rPr lang="nb-NO" sz="3200" b="0" i="1" dirty="0" smtClean="0"/>
              <a:t> ‘hot’</a:t>
            </a:r>
            <a:endParaRPr lang="nb-NO" sz="3200" b="0" i="1" dirty="0"/>
          </a:p>
        </p:txBody>
      </p:sp>
      <p:pic>
        <p:nvPicPr>
          <p:cNvPr id="1026" name="Picture 2" descr="http://staffingstream.wpengine.netdna-cdn.com/wp-content/uploads/2014/09/47000278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33" y="3229615"/>
            <a:ext cx="4446877" cy="332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194" y="1903949"/>
            <a:ext cx="4082824" cy="3062118"/>
          </a:xfrm>
          <a:prstGeom prst="rect">
            <a:avLst/>
          </a:prstGeom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803256988"/>
              </p:ext>
            </p:extLst>
          </p:nvPr>
        </p:nvGraphicFramePr>
        <p:xfrm>
          <a:off x="6158044" y="846138"/>
          <a:ext cx="2466766" cy="1895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399254551"/>
              </p:ext>
            </p:extLst>
          </p:nvPr>
        </p:nvGraphicFramePr>
        <p:xfrm>
          <a:off x="5854474" y="4751163"/>
          <a:ext cx="2484105" cy="22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531804895"/>
              </p:ext>
            </p:extLst>
          </p:nvPr>
        </p:nvGraphicFramePr>
        <p:xfrm>
          <a:off x="82731" y="2386060"/>
          <a:ext cx="1846216" cy="2103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829694711"/>
              </p:ext>
            </p:extLst>
          </p:nvPr>
        </p:nvGraphicFramePr>
        <p:xfrm>
          <a:off x="1831519" y="1224612"/>
          <a:ext cx="2952206" cy="2970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pSp>
        <p:nvGrpSpPr>
          <p:cNvPr id="4" name="Gruppe 3"/>
          <p:cNvGrpSpPr/>
          <p:nvPr/>
        </p:nvGrpSpPr>
        <p:grpSpPr>
          <a:xfrm>
            <a:off x="6944567" y="4488517"/>
            <a:ext cx="1908213" cy="1914310"/>
            <a:chOff x="6944567" y="4488517"/>
            <a:chExt cx="1908213" cy="1914310"/>
          </a:xfrm>
        </p:grpSpPr>
        <p:pic>
          <p:nvPicPr>
            <p:cNvPr id="24" name="Bilde 23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944567" y="4488517"/>
              <a:ext cx="1908213" cy="1914310"/>
            </a:xfrm>
            <a:prstGeom prst="rect">
              <a:avLst/>
            </a:prstGeom>
          </p:spPr>
        </p:pic>
        <p:sp>
          <p:nvSpPr>
            <p:cNvPr id="3" name="TekstSylinder 2"/>
            <p:cNvSpPr txBox="1"/>
            <p:nvPr/>
          </p:nvSpPr>
          <p:spPr>
            <a:xfrm>
              <a:off x="7441474" y="5588118"/>
              <a:ext cx="357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3600" b="1" dirty="0" smtClean="0"/>
                <a:t>?</a:t>
              </a:r>
              <a:endParaRPr lang="nb-NO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0688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issues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Traditions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authorship</a:t>
            </a:r>
            <a:r>
              <a:rPr lang="nb-NO" dirty="0" smtClean="0"/>
              <a:t> in </a:t>
            </a:r>
            <a:r>
              <a:rPr lang="nb-NO" dirty="0" err="1" smtClean="0"/>
              <a:t>scientific</a:t>
            </a:r>
            <a:r>
              <a:rPr lang="nb-NO" dirty="0" smtClean="0"/>
              <a:t> </a:t>
            </a:r>
            <a:r>
              <a:rPr lang="nb-NO" dirty="0" err="1" smtClean="0"/>
              <a:t>publications</a:t>
            </a:r>
            <a:endParaRPr lang="nb-NO" dirty="0" smtClean="0"/>
          </a:p>
          <a:p>
            <a:pPr lvl="1"/>
            <a:r>
              <a:rPr lang="nb-NO" dirty="0" err="1" smtClean="0"/>
              <a:t>Sociology</a:t>
            </a:r>
            <a:r>
              <a:rPr lang="nb-NO" dirty="0" smtClean="0"/>
              <a:t> – </a:t>
            </a:r>
            <a:r>
              <a:rPr lang="nb-NO" dirty="0" err="1" smtClean="0"/>
              <a:t>ranked</a:t>
            </a:r>
            <a:r>
              <a:rPr lang="nb-NO" dirty="0" smtClean="0"/>
              <a:t> </a:t>
            </a:r>
            <a:r>
              <a:rPr lang="nb-NO" dirty="0" err="1" smtClean="0"/>
              <a:t>authorship</a:t>
            </a:r>
            <a:r>
              <a:rPr lang="nb-NO" dirty="0" smtClean="0"/>
              <a:t> =&gt; </a:t>
            </a:r>
            <a:r>
              <a:rPr lang="nb-NO" dirty="0" err="1" smtClean="0"/>
              <a:t>gender</a:t>
            </a:r>
            <a:r>
              <a:rPr lang="nb-NO" dirty="0" smtClean="0"/>
              <a:t> indifferent </a:t>
            </a:r>
            <a:r>
              <a:rPr lang="nb-NO" dirty="0" err="1" smtClean="0"/>
              <a:t>recognition</a:t>
            </a:r>
            <a:endParaRPr lang="nb-NO" dirty="0"/>
          </a:p>
          <a:p>
            <a:pPr lvl="1"/>
            <a:r>
              <a:rPr lang="nb-NO" dirty="0" smtClean="0"/>
              <a:t>E.g. </a:t>
            </a:r>
            <a:r>
              <a:rPr lang="nb-NO" dirty="0" err="1" smtClean="0"/>
              <a:t>economics</a:t>
            </a:r>
            <a:r>
              <a:rPr lang="nb-NO" dirty="0" smtClean="0"/>
              <a:t> - </a:t>
            </a:r>
            <a:r>
              <a:rPr lang="nb-NO" dirty="0" err="1"/>
              <a:t>alfabetical</a:t>
            </a:r>
            <a:r>
              <a:rPr lang="nb-NO" dirty="0"/>
              <a:t> </a:t>
            </a:r>
            <a:r>
              <a:rPr lang="nb-NO" dirty="0" smtClean="0"/>
              <a:t>order =&gt; male </a:t>
            </a:r>
            <a:r>
              <a:rPr lang="nb-NO" dirty="0" err="1" smtClean="0"/>
              <a:t>recognition</a:t>
            </a:r>
            <a:r>
              <a:rPr lang="nb-NO" dirty="0" smtClean="0"/>
              <a:t>  </a:t>
            </a:r>
            <a:br>
              <a:rPr lang="nb-NO" dirty="0" smtClean="0"/>
            </a:br>
            <a:r>
              <a:rPr lang="nb-NO" sz="1800" dirty="0" smtClean="0"/>
              <a:t>(</a:t>
            </a:r>
            <a:r>
              <a:rPr lang="nb-NO" sz="1800" dirty="0" err="1" smtClean="0"/>
              <a:t>Sarsons</a:t>
            </a:r>
            <a:r>
              <a:rPr lang="nb-NO" sz="1800" dirty="0" smtClean="0"/>
              <a:t> 2015, </a:t>
            </a:r>
            <a:r>
              <a:rPr lang="nb-NO" sz="1800" i="1" dirty="0" err="1" smtClean="0"/>
              <a:t>unpublished</a:t>
            </a:r>
            <a:r>
              <a:rPr lang="nb-NO" sz="1800" i="1" dirty="0" smtClean="0"/>
              <a:t> Harvard</a:t>
            </a:r>
            <a:r>
              <a:rPr lang="nb-NO" sz="1800" dirty="0" smtClean="0"/>
              <a:t>)</a:t>
            </a:r>
          </a:p>
          <a:p>
            <a:pPr lvl="1"/>
            <a:endParaRPr lang="nb-NO" sz="1800" dirty="0"/>
          </a:p>
          <a:p>
            <a:r>
              <a:rPr lang="nb-NO" sz="2200" dirty="0" err="1" smtClean="0"/>
              <a:t>Gender</a:t>
            </a:r>
            <a:r>
              <a:rPr lang="nb-NO" sz="2200" dirty="0" smtClean="0"/>
              <a:t> </a:t>
            </a:r>
            <a:r>
              <a:rPr lang="nb-NO" sz="2200" dirty="0" err="1" smtClean="0"/>
              <a:t>based</a:t>
            </a:r>
            <a:r>
              <a:rPr lang="nb-NO" sz="2200" dirty="0" smtClean="0"/>
              <a:t> </a:t>
            </a:r>
            <a:r>
              <a:rPr lang="nb-NO" sz="2200" dirty="0" err="1" smtClean="0"/>
              <a:t>strategies</a:t>
            </a:r>
            <a:r>
              <a:rPr lang="nb-NO" sz="2200" dirty="0" smtClean="0"/>
              <a:t> =&gt; single </a:t>
            </a:r>
            <a:r>
              <a:rPr lang="nb-NO" sz="2200" dirty="0" err="1" smtClean="0"/>
              <a:t>out</a:t>
            </a:r>
            <a:r>
              <a:rPr lang="nb-NO" sz="2200" dirty="0" smtClean="0"/>
              <a:t/>
            </a:r>
            <a:br>
              <a:rPr lang="nb-NO" sz="2200" dirty="0" smtClean="0"/>
            </a:br>
            <a:endParaRPr lang="nb-NO" sz="2200" dirty="0" smtClean="0"/>
          </a:p>
          <a:p>
            <a:r>
              <a:rPr lang="nb-NO" sz="2200" dirty="0" smtClean="0"/>
              <a:t>To </a:t>
            </a:r>
            <a:r>
              <a:rPr lang="nb-NO" sz="2200" dirty="0" err="1" smtClean="0"/>
              <a:t>counter</a:t>
            </a:r>
            <a:r>
              <a:rPr lang="nb-NO" sz="2200" dirty="0" smtClean="0"/>
              <a:t> </a:t>
            </a:r>
            <a:r>
              <a:rPr lang="nb-NO" sz="2200" dirty="0" err="1" smtClean="0"/>
              <a:t>balance</a:t>
            </a:r>
            <a:r>
              <a:rPr lang="nb-NO" sz="2200" dirty="0" smtClean="0"/>
              <a:t> - </a:t>
            </a:r>
            <a:r>
              <a:rPr lang="nb-NO" sz="2200" dirty="0" err="1"/>
              <a:t>we</a:t>
            </a:r>
            <a:r>
              <a:rPr lang="nb-NO" sz="2200" dirty="0"/>
              <a:t> </a:t>
            </a:r>
            <a:r>
              <a:rPr lang="nb-NO" sz="2200" dirty="0" err="1"/>
              <a:t>need</a:t>
            </a:r>
            <a:r>
              <a:rPr lang="nb-NO" sz="2200" dirty="0"/>
              <a:t> </a:t>
            </a:r>
            <a:r>
              <a:rPr lang="nb-NO" sz="2200" dirty="0" err="1"/>
              <a:t>common</a:t>
            </a:r>
            <a:r>
              <a:rPr lang="nb-NO" sz="2200" dirty="0"/>
              <a:t> </a:t>
            </a:r>
            <a:r>
              <a:rPr lang="nb-NO" sz="2200" dirty="0" err="1"/>
              <a:t>stories</a:t>
            </a:r>
            <a:r>
              <a:rPr lang="nb-NO" sz="2200" dirty="0"/>
              <a:t> </a:t>
            </a:r>
            <a:r>
              <a:rPr lang="nb-NO" sz="2200" dirty="0" err="1"/>
              <a:t>on</a:t>
            </a:r>
            <a:r>
              <a:rPr lang="nb-NO" sz="2200" dirty="0"/>
              <a:t> </a:t>
            </a:r>
            <a:r>
              <a:rPr lang="nb-NO" sz="2200" dirty="0" err="1" smtClean="0"/>
              <a:t>why</a:t>
            </a:r>
            <a:r>
              <a:rPr lang="nb-NO" sz="2200" dirty="0" smtClean="0"/>
              <a:t> to do ..</a:t>
            </a:r>
          </a:p>
          <a:p>
            <a:endParaRPr lang="nb-NO" sz="2200" dirty="0"/>
          </a:p>
          <a:p>
            <a:r>
              <a:rPr lang="nb-NO" sz="2200" dirty="0" err="1" smtClean="0"/>
              <a:t>What</a:t>
            </a:r>
            <a:r>
              <a:rPr lang="nb-NO" sz="2200" dirty="0" smtClean="0"/>
              <a:t> </a:t>
            </a:r>
            <a:r>
              <a:rPr lang="nb-NO" sz="2200" dirty="0" err="1" smtClean="0"/>
              <a:t>are</a:t>
            </a:r>
            <a:r>
              <a:rPr lang="nb-NO" sz="2200" dirty="0" smtClean="0"/>
              <a:t> my </a:t>
            </a:r>
            <a:r>
              <a:rPr lang="nb-NO" sz="2200" dirty="0" err="1" smtClean="0"/>
              <a:t>capabilities</a:t>
            </a:r>
            <a:r>
              <a:rPr lang="nb-NO" sz="2200" dirty="0" smtClean="0"/>
              <a:t>? =&gt; </a:t>
            </a:r>
            <a:r>
              <a:rPr lang="nb-NO" sz="2200" dirty="0" err="1" smtClean="0"/>
              <a:t>qualitative</a:t>
            </a:r>
            <a:r>
              <a:rPr lang="nb-NO" sz="2200" dirty="0" smtClean="0"/>
              <a:t> feedback </a:t>
            </a:r>
            <a:r>
              <a:rPr lang="nb-NO" sz="2200" dirty="0" err="1" smtClean="0"/>
              <a:t>on</a:t>
            </a:r>
            <a:r>
              <a:rPr lang="nb-NO" sz="2200" dirty="0" smtClean="0"/>
              <a:t> </a:t>
            </a:r>
            <a:r>
              <a:rPr lang="nb-NO" sz="2200" dirty="0" err="1" smtClean="0"/>
              <a:t>work</a:t>
            </a:r>
            <a:r>
              <a:rPr lang="nb-NO" sz="2200" dirty="0" smtClean="0"/>
              <a:t>, </a:t>
            </a:r>
            <a:r>
              <a:rPr lang="nb-NO" sz="2200" dirty="0" err="1" smtClean="0"/>
              <a:t>assignments</a:t>
            </a:r>
            <a:r>
              <a:rPr lang="nb-NO" sz="2200" dirty="0" smtClean="0"/>
              <a:t>, i.e. – more </a:t>
            </a:r>
            <a:r>
              <a:rPr lang="nb-NO" sz="2200" dirty="0" err="1" smtClean="0"/>
              <a:t>than</a:t>
            </a:r>
            <a:r>
              <a:rPr lang="nb-NO" sz="2200" dirty="0" smtClean="0"/>
              <a:t> grades A-F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3678169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1816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sz="4000" dirty="0" err="1"/>
              <a:t>Strategies</a:t>
            </a:r>
            <a:r>
              <a:rPr lang="nb-NO" sz="4000" dirty="0"/>
              <a:t> - </a:t>
            </a:r>
            <a:r>
              <a:rPr lang="nb-NO" sz="4000" dirty="0" err="1"/>
              <a:t>we</a:t>
            </a:r>
            <a:r>
              <a:rPr lang="nb-NO" sz="4000" dirty="0"/>
              <a:t> </a:t>
            </a:r>
            <a:r>
              <a:rPr lang="nb-NO" sz="4000" dirty="0" err="1" smtClean="0"/>
              <a:t>need</a:t>
            </a:r>
            <a:r>
              <a:rPr lang="nb-NO" sz="4000" dirty="0" smtClean="0"/>
              <a:t>:</a:t>
            </a:r>
            <a:r>
              <a:rPr lang="nb-NO" sz="4400" dirty="0"/>
              <a:t/>
            </a:r>
            <a:br>
              <a:rPr lang="nb-NO" sz="4400" dirty="0"/>
            </a:br>
            <a:r>
              <a:rPr lang="nb-NO" sz="2200" dirty="0" smtClean="0"/>
              <a:t>- </a:t>
            </a:r>
            <a:r>
              <a:rPr lang="nb-NO" sz="2200" dirty="0" err="1"/>
              <a:t>both</a:t>
            </a:r>
            <a:r>
              <a:rPr lang="nb-NO" sz="2200" dirty="0"/>
              <a:t> </a:t>
            </a:r>
            <a:r>
              <a:rPr lang="nb-NO" sz="2200" dirty="0" err="1"/>
              <a:t>collective</a:t>
            </a:r>
            <a:r>
              <a:rPr lang="nb-NO" sz="2200" dirty="0"/>
              <a:t> and </a:t>
            </a:r>
            <a:r>
              <a:rPr lang="nb-NO" sz="2200" dirty="0" err="1"/>
              <a:t>individual</a:t>
            </a:r>
            <a:r>
              <a:rPr lang="nb-NO" sz="2200" dirty="0"/>
              <a:t> </a:t>
            </a:r>
            <a:r>
              <a:rPr lang="nb-NO" sz="2200" dirty="0" err="1"/>
              <a:t>approaches</a:t>
            </a:r>
            <a:r>
              <a:rPr lang="nb-NO" sz="2200" dirty="0"/>
              <a:t/>
            </a:r>
            <a:br>
              <a:rPr lang="nb-NO" sz="2200" dirty="0"/>
            </a:br>
            <a:r>
              <a:rPr lang="nb-NO" sz="2200" dirty="0" smtClean="0"/>
              <a:t>- </a:t>
            </a:r>
            <a:r>
              <a:rPr lang="nb-NO" sz="2200" dirty="0" err="1" smtClean="0"/>
              <a:t>shared</a:t>
            </a:r>
            <a:r>
              <a:rPr lang="nb-NO" sz="2200" dirty="0" smtClean="0"/>
              <a:t> </a:t>
            </a:r>
            <a:r>
              <a:rPr lang="nb-NO" sz="2200" dirty="0" err="1"/>
              <a:t>common</a:t>
            </a:r>
            <a:r>
              <a:rPr lang="nb-NO" sz="2200" dirty="0"/>
              <a:t> opinions </a:t>
            </a:r>
            <a:r>
              <a:rPr lang="nb-NO" sz="2200" dirty="0" err="1"/>
              <a:t>that</a:t>
            </a:r>
            <a:r>
              <a:rPr lang="nb-NO" sz="2200" dirty="0"/>
              <a:t> support  </a:t>
            </a:r>
            <a:r>
              <a:rPr lang="nb-NO" sz="2200" dirty="0" err="1"/>
              <a:t>becoming</a:t>
            </a:r>
            <a:r>
              <a:rPr lang="nb-NO" sz="2200" dirty="0"/>
              <a:t> and </a:t>
            </a:r>
            <a:r>
              <a:rPr lang="nb-NO" sz="2200" dirty="0" err="1"/>
              <a:t>being</a:t>
            </a:r>
            <a:endParaRPr lang="nb-NO" sz="2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Being</a:t>
            </a:r>
            <a:r>
              <a:rPr lang="en-US" dirty="0" smtClean="0"/>
              <a:t> a competent professional </a:t>
            </a:r>
            <a:br>
              <a:rPr lang="en-US" dirty="0" smtClean="0"/>
            </a:br>
            <a:r>
              <a:rPr lang="en-US" dirty="0" smtClean="0"/>
              <a:t>– requires </a:t>
            </a:r>
            <a:r>
              <a:rPr lang="en-US" b="1" dirty="0" smtClean="0"/>
              <a:t>membership</a:t>
            </a:r>
            <a:r>
              <a:rPr lang="en-US" dirty="0" smtClean="0"/>
              <a:t> in Communities of Practice (COP, Wenger 1998)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Becoming</a:t>
            </a:r>
            <a:r>
              <a:rPr lang="en-US" dirty="0" smtClean="0"/>
              <a:t>, and staying, part of:</a:t>
            </a:r>
            <a:br>
              <a:rPr lang="en-US" dirty="0" smtClean="0"/>
            </a:br>
            <a:r>
              <a:rPr lang="en-US" dirty="0" smtClean="0"/>
              <a:t>a COP is made through a </a:t>
            </a:r>
            <a:r>
              <a:rPr lang="en-US" dirty="0"/>
              <a:t>“mutual engagement” in </a:t>
            </a:r>
            <a:r>
              <a:rPr lang="en-US" b="1" dirty="0"/>
              <a:t>“shared stories” </a:t>
            </a:r>
            <a:r>
              <a:rPr lang="en-US" dirty="0"/>
              <a:t>– “making a joint enterprise that is continually renegotiated by (all) the members</a:t>
            </a:r>
            <a:r>
              <a:rPr lang="en-US" dirty="0" smtClean="0"/>
              <a:t>”.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Good examples:</a:t>
            </a:r>
            <a:endParaRPr lang="nb-NO" dirty="0"/>
          </a:p>
          <a:p>
            <a:pPr lvl="1"/>
            <a:r>
              <a:rPr lang="en-US" i="1" dirty="0" smtClean="0"/>
              <a:t>Little </a:t>
            </a:r>
            <a:r>
              <a:rPr lang="en-US" i="1" dirty="0" err="1" smtClean="0"/>
              <a:t>Doormaid</a:t>
            </a:r>
            <a:r>
              <a:rPr lang="en-US" i="1" dirty="0" smtClean="0"/>
              <a:t> </a:t>
            </a:r>
            <a:r>
              <a:rPr lang="en-US" dirty="0" smtClean="0"/>
              <a:t>(Jaccheri 2016)</a:t>
            </a:r>
          </a:p>
          <a:p>
            <a:pPr lvl="1"/>
            <a:r>
              <a:rPr lang="en-US" dirty="0" smtClean="0"/>
              <a:t>Making </a:t>
            </a:r>
            <a:r>
              <a:rPr lang="en-US" dirty="0"/>
              <a:t>the diverse history of computing and gender common </a:t>
            </a:r>
            <a:r>
              <a:rPr lang="en-US" dirty="0" smtClean="0"/>
              <a:t>knowledge (Misa 2010)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68085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762" y="0"/>
            <a:ext cx="6197238" cy="4119154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19154"/>
            <a:ext cx="5591813" cy="2738846"/>
          </a:xfrm>
          <a:prstGeom prst="rect">
            <a:avLst/>
          </a:prstGeom>
        </p:spPr>
      </p:pic>
      <p:sp>
        <p:nvSpPr>
          <p:cNvPr id="2" name="TekstSylinder 1"/>
          <p:cNvSpPr txBox="1"/>
          <p:nvPr/>
        </p:nvSpPr>
        <p:spPr>
          <a:xfrm>
            <a:off x="627019" y="454245"/>
            <a:ext cx="2499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Alan </a:t>
            </a:r>
            <a:r>
              <a:rPr lang="nb-NO" dirty="0" err="1" smtClean="0">
                <a:solidFill>
                  <a:schemeClr val="bg1"/>
                </a:solidFill>
              </a:rPr>
              <a:t>Turing</a:t>
            </a:r>
            <a:r>
              <a:rPr lang="nb-NO" dirty="0" smtClean="0">
                <a:solidFill>
                  <a:schemeClr val="bg1"/>
                </a:solidFill>
              </a:rPr>
              <a:t>, Joan Clarke, Hugh Alexander, ...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 err="1" smtClean="0">
                <a:solidFill>
                  <a:schemeClr val="bg1"/>
                </a:solidFill>
              </a:rPr>
              <a:t>Cracked</a:t>
            </a:r>
            <a:r>
              <a:rPr lang="nb-NO" dirty="0" smtClean="0">
                <a:solidFill>
                  <a:schemeClr val="bg1"/>
                </a:solidFill>
              </a:rPr>
              <a:t> </a:t>
            </a:r>
            <a:r>
              <a:rPr lang="nb-NO" dirty="0" err="1" smtClean="0">
                <a:solidFill>
                  <a:schemeClr val="bg1"/>
                </a:solidFill>
              </a:rPr>
              <a:t>the</a:t>
            </a:r>
            <a:r>
              <a:rPr lang="nb-NO" dirty="0" smtClean="0">
                <a:solidFill>
                  <a:schemeClr val="bg1"/>
                </a:solidFill>
              </a:rPr>
              <a:t> Enigma Code Machine, 2.World </a:t>
            </a:r>
            <a:r>
              <a:rPr lang="nb-NO" dirty="0" err="1" smtClean="0">
                <a:solidFill>
                  <a:schemeClr val="bg1"/>
                </a:solidFill>
              </a:rPr>
              <a:t>War</a:t>
            </a:r>
            <a:r>
              <a:rPr lang="nb-NO" dirty="0" smtClean="0">
                <a:solidFill>
                  <a:schemeClr val="bg1"/>
                </a:solidFill>
              </a:rPr>
              <a:t/>
            </a:r>
            <a:br>
              <a:rPr lang="nb-NO" dirty="0" smtClean="0">
                <a:solidFill>
                  <a:schemeClr val="bg1"/>
                </a:solidFill>
              </a:rPr>
            </a:br>
            <a:r>
              <a:rPr lang="nb-NO" dirty="0" smtClean="0">
                <a:solidFill>
                  <a:schemeClr val="bg1"/>
                </a:solidFill>
              </a:rPr>
              <a:t/>
            </a:r>
            <a:br>
              <a:rPr lang="nb-NO" dirty="0" smtClean="0">
                <a:solidFill>
                  <a:schemeClr val="bg1"/>
                </a:solidFill>
              </a:rPr>
            </a:br>
            <a:r>
              <a:rPr lang="nb-NO" i="1" dirty="0">
                <a:solidFill>
                  <a:schemeClr val="bg1"/>
                </a:solidFill>
              </a:rPr>
              <a:t>P</a:t>
            </a:r>
            <a:r>
              <a:rPr lang="nb-NO" i="1" dirty="0" smtClean="0">
                <a:solidFill>
                  <a:schemeClr val="bg1"/>
                </a:solidFill>
              </a:rPr>
              <a:t>icture </a:t>
            </a:r>
            <a:r>
              <a:rPr lang="nb-NO" i="1" dirty="0" smtClean="0">
                <a:solidFill>
                  <a:schemeClr val="bg1"/>
                </a:solidFill>
              </a:rPr>
              <a:t>from </a:t>
            </a:r>
            <a:r>
              <a:rPr lang="nb-NO" i="1" dirty="0" err="1" smtClean="0">
                <a:solidFill>
                  <a:schemeClr val="bg1"/>
                </a:solidFill>
              </a:rPr>
              <a:t>the</a:t>
            </a:r>
            <a:r>
              <a:rPr lang="nb-NO" i="1" dirty="0" smtClean="0">
                <a:solidFill>
                  <a:schemeClr val="bg1"/>
                </a:solidFill>
              </a:rPr>
              <a:t> </a:t>
            </a:r>
            <a:r>
              <a:rPr lang="nb-NO" i="1" dirty="0" err="1" smtClean="0">
                <a:solidFill>
                  <a:schemeClr val="bg1"/>
                </a:solidFill>
              </a:rPr>
              <a:t>movie</a:t>
            </a:r>
            <a:r>
              <a:rPr lang="nb-NO" i="1" dirty="0" smtClean="0">
                <a:solidFill>
                  <a:schemeClr val="bg1"/>
                </a:solidFill>
              </a:rPr>
              <a:t> The </a:t>
            </a:r>
            <a:r>
              <a:rPr lang="nb-NO" i="1" dirty="0" err="1" smtClean="0">
                <a:solidFill>
                  <a:schemeClr val="bg1"/>
                </a:solidFill>
              </a:rPr>
              <a:t>Imitation</a:t>
            </a:r>
            <a:r>
              <a:rPr lang="nb-NO" i="1" dirty="0" smtClean="0">
                <a:solidFill>
                  <a:schemeClr val="bg1"/>
                </a:solidFill>
              </a:rPr>
              <a:t> Game (2014</a:t>
            </a:r>
            <a:r>
              <a:rPr lang="nb-NO" dirty="0" smtClean="0">
                <a:solidFill>
                  <a:schemeClr val="bg1"/>
                </a:solidFill>
              </a:rPr>
              <a:t>)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5591813" y="5024845"/>
            <a:ext cx="26648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Ada </a:t>
            </a:r>
            <a:r>
              <a:rPr lang="nb-NO" dirty="0" smtClean="0">
                <a:solidFill>
                  <a:schemeClr val="bg1"/>
                </a:solidFill>
              </a:rPr>
              <a:t>Byron </a:t>
            </a:r>
            <a:r>
              <a:rPr lang="nb-NO" dirty="0" err="1" smtClean="0">
                <a:solidFill>
                  <a:schemeClr val="bg1"/>
                </a:solidFill>
              </a:rPr>
              <a:t>Lovelace</a:t>
            </a:r>
            <a:r>
              <a:rPr lang="nb-NO" dirty="0" smtClean="0">
                <a:solidFill>
                  <a:schemeClr val="bg1"/>
                </a:solidFill>
              </a:rPr>
              <a:t> </a:t>
            </a:r>
            <a:br>
              <a:rPr lang="nb-NO" dirty="0" smtClean="0">
                <a:solidFill>
                  <a:schemeClr val="bg1"/>
                </a:solidFill>
              </a:rPr>
            </a:br>
            <a:r>
              <a:rPr lang="nb-NO" dirty="0" smtClean="0">
                <a:solidFill>
                  <a:schemeClr val="bg1"/>
                </a:solidFill>
              </a:rPr>
              <a:t>(</a:t>
            </a:r>
            <a:r>
              <a:rPr lang="nb-NO" dirty="0" smtClean="0">
                <a:solidFill>
                  <a:schemeClr val="bg1"/>
                </a:solidFill>
              </a:rPr>
              <a:t>1815-1852</a:t>
            </a:r>
            <a:r>
              <a:rPr lang="nb-NO" dirty="0" smtClean="0">
                <a:solidFill>
                  <a:schemeClr val="bg1"/>
                </a:solidFill>
              </a:rPr>
              <a:t>): </a:t>
            </a:r>
            <a:br>
              <a:rPr lang="nb-NO" dirty="0" smtClean="0">
                <a:solidFill>
                  <a:schemeClr val="bg1"/>
                </a:solidFill>
              </a:rPr>
            </a:br>
            <a:r>
              <a:rPr lang="nb-NO" dirty="0" err="1" smtClean="0">
                <a:solidFill>
                  <a:schemeClr val="bg1"/>
                </a:solidFill>
              </a:rPr>
              <a:t>invented</a:t>
            </a:r>
            <a:r>
              <a:rPr lang="nb-NO" dirty="0" smtClean="0">
                <a:solidFill>
                  <a:schemeClr val="bg1"/>
                </a:solidFill>
              </a:rPr>
              <a:t> </a:t>
            </a:r>
            <a:r>
              <a:rPr lang="nb-NO" i="1" dirty="0" err="1" smtClean="0">
                <a:solidFill>
                  <a:schemeClr val="bg1"/>
                </a:solidFill>
              </a:rPr>
              <a:t>the</a:t>
            </a:r>
            <a:r>
              <a:rPr lang="nb-NO" i="1" dirty="0" smtClean="0">
                <a:solidFill>
                  <a:schemeClr val="bg1"/>
                </a:solidFill>
              </a:rPr>
              <a:t> </a:t>
            </a:r>
            <a:r>
              <a:rPr lang="nb-NO" i="1" dirty="0" err="1" smtClean="0">
                <a:solidFill>
                  <a:schemeClr val="bg1"/>
                </a:solidFill>
              </a:rPr>
              <a:t>algorithm</a:t>
            </a:r>
            <a:r>
              <a:rPr lang="nb-NO" dirty="0" smtClean="0">
                <a:solidFill>
                  <a:schemeClr val="bg1"/>
                </a:solidFill>
              </a:rPr>
              <a:t>, </a:t>
            </a:r>
            <a:br>
              <a:rPr lang="nb-NO" dirty="0" smtClean="0">
                <a:solidFill>
                  <a:schemeClr val="bg1"/>
                </a:solidFill>
              </a:rPr>
            </a:br>
            <a:r>
              <a:rPr lang="nb-NO" dirty="0" smtClean="0">
                <a:solidFill>
                  <a:schemeClr val="bg1"/>
                </a:solidFill>
              </a:rPr>
              <a:t>for </a:t>
            </a:r>
            <a:r>
              <a:rPr lang="nb-NO" dirty="0" err="1" smtClean="0">
                <a:solidFill>
                  <a:schemeClr val="bg1"/>
                </a:solidFill>
              </a:rPr>
              <a:t>the</a:t>
            </a:r>
            <a:r>
              <a:rPr lang="nb-NO" dirty="0" smtClean="0">
                <a:solidFill>
                  <a:schemeClr val="bg1"/>
                </a:solidFill>
              </a:rPr>
              <a:t> first computer – Charles </a:t>
            </a:r>
            <a:r>
              <a:rPr lang="nb-NO" dirty="0" err="1" smtClean="0">
                <a:solidFill>
                  <a:schemeClr val="bg1"/>
                </a:solidFill>
              </a:rPr>
              <a:t>Babbage’s</a:t>
            </a:r>
            <a:r>
              <a:rPr lang="nb-NO" dirty="0" smtClean="0">
                <a:solidFill>
                  <a:schemeClr val="bg1"/>
                </a:solidFill>
              </a:rPr>
              <a:t> </a:t>
            </a:r>
            <a:r>
              <a:rPr lang="nb-NO" dirty="0" err="1" smtClean="0">
                <a:solidFill>
                  <a:schemeClr val="bg1"/>
                </a:solidFill>
              </a:rPr>
              <a:t>Analytical</a:t>
            </a:r>
            <a:r>
              <a:rPr lang="nb-NO" dirty="0" smtClean="0">
                <a:solidFill>
                  <a:schemeClr val="bg1"/>
                </a:solidFill>
              </a:rPr>
              <a:t> Machine</a:t>
            </a:r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293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</TotalTime>
  <Words>85</Words>
  <Application>Microsoft Office PowerPoint</Application>
  <PresentationFormat>Skjermfremvisning (4:3)</PresentationFormat>
  <Paragraphs>29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Office-tema</vt:lpstr>
      <vt:lpstr>Being or becoming?</vt:lpstr>
      <vt:lpstr>The evidence shows - CS worse off than STEM - medicine, nano &amp; IX are ‘hot’</vt:lpstr>
      <vt:lpstr>Some issues</vt:lpstr>
      <vt:lpstr>Strategies - we need: - both collective and individual approaches - shared common opinions that support  becoming and being</vt:lpstr>
      <vt:lpstr>PowerPoint-presentasjon</vt:lpstr>
    </vt:vector>
  </TitlesOfParts>
  <Company>NTNU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Kolbjørn Skarpnes</dc:creator>
  <cp:lastModifiedBy>kirstieb</cp:lastModifiedBy>
  <cp:revision>116</cp:revision>
  <dcterms:created xsi:type="dcterms:W3CDTF">2013-06-10T16:56:09Z</dcterms:created>
  <dcterms:modified xsi:type="dcterms:W3CDTF">2016-06-14T08:42:57Z</dcterms:modified>
</cp:coreProperties>
</file>