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75" r:id="rId5"/>
    <p:sldId id="273" r:id="rId6"/>
    <p:sldId id="274" r:id="rId7"/>
    <p:sldId id="261" r:id="rId8"/>
    <p:sldId id="264" r:id="rId9"/>
    <p:sldId id="265" r:id="rId10"/>
    <p:sldId id="276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257" autoAdjust="0"/>
    <p:restoredTop sz="80938" autoAdjust="0"/>
  </p:normalViewPr>
  <p:slideViewPr>
    <p:cSldViewPr showGuides="1">
      <p:cViewPr varScale="1">
        <p:scale>
          <a:sx n="60" d="100"/>
          <a:sy n="60" d="100"/>
        </p:scale>
        <p:origin x="-2056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6964"/>
    </p:cViewPr>
  </p:sorterViewPr>
  <p:notesViewPr>
    <p:cSldViewPr showGuides="1">
      <p:cViewPr varScale="1">
        <p:scale>
          <a:sx n="58" d="100"/>
          <a:sy n="58" d="100"/>
        </p:scale>
        <p:origin x="-296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A687F-21EA-44F6-B40A-F537F84C7AD8}" type="datetimeFigureOut">
              <a:rPr lang="nb-NO" smtClean="0"/>
              <a:t>28.05.2015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D360B-A463-40F1-A1D8-05D7FCD45F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35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jeg mest og minst fornøyd med ved mitt eget institutt?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D360B-A463-40F1-A1D8-05D7FCD45F3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6314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CS</a:t>
            </a:r>
            <a:r>
              <a:rPr lang="nb-NO" baseline="0" dirty="0" smtClean="0"/>
              <a:t> is </a:t>
            </a:r>
            <a:r>
              <a:rPr lang="nb-NO" baseline="0" dirty="0" err="1" smtClean="0"/>
              <a:t>about</a:t>
            </a:r>
            <a:r>
              <a:rPr lang="nb-NO" baseline="0" dirty="0" smtClean="0"/>
              <a:t> a) hardware, </a:t>
            </a:r>
            <a:r>
              <a:rPr lang="nb-NO" baseline="0" dirty="0" err="1" smtClean="0"/>
              <a:t>software</a:t>
            </a:r>
            <a:r>
              <a:rPr lang="nb-NO" baseline="0" dirty="0" smtClean="0"/>
              <a:t>, and stakeholders (</a:t>
            </a:r>
            <a:r>
              <a:rPr lang="nb-NO" baseline="0" dirty="0" err="1" smtClean="0"/>
              <a:t>users</a:t>
            </a:r>
            <a:r>
              <a:rPr lang="nb-NO" baseline="0" dirty="0" smtClean="0"/>
              <a:t>, </a:t>
            </a:r>
            <a:r>
              <a:rPr lang="nb-NO" baseline="0" dirty="0" err="1" smtClean="0"/>
              <a:t>customers</a:t>
            </a:r>
            <a:r>
              <a:rPr lang="nb-NO" baseline="0" dirty="0" smtClean="0"/>
              <a:t>, </a:t>
            </a:r>
            <a:r>
              <a:rPr lang="nb-NO" baseline="0" dirty="0" err="1" smtClean="0"/>
              <a:t>developers</a:t>
            </a:r>
            <a:r>
              <a:rPr lang="nb-NO" baseline="0" dirty="0" smtClean="0"/>
              <a:t>); b) </a:t>
            </a:r>
            <a:r>
              <a:rPr lang="nb-NO" baseline="0" dirty="0" err="1" smtClean="0"/>
              <a:t>contributing</a:t>
            </a:r>
            <a:r>
              <a:rPr lang="nb-NO" baseline="0" dirty="0" smtClean="0"/>
              <a:t> to </a:t>
            </a:r>
            <a:r>
              <a:rPr lang="nb-NO" baseline="0" dirty="0" err="1" smtClean="0"/>
              <a:t>theory</a:t>
            </a:r>
            <a:r>
              <a:rPr lang="nb-NO" baseline="0" dirty="0" smtClean="0"/>
              <a:t> by </a:t>
            </a:r>
            <a:r>
              <a:rPr lang="nb-NO" baseline="0" dirty="0" err="1" smtClean="0"/>
              <a:t>increased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understanding</a:t>
            </a:r>
            <a:r>
              <a:rPr lang="nb-NO" baseline="0" dirty="0" smtClean="0"/>
              <a:t>; c) </a:t>
            </a:r>
            <a:r>
              <a:rPr lang="nb-NO" baseline="0" dirty="0" err="1" smtClean="0"/>
              <a:t>contributing</a:t>
            </a:r>
            <a:r>
              <a:rPr lang="nb-NO" baseline="0" dirty="0" smtClean="0"/>
              <a:t> to </a:t>
            </a:r>
            <a:r>
              <a:rPr lang="nb-NO" baseline="0" dirty="0" err="1" smtClean="0"/>
              <a:t>methods</a:t>
            </a:r>
            <a:r>
              <a:rPr lang="nb-NO" baseline="0" dirty="0" smtClean="0"/>
              <a:t> by </a:t>
            </a:r>
            <a:r>
              <a:rPr lang="nb-NO" baseline="0" dirty="0" err="1" smtClean="0"/>
              <a:t>engineering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new</a:t>
            </a:r>
            <a:r>
              <a:rPr lang="nb-NO" baseline="0" dirty="0" smtClean="0"/>
              <a:t> systems. Our </a:t>
            </a:r>
            <a:r>
              <a:rPr lang="nb-NO" baseline="0" dirty="0" err="1" smtClean="0"/>
              <a:t>mission</a:t>
            </a:r>
            <a:r>
              <a:rPr lang="nb-NO" baseline="0" dirty="0" smtClean="0"/>
              <a:t> is </a:t>
            </a:r>
            <a:r>
              <a:rPr lang="nb-NO" baseline="0" dirty="0" err="1" smtClean="0"/>
              <a:t>excellence</a:t>
            </a:r>
            <a:r>
              <a:rPr lang="nb-NO" baseline="0" dirty="0" smtClean="0"/>
              <a:t> in </a:t>
            </a:r>
            <a:r>
              <a:rPr lang="nb-NO" baseline="0" dirty="0" err="1" smtClean="0"/>
              <a:t>education</a:t>
            </a:r>
            <a:r>
              <a:rPr lang="nb-NO" baseline="0" dirty="0" smtClean="0"/>
              <a:t> and </a:t>
            </a:r>
            <a:r>
              <a:rPr lang="nb-NO" baseline="0" dirty="0" err="1" smtClean="0"/>
              <a:t>research</a:t>
            </a:r>
            <a:r>
              <a:rPr lang="nb-NO" baseline="0" dirty="0" smtClean="0"/>
              <a:t>. It </a:t>
            </a:r>
            <a:r>
              <a:rPr lang="nb-NO" baseline="0" dirty="0" err="1" smtClean="0"/>
              <a:t>does</a:t>
            </a:r>
            <a:r>
              <a:rPr lang="nb-NO" baseline="0" dirty="0" smtClean="0"/>
              <a:t> not make </a:t>
            </a:r>
            <a:r>
              <a:rPr lang="nb-NO" baseline="0" dirty="0" err="1" smtClean="0"/>
              <a:t>sense</a:t>
            </a:r>
            <a:r>
              <a:rPr lang="nb-NO" baseline="0" dirty="0" smtClean="0"/>
              <a:t> to </a:t>
            </a:r>
            <a:r>
              <a:rPr lang="nb-NO" baseline="0" dirty="0" err="1" smtClean="0"/>
              <a:t>discuss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education</a:t>
            </a:r>
            <a:r>
              <a:rPr lang="nb-NO" baseline="0" dirty="0" smtClean="0"/>
              <a:t> is more </a:t>
            </a:r>
            <a:r>
              <a:rPr lang="nb-NO" baseline="0" dirty="0" err="1" smtClean="0"/>
              <a:t>important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than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research</a:t>
            </a:r>
            <a:r>
              <a:rPr lang="nb-NO" baseline="0" dirty="0" smtClean="0"/>
              <a:t> or </a:t>
            </a:r>
            <a:r>
              <a:rPr lang="nb-NO" baseline="0" dirty="0" err="1" smtClean="0"/>
              <a:t>if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understanding</a:t>
            </a:r>
            <a:r>
              <a:rPr lang="nb-NO" baseline="0" dirty="0" smtClean="0"/>
              <a:t> is more </a:t>
            </a:r>
            <a:r>
              <a:rPr lang="nb-NO" baseline="0" dirty="0" err="1" smtClean="0"/>
              <a:t>important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engineering</a:t>
            </a:r>
            <a:r>
              <a:rPr lang="nb-NO" baseline="0" dirty="0" smtClean="0"/>
              <a:t> and vice versa. </a:t>
            </a:r>
            <a:r>
              <a:rPr lang="nb-NO" baseline="0" dirty="0" err="1" smtClean="0"/>
              <a:t>We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should</a:t>
            </a:r>
            <a:r>
              <a:rPr lang="nb-NO" baseline="0" dirty="0" smtClean="0"/>
              <a:t> do all. Not </a:t>
            </a:r>
            <a:r>
              <a:rPr lang="nb-NO" baseline="0" dirty="0" err="1" smtClean="0"/>
              <a:t>each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should</a:t>
            </a:r>
            <a:r>
              <a:rPr lang="nb-NO" baseline="0" dirty="0" smtClean="0"/>
              <a:t> do all </a:t>
            </a:r>
            <a:r>
              <a:rPr lang="nb-NO" baseline="0" dirty="0" err="1" smtClean="0"/>
              <a:t>but</a:t>
            </a:r>
            <a:r>
              <a:rPr lang="nb-NO" baseline="0" dirty="0" smtClean="0"/>
              <a:t> as a </a:t>
            </a:r>
            <a:r>
              <a:rPr lang="nb-NO" baseline="0" dirty="0" err="1" smtClean="0"/>
              <a:t>department</a:t>
            </a:r>
            <a:r>
              <a:rPr lang="nb-NO" baseline="0" dirty="0" smtClean="0"/>
              <a:t>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D360B-A463-40F1-A1D8-05D7FCD45F3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669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http://www.samordnaopptak.no/tall/2015/mai/so45/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D360B-A463-40F1-A1D8-05D7FCD45F3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7520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0C79-1999-4B44-A83F-EC23F7405FC1}" type="datetime1">
              <a:rPr lang="nb-NO" smtClean="0"/>
              <a:t>28.05.2015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8934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424F6-0A4B-457C-A533-3E860C10B5BA}" type="datetime1">
              <a:rPr lang="nb-NO" smtClean="0"/>
              <a:t>28.05.2015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04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081A-518A-45EC-AA4F-B1478320DC39}" type="datetime1">
              <a:rPr lang="nb-NO" smtClean="0"/>
              <a:t>28.05.2015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903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0A0F-B495-44F8-860C-C13DFA75C0AB}" type="datetime1">
              <a:rPr lang="nb-NO" smtClean="0"/>
              <a:t>28.05.2015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459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DEE5-0C1B-4817-B669-11B3F5983F39}" type="datetime1">
              <a:rPr lang="nb-NO" smtClean="0"/>
              <a:t>28.05.2015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51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92DB6-2091-4326-90E4-1F33CAFD9CBA}" type="datetime1">
              <a:rPr lang="nb-NO" smtClean="0"/>
              <a:t>28.05.2015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42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1CE9D-7ABC-4E95-B4C0-2795B3086AF4}" type="datetime1">
              <a:rPr lang="nb-NO" smtClean="0"/>
              <a:t>28.05.2015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29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1883-92AF-47FF-820E-CEE157AF765E}" type="datetime1">
              <a:rPr lang="nb-NO" smtClean="0"/>
              <a:t>28.05.2015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71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6AF5-3D0F-48D4-AAC7-C78F90A62012}" type="datetime1">
              <a:rPr lang="nb-NO" smtClean="0"/>
              <a:t>28.05.2015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89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4B13-72E2-4290-A366-9F142048DF32}" type="datetime1">
              <a:rPr lang="nb-NO" smtClean="0"/>
              <a:t>28.05.2015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1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0ADC8-ADC5-4822-942F-5783BB194FBD}" type="datetime1">
              <a:rPr lang="nb-NO" smtClean="0"/>
              <a:t>28.05.2015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18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D8BBA-A198-41B8-ADBF-1AEDEC56D5FD}" type="datetime1">
              <a:rPr lang="nb-NO" smtClean="0"/>
              <a:t>28.05.2015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L. Jaccheri IME Strategy 2015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21057-96C7-48BA-8285-F42024DC56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797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tiziajaccheri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tnu.edu/studies/phit" TargetMode="External"/><Relationship Id="rId3" Type="http://schemas.openxmlformats.org/officeDocument/2006/relationships/hyperlink" Target="http://www.ntnu.edu/studies/mtdt" TargetMode="External"/><Relationship Id="rId7" Type="http://schemas.openxmlformats.org/officeDocument/2006/relationships/hyperlink" Target="http://www.ntnu.edu/studies/msinfosys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tnu.edu/studies/mit" TargetMode="External"/><Relationship Id="rId5" Type="http://schemas.openxmlformats.org/officeDocument/2006/relationships/hyperlink" Target="http://www.ntnu.edu/studies/bit" TargetMode="External"/><Relationship Id="rId4" Type="http://schemas.openxmlformats.org/officeDocument/2006/relationships/hyperlink" Target="http://www.ntnu.edu/studies/mid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1560" y="3429000"/>
            <a:ext cx="7772400" cy="1470025"/>
          </a:xfrm>
        </p:spPr>
        <p:txBody>
          <a:bodyPr/>
          <a:lstStyle/>
          <a:p>
            <a:r>
              <a:rPr lang="nb-NO" dirty="0" smtClean="0"/>
              <a:t>Letizia Jaccheri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475656" y="4581128"/>
            <a:ext cx="6400800" cy="1752600"/>
          </a:xfrm>
        </p:spPr>
        <p:txBody>
          <a:bodyPr/>
          <a:lstStyle/>
          <a:p>
            <a:r>
              <a:rPr lang="nb-NO" dirty="0" smtClean="0"/>
              <a:t>Department </a:t>
            </a:r>
            <a:r>
              <a:rPr lang="nb-NO" dirty="0" err="1" smtClean="0"/>
              <a:t>of</a:t>
            </a:r>
            <a:r>
              <a:rPr lang="nb-NO" dirty="0" smtClean="0"/>
              <a:t> Computer and Information </a:t>
            </a:r>
            <a:r>
              <a:rPr lang="nb-NO" dirty="0" err="1" smtClean="0"/>
              <a:t>Science</a:t>
            </a:r>
            <a:r>
              <a:rPr lang="nb-NO" dirty="0" smtClean="0"/>
              <a:t> (IDI)</a:t>
            </a:r>
          </a:p>
          <a:p>
            <a:r>
              <a:rPr lang="nb-NO" dirty="0" smtClean="0">
                <a:hlinkClick r:id="rId3"/>
              </a:rPr>
              <a:t>www.letiziajaccheri.org</a:t>
            </a:r>
            <a:r>
              <a:rPr lang="nb-NO" dirty="0" smtClean="0"/>
              <a:t> 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6949"/>
            <a:ext cx="4716016" cy="3143519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652120" y="1484784"/>
            <a:ext cx="3043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Kjærlighet til IT </a:t>
            </a:r>
            <a:endParaRPr lang="nb-NO" dirty="0" smtClean="0"/>
          </a:p>
          <a:p>
            <a:r>
              <a:rPr lang="nb-NO" dirty="0" smtClean="0"/>
              <a:t>og </a:t>
            </a:r>
            <a:r>
              <a:rPr lang="nb-NO" dirty="0"/>
              <a:t>gleden ved å være </a:t>
            </a:r>
            <a:r>
              <a:rPr lang="nb-NO" dirty="0" smtClean="0"/>
              <a:t>sammen</a:t>
            </a:r>
          </a:p>
          <a:p>
            <a:r>
              <a:rPr lang="nb-NO" dirty="0" smtClean="0"/>
              <a:t>med </a:t>
            </a:r>
            <a:r>
              <a:rPr lang="nb-NO" dirty="0"/>
              <a:t>studenter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663630" y="404664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nb-NO" dirty="0"/>
              <a:t>热爱</a:t>
            </a:r>
            <a:r>
              <a:rPr lang="nb-NO" altLang="zh-CN" dirty="0"/>
              <a:t>IT</a:t>
            </a:r>
            <a:r>
              <a:rPr lang="zh-CN" altLang="nb-NO" dirty="0"/>
              <a:t>，乐于和学生一起工作</a:t>
            </a:r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5687315" y="2782669"/>
            <a:ext cx="2421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Amore per </a:t>
            </a:r>
            <a:r>
              <a:rPr lang="it-IT" dirty="0" smtClean="0"/>
              <a:t>l’informatica</a:t>
            </a:r>
          </a:p>
          <a:p>
            <a:r>
              <a:rPr lang="it-IT" dirty="0" smtClean="0"/>
              <a:t>e </a:t>
            </a:r>
            <a:r>
              <a:rPr lang="it-IT" dirty="0"/>
              <a:t>per gli studenti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6588224" y="3861048"/>
            <a:ext cx="213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Love IT and Students</a:t>
            </a:r>
          </a:p>
        </p:txBody>
      </p:sp>
    </p:spTree>
    <p:extLst>
      <p:ext uri="{BB962C8B-B14F-4D97-AF65-F5344CB8AC3E}">
        <p14:creationId xmlns:p14="http://schemas.microsoft.com/office/powerpoint/2010/main" val="181665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8" y="2857506"/>
            <a:ext cx="5655150" cy="374123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Computer </a:t>
            </a:r>
            <a:r>
              <a:rPr lang="nb-NO" sz="4000" dirty="0" err="1"/>
              <a:t>Science</a:t>
            </a:r>
            <a:r>
              <a:rPr lang="nb-NO" sz="4000" dirty="0"/>
              <a:t> (CS) </a:t>
            </a:r>
            <a:r>
              <a:rPr lang="nb-NO" sz="4000" dirty="0" err="1"/>
              <a:t>Excellence</a:t>
            </a:r>
            <a:r>
              <a:rPr lang="nb-NO" sz="4000" dirty="0"/>
              <a:t> in </a:t>
            </a:r>
            <a:r>
              <a:rPr lang="nb-NO" sz="4000" dirty="0" err="1"/>
              <a:t>education</a:t>
            </a:r>
            <a:r>
              <a:rPr lang="nb-NO" sz="4000" dirty="0"/>
              <a:t> and </a:t>
            </a:r>
            <a:r>
              <a:rPr lang="nb-NO" sz="4000" dirty="0" err="1"/>
              <a:t>research</a:t>
            </a:r>
            <a:r>
              <a:rPr lang="nb-NO" sz="4000" dirty="0"/>
              <a:t> </a:t>
            </a:r>
          </a:p>
        </p:txBody>
      </p:sp>
      <p:sp>
        <p:nvSpPr>
          <p:cNvPr id="13" name="Plassholder for bunn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5127267" y="1628800"/>
            <a:ext cx="39820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rgbClr val="00B050"/>
                </a:solidFill>
              </a:rPr>
              <a:t>Computer </a:t>
            </a:r>
            <a:r>
              <a:rPr lang="nb-NO" sz="2400" dirty="0" err="1" smtClean="0">
                <a:solidFill>
                  <a:srgbClr val="00B050"/>
                </a:solidFill>
              </a:rPr>
              <a:t>Science</a:t>
            </a:r>
            <a:endParaRPr lang="nb-NO" sz="2400" dirty="0" smtClean="0">
              <a:solidFill>
                <a:srgbClr val="00B050"/>
              </a:solidFill>
            </a:endParaRPr>
          </a:p>
          <a:p>
            <a:r>
              <a:rPr lang="nb-NO" sz="2400" dirty="0">
                <a:solidFill>
                  <a:srgbClr val="00B050"/>
                </a:solidFill>
              </a:rPr>
              <a:t>	</a:t>
            </a:r>
            <a:r>
              <a:rPr lang="nb-NO" sz="2400" dirty="0" smtClean="0">
                <a:solidFill>
                  <a:srgbClr val="00B050"/>
                </a:solidFill>
              </a:rPr>
              <a:t>Software </a:t>
            </a:r>
            <a:r>
              <a:rPr lang="nb-NO" sz="2400" dirty="0" err="1" smtClean="0">
                <a:solidFill>
                  <a:srgbClr val="00B050"/>
                </a:solidFill>
              </a:rPr>
              <a:t>engineering</a:t>
            </a:r>
            <a:endParaRPr lang="nb-NO" sz="2400" dirty="0" smtClean="0">
              <a:solidFill>
                <a:srgbClr val="00B050"/>
              </a:solidFill>
            </a:endParaRPr>
          </a:p>
          <a:p>
            <a:r>
              <a:rPr lang="nb-NO" sz="2400" dirty="0">
                <a:solidFill>
                  <a:srgbClr val="00B050"/>
                </a:solidFill>
              </a:rPr>
              <a:t>	</a:t>
            </a:r>
            <a:r>
              <a:rPr lang="nb-NO" sz="2400" dirty="0" smtClean="0">
                <a:solidFill>
                  <a:srgbClr val="00B050"/>
                </a:solidFill>
              </a:rPr>
              <a:t>Information Systems</a:t>
            </a:r>
          </a:p>
          <a:p>
            <a:r>
              <a:rPr lang="nb-NO" sz="2400" dirty="0">
                <a:solidFill>
                  <a:srgbClr val="00B050"/>
                </a:solidFill>
              </a:rPr>
              <a:t>	</a:t>
            </a:r>
            <a:r>
              <a:rPr lang="nb-NO" sz="2400" dirty="0" smtClean="0">
                <a:solidFill>
                  <a:srgbClr val="00B050"/>
                </a:solidFill>
              </a:rPr>
              <a:t>Computer Engineering </a:t>
            </a:r>
            <a:endParaRPr lang="nb-NO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4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Education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Computer </a:t>
            </a:r>
            <a:r>
              <a:rPr lang="en-US" b="1" dirty="0" smtClean="0"/>
              <a:t>Science – </a:t>
            </a:r>
            <a:r>
              <a:rPr lang="en-US" dirty="0" err="1" smtClean="0"/>
              <a:t>sivilingeniør</a:t>
            </a:r>
            <a:r>
              <a:rPr lang="en-US" dirty="0" smtClean="0"/>
              <a:t> </a:t>
            </a:r>
            <a:r>
              <a:rPr lang="en-US" dirty="0" err="1" smtClean="0"/>
              <a:t>datateknologi</a:t>
            </a:r>
            <a:r>
              <a:rPr lang="en-US" dirty="0" smtClean="0"/>
              <a:t> </a:t>
            </a:r>
            <a:endParaRPr lang="en-US" b="1" dirty="0"/>
          </a:p>
          <a:p>
            <a:pPr lvl="1"/>
            <a:r>
              <a:rPr lang="en-US" dirty="0" smtClean="0"/>
              <a:t>5 </a:t>
            </a:r>
            <a:r>
              <a:rPr lang="en-US" dirty="0"/>
              <a:t>year </a:t>
            </a:r>
            <a:r>
              <a:rPr lang="en-US" dirty="0">
                <a:hlinkClick r:id="rId3"/>
              </a:rPr>
              <a:t>Master in Computer </a:t>
            </a:r>
            <a:r>
              <a:rPr lang="en-US" dirty="0" smtClean="0">
                <a:hlinkClick r:id="rId3"/>
              </a:rPr>
              <a:t>Science</a:t>
            </a:r>
            <a:r>
              <a:rPr lang="en-US" dirty="0" smtClean="0"/>
              <a:t> (2015: 108 – 1687 – 368)  </a:t>
            </a:r>
            <a:endParaRPr lang="en-US" dirty="0"/>
          </a:p>
          <a:p>
            <a:pPr lvl="1"/>
            <a:r>
              <a:rPr lang="en-US" dirty="0"/>
              <a:t>2 year </a:t>
            </a:r>
            <a:r>
              <a:rPr lang="en-US" dirty="0">
                <a:hlinkClick r:id="rId4"/>
              </a:rPr>
              <a:t>Master in Computer </a:t>
            </a:r>
            <a:r>
              <a:rPr lang="en-US" dirty="0" smtClean="0">
                <a:hlinkClick r:id="rId4"/>
              </a:rPr>
              <a:t>Science</a:t>
            </a:r>
            <a:endParaRPr lang="en-US" dirty="0" smtClean="0"/>
          </a:p>
          <a:p>
            <a:r>
              <a:rPr lang="en-US" b="1" dirty="0" smtClean="0"/>
              <a:t>Informatics – </a:t>
            </a:r>
            <a:r>
              <a:rPr lang="en-US" b="1" dirty="0" err="1" smtClean="0"/>
              <a:t>Informatikk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3 </a:t>
            </a:r>
            <a:r>
              <a:rPr lang="en-US" dirty="0"/>
              <a:t>year </a:t>
            </a:r>
            <a:r>
              <a:rPr lang="en-US" dirty="0">
                <a:hlinkClick r:id="rId5"/>
              </a:rPr>
              <a:t>Bachelor in </a:t>
            </a:r>
            <a:r>
              <a:rPr lang="en-US" dirty="0" smtClean="0">
                <a:hlinkClick r:id="rId5"/>
              </a:rPr>
              <a:t>Informatics</a:t>
            </a:r>
            <a:r>
              <a:rPr lang="en-US" dirty="0" smtClean="0"/>
              <a:t>  (2015: 130 – 1300 – 338) </a:t>
            </a:r>
            <a:endParaRPr lang="en-US" dirty="0"/>
          </a:p>
          <a:p>
            <a:pPr lvl="1"/>
            <a:r>
              <a:rPr lang="en-US" dirty="0"/>
              <a:t>2 year </a:t>
            </a:r>
            <a:r>
              <a:rPr lang="en-US" dirty="0">
                <a:hlinkClick r:id="rId6"/>
              </a:rPr>
              <a:t>Master in Informatics</a:t>
            </a:r>
            <a:endParaRPr lang="en-US" dirty="0"/>
          </a:p>
          <a:p>
            <a:r>
              <a:rPr lang="en-US" dirty="0"/>
              <a:t>international master </a:t>
            </a:r>
            <a:r>
              <a:rPr lang="en-US" b="1" dirty="0" smtClean="0"/>
              <a:t>Information </a:t>
            </a:r>
            <a:r>
              <a:rPr lang="en-US" b="1" dirty="0"/>
              <a:t>Systems</a:t>
            </a:r>
          </a:p>
          <a:p>
            <a:pPr lvl="1"/>
            <a:r>
              <a:rPr lang="en-US" dirty="0" smtClean="0"/>
              <a:t>2 </a:t>
            </a:r>
            <a:r>
              <a:rPr lang="en-US" dirty="0"/>
              <a:t>year </a:t>
            </a:r>
            <a:r>
              <a:rPr lang="en-US" dirty="0">
                <a:hlinkClick r:id="rId7"/>
              </a:rPr>
              <a:t>Master in Information Systems</a:t>
            </a:r>
            <a:endParaRPr lang="en-US" dirty="0"/>
          </a:p>
          <a:p>
            <a:r>
              <a:rPr lang="en-US" dirty="0"/>
              <a:t>PhD </a:t>
            </a:r>
            <a:r>
              <a:rPr lang="en-US" dirty="0" err="1"/>
              <a:t>programme</a:t>
            </a:r>
            <a:r>
              <a:rPr lang="en-US" dirty="0"/>
              <a:t> </a:t>
            </a:r>
            <a:r>
              <a:rPr lang="en-US" b="1" dirty="0" smtClean="0"/>
              <a:t>Information </a:t>
            </a:r>
            <a:r>
              <a:rPr lang="en-US" b="1" dirty="0"/>
              <a:t>Technology</a:t>
            </a:r>
          </a:p>
          <a:p>
            <a:pPr lvl="1"/>
            <a:r>
              <a:rPr lang="en-US" dirty="0" smtClean="0"/>
              <a:t>3 </a:t>
            </a:r>
            <a:r>
              <a:rPr lang="en-US" dirty="0"/>
              <a:t>year </a:t>
            </a:r>
            <a:r>
              <a:rPr lang="en-US" dirty="0">
                <a:hlinkClick r:id="rId8"/>
              </a:rPr>
              <a:t>PhD in Information Technology</a:t>
            </a:r>
            <a:endParaRPr lang="en-US" dirty="0"/>
          </a:p>
          <a:p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>
          <a:xfrm>
            <a:off x="323528" y="6309320"/>
            <a:ext cx="3392016" cy="365125"/>
          </a:xfrm>
        </p:spPr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3</a:t>
            </a:fld>
            <a:endParaRPr lang="nb-NO"/>
          </a:p>
        </p:txBody>
      </p:sp>
      <p:sp>
        <p:nvSpPr>
          <p:cNvPr id="4" name="TekstSylinder 3"/>
          <p:cNvSpPr txBox="1"/>
          <p:nvPr/>
        </p:nvSpPr>
        <p:spPr>
          <a:xfrm>
            <a:off x="3923928" y="5550771"/>
            <a:ext cx="5097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Available</a:t>
            </a:r>
            <a:r>
              <a:rPr lang="nb-NO" dirty="0" smtClean="0"/>
              <a:t> </a:t>
            </a:r>
            <a:r>
              <a:rPr lang="nb-NO" dirty="0" err="1" smtClean="0"/>
              <a:t>places</a:t>
            </a:r>
            <a:r>
              <a:rPr lang="nb-NO" dirty="0" smtClean="0"/>
              <a:t> – </a:t>
            </a:r>
            <a:r>
              <a:rPr lang="nb-NO" dirty="0" err="1" smtClean="0"/>
              <a:t>applicants</a:t>
            </a:r>
            <a:r>
              <a:rPr lang="nb-NO" dirty="0" smtClean="0"/>
              <a:t> – first </a:t>
            </a:r>
            <a:r>
              <a:rPr lang="nb-NO" dirty="0" err="1" smtClean="0"/>
              <a:t>choice</a:t>
            </a:r>
            <a:r>
              <a:rPr lang="nb-NO" dirty="0" smtClean="0"/>
              <a:t> </a:t>
            </a:r>
            <a:r>
              <a:rPr lang="nb-NO" dirty="0" err="1" smtClean="0"/>
              <a:t>applicants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230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Research - </a:t>
            </a:r>
            <a:r>
              <a:rPr lang="nb-NO" b="1" dirty="0"/>
              <a:t>EU / EEA </a:t>
            </a:r>
            <a:r>
              <a:rPr lang="nb-NO" b="1" dirty="0" smtClean="0"/>
              <a:t>Projects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456184"/>
            <a:ext cx="8229600" cy="4781128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800"/>
              </a:spcBef>
            </a:pPr>
            <a:r>
              <a:rPr lang="nb-NO" dirty="0" smtClean="0"/>
              <a:t>AMIDST </a:t>
            </a:r>
            <a:r>
              <a:rPr lang="nb-NO" dirty="0"/>
              <a:t>- Analysis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MassIve</a:t>
            </a:r>
            <a:r>
              <a:rPr lang="nb-NO" dirty="0"/>
              <a:t> Data </a:t>
            </a:r>
            <a:r>
              <a:rPr lang="nb-NO" dirty="0" err="1"/>
              <a:t>STreams</a:t>
            </a:r>
            <a:endParaRPr lang="nb-NO" dirty="0"/>
          </a:p>
          <a:p>
            <a:pPr>
              <a:spcBef>
                <a:spcPts val="1800"/>
              </a:spcBef>
            </a:pPr>
            <a:r>
              <a:rPr lang="nb-NO" dirty="0" err="1"/>
              <a:t>Cloud</a:t>
            </a:r>
            <a:r>
              <a:rPr lang="nb-NO" dirty="0"/>
              <a:t> Lightning</a:t>
            </a:r>
          </a:p>
          <a:p>
            <a:pPr>
              <a:spcBef>
                <a:spcPts val="1800"/>
              </a:spcBef>
            </a:pPr>
            <a:r>
              <a:rPr lang="nb-NO" dirty="0" err="1"/>
              <a:t>HaBiT</a:t>
            </a:r>
            <a:r>
              <a:rPr lang="nb-NO" dirty="0"/>
              <a:t> - Harvesting </a:t>
            </a:r>
            <a:r>
              <a:rPr lang="nb-NO" dirty="0" err="1"/>
              <a:t>big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data for under-</a:t>
            </a:r>
            <a:r>
              <a:rPr lang="nb-NO" dirty="0" err="1"/>
              <a:t>resourced</a:t>
            </a:r>
            <a:r>
              <a:rPr lang="nb-NO" dirty="0"/>
              <a:t> </a:t>
            </a:r>
            <a:r>
              <a:rPr lang="nb-NO" dirty="0" err="1"/>
              <a:t>languages</a:t>
            </a:r>
            <a:endParaRPr lang="nb-NO" dirty="0"/>
          </a:p>
          <a:p>
            <a:pPr>
              <a:spcBef>
                <a:spcPts val="1800"/>
              </a:spcBef>
            </a:pPr>
            <a:r>
              <a:rPr lang="nb-NO" dirty="0" err="1" smtClean="0"/>
              <a:t>LinkedDesign</a:t>
            </a:r>
            <a:endParaRPr lang="nb-NO" dirty="0" smtClean="0"/>
          </a:p>
          <a:p>
            <a:pPr>
              <a:spcBef>
                <a:spcPts val="1800"/>
              </a:spcBef>
            </a:pPr>
            <a:r>
              <a:rPr lang="nb-NO" dirty="0" smtClean="0"/>
              <a:t>NASCENCE </a:t>
            </a:r>
            <a:r>
              <a:rPr lang="nb-NO" dirty="0"/>
              <a:t>- NAnoSCale Engineering for Novel Computation using Evolution</a:t>
            </a:r>
          </a:p>
          <a:p>
            <a:pPr>
              <a:spcBef>
                <a:spcPts val="1800"/>
              </a:spcBef>
            </a:pPr>
            <a:r>
              <a:rPr lang="nb-NO" dirty="0" smtClean="0"/>
              <a:t>Ocean-</a:t>
            </a:r>
            <a:r>
              <a:rPr lang="nb-NO" dirty="0" err="1" smtClean="0"/>
              <a:t>Certain</a:t>
            </a:r>
            <a:endParaRPr lang="nb-NO" dirty="0"/>
          </a:p>
          <a:p>
            <a:pPr>
              <a:spcBef>
                <a:spcPts val="1800"/>
              </a:spcBef>
            </a:pPr>
            <a:r>
              <a:rPr lang="nb-NO" dirty="0"/>
              <a:t>PRESIOUS - </a:t>
            </a:r>
            <a:r>
              <a:rPr lang="nb-NO" dirty="0" err="1"/>
              <a:t>Predictive</a:t>
            </a:r>
            <a:r>
              <a:rPr lang="nb-NO" dirty="0"/>
              <a:t> </a:t>
            </a:r>
            <a:r>
              <a:rPr lang="nb-NO" dirty="0" err="1"/>
              <a:t>digitization</a:t>
            </a:r>
            <a:r>
              <a:rPr lang="nb-NO" dirty="0"/>
              <a:t>, </a:t>
            </a:r>
            <a:r>
              <a:rPr lang="nb-NO" dirty="0" err="1"/>
              <a:t>restoration</a:t>
            </a:r>
            <a:r>
              <a:rPr lang="nb-NO" dirty="0"/>
              <a:t> and </a:t>
            </a:r>
            <a:r>
              <a:rPr lang="nb-NO" dirty="0" err="1"/>
              <a:t>degradation</a:t>
            </a:r>
            <a:r>
              <a:rPr lang="nb-NO" dirty="0"/>
              <a:t> </a:t>
            </a:r>
            <a:r>
              <a:rPr lang="nb-NO" dirty="0" err="1"/>
              <a:t>assessment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cultural</a:t>
            </a:r>
            <a:r>
              <a:rPr lang="nb-NO" dirty="0"/>
              <a:t> </a:t>
            </a:r>
            <a:r>
              <a:rPr lang="nb-NO" dirty="0" err="1"/>
              <a:t>heritage</a:t>
            </a:r>
            <a:r>
              <a:rPr lang="nb-NO" dirty="0"/>
              <a:t> </a:t>
            </a:r>
            <a:r>
              <a:rPr lang="nb-NO" dirty="0" err="1" smtClean="0"/>
              <a:t>objects</a:t>
            </a:r>
            <a:r>
              <a:rPr lang="nb-NO" dirty="0" smtClean="0"/>
              <a:t> (</a:t>
            </a:r>
            <a:r>
              <a:rPr lang="nb-NO" dirty="0" err="1" smtClean="0"/>
              <a:t>coordinator</a:t>
            </a:r>
            <a:r>
              <a:rPr lang="nb-NO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READEX - Energy-efficient </a:t>
            </a:r>
            <a:r>
              <a:rPr lang="en-US" dirty="0"/>
              <a:t>high-performance (</a:t>
            </a:r>
            <a:r>
              <a:rPr lang="en-US" dirty="0" err="1"/>
              <a:t>exascale</a:t>
            </a:r>
            <a:r>
              <a:rPr lang="en-US" dirty="0"/>
              <a:t>) </a:t>
            </a:r>
            <a:r>
              <a:rPr lang="en-US" dirty="0" smtClean="0"/>
              <a:t>computing</a:t>
            </a:r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4</a:t>
            </a:fld>
            <a:endParaRPr lang="nb-NO"/>
          </a:p>
        </p:txBody>
      </p:sp>
      <p:pic>
        <p:nvPicPr>
          <p:cNvPr id="4" name="Picture 2" descr="CloudLight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43" y="1772816"/>
            <a:ext cx="1428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iD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196" y="1196752"/>
            <a:ext cx="990600" cy="7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nascence.no/images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45" y="3873368"/>
            <a:ext cx="2615902" cy="4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cordis.europa.eu/docs/projects/cnect/3/284613/080/publishing/logo1/linkeddesign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164" y="2780928"/>
            <a:ext cx="1493672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mgiannakos\Desktop\O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215" y="6273316"/>
            <a:ext cx="1916563" cy="46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://www.ecultobservatory.eu/sites/ecultobservatory.eu/files/presiou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021288"/>
            <a:ext cx="204607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66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Research - </a:t>
            </a:r>
            <a:r>
              <a:rPr lang="nb-NO" b="1" dirty="0"/>
              <a:t>NFR </a:t>
            </a:r>
            <a:r>
              <a:rPr lang="nb-NO" b="1" dirty="0" smtClean="0"/>
              <a:t>NORAD Projects</a:t>
            </a:r>
            <a:r>
              <a:rPr lang="nb-NO" b="1" dirty="0"/>
              <a:t/>
            </a:r>
            <a:br>
              <a:rPr lang="nb-NO" b="1" dirty="0"/>
            </a:b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1800"/>
              </a:spcBef>
            </a:pPr>
            <a:r>
              <a:rPr lang="nb-NO" dirty="0"/>
              <a:t>Agile 2</a:t>
            </a:r>
          </a:p>
          <a:p>
            <a:pPr>
              <a:spcBef>
                <a:spcPts val="1800"/>
              </a:spcBef>
            </a:pPr>
            <a:r>
              <a:rPr lang="en-US" dirty="0"/>
              <a:t>Common Language Resources and Technology Infrastructure Norway (</a:t>
            </a:r>
            <a:r>
              <a:rPr lang="nb-NO" dirty="0"/>
              <a:t>CLARINO)</a:t>
            </a:r>
          </a:p>
          <a:p>
            <a:pPr>
              <a:spcBef>
                <a:spcPts val="1800"/>
              </a:spcBef>
            </a:pPr>
            <a:r>
              <a:rPr lang="nb-NO" dirty="0"/>
              <a:t>Digital Oil (</a:t>
            </a:r>
            <a:r>
              <a:rPr lang="nb-NO" dirty="0" err="1"/>
              <a:t>Doil</a:t>
            </a:r>
            <a:r>
              <a:rPr lang="nb-NO" dirty="0"/>
              <a:t>)</a:t>
            </a:r>
          </a:p>
          <a:p>
            <a:pPr>
              <a:spcBef>
                <a:spcPts val="1800"/>
              </a:spcBef>
            </a:pPr>
            <a:r>
              <a:rPr lang="nb-NO" dirty="0" err="1"/>
              <a:t>Exploring</a:t>
            </a:r>
            <a:r>
              <a:rPr lang="nb-NO" dirty="0"/>
              <a:t> New Dimensions in Big Data (</a:t>
            </a:r>
            <a:r>
              <a:rPr lang="nb-NO" dirty="0" err="1"/>
              <a:t>Exibida</a:t>
            </a:r>
            <a:r>
              <a:rPr lang="nb-NO" dirty="0"/>
              <a:t>)</a:t>
            </a:r>
          </a:p>
          <a:p>
            <a:pPr>
              <a:spcBef>
                <a:spcPts val="1800"/>
              </a:spcBef>
            </a:pPr>
            <a:r>
              <a:rPr lang="nb-NO" dirty="0" err="1"/>
              <a:t>Join</a:t>
            </a:r>
            <a:r>
              <a:rPr lang="nb-NO" dirty="0"/>
              <a:t> Game 2</a:t>
            </a:r>
          </a:p>
          <a:p>
            <a:pPr>
              <a:spcBef>
                <a:spcPts val="1800"/>
              </a:spcBef>
            </a:pPr>
            <a:r>
              <a:rPr lang="nb-NO" dirty="0"/>
              <a:t>NORHED - </a:t>
            </a:r>
            <a:r>
              <a:rPr lang="nb-NO" dirty="0" err="1"/>
              <a:t>Linguistic</a:t>
            </a:r>
            <a:r>
              <a:rPr lang="nb-NO" dirty="0"/>
              <a:t> </a:t>
            </a:r>
            <a:r>
              <a:rPr lang="nb-NO" dirty="0" err="1"/>
              <a:t>Capacity</a:t>
            </a:r>
            <a:r>
              <a:rPr lang="nb-NO" dirty="0"/>
              <a:t> </a:t>
            </a:r>
            <a:r>
              <a:rPr lang="nb-NO" dirty="0" err="1"/>
              <a:t>Building</a:t>
            </a:r>
            <a:endParaRPr lang="nb-NO" dirty="0"/>
          </a:p>
          <a:p>
            <a:pPr>
              <a:spcBef>
                <a:spcPts val="1800"/>
              </a:spcBef>
            </a:pPr>
            <a:r>
              <a:rPr lang="nb-NO" dirty="0" err="1"/>
              <a:t>Programmable</a:t>
            </a:r>
            <a:r>
              <a:rPr lang="nb-NO" dirty="0"/>
              <a:t> </a:t>
            </a:r>
            <a:r>
              <a:rPr lang="nb-NO" dirty="0" err="1"/>
              <a:t>epigenetics</a:t>
            </a:r>
            <a:r>
              <a:rPr lang="nb-NO" dirty="0"/>
              <a:t> (</a:t>
            </a:r>
            <a:r>
              <a:rPr lang="nb-NO" dirty="0" err="1"/>
              <a:t>Epi</a:t>
            </a:r>
            <a:r>
              <a:rPr lang="nb-NO" dirty="0"/>
              <a:t>++)</a:t>
            </a:r>
          </a:p>
          <a:p>
            <a:pPr>
              <a:spcBef>
                <a:spcPts val="1800"/>
              </a:spcBef>
            </a:pPr>
            <a:r>
              <a:rPr lang="en-US" dirty="0"/>
              <a:t>Flexible student-driven learning (</a:t>
            </a:r>
            <a:r>
              <a:rPr lang="en-US" dirty="0" smtClean="0"/>
              <a:t>SIKT)</a:t>
            </a:r>
            <a:endParaRPr lang="nb-NO" dirty="0"/>
          </a:p>
          <a:p>
            <a:pPr>
              <a:spcBef>
                <a:spcPts val="1800"/>
              </a:spcBef>
            </a:pPr>
            <a:r>
              <a:rPr lang="en-US" dirty="0" smtClean="0"/>
              <a:t>Agile </a:t>
            </a:r>
            <a:r>
              <a:rPr lang="en-US" dirty="0"/>
              <a:t>development of safety-critical </a:t>
            </a:r>
            <a:r>
              <a:rPr lang="en-US" dirty="0" smtClean="0"/>
              <a:t>software (</a:t>
            </a:r>
            <a:r>
              <a:rPr lang="nb-NO" dirty="0" smtClean="0"/>
              <a:t>SUSS)</a:t>
            </a:r>
          </a:p>
          <a:p>
            <a:endParaRPr lang="en-US" dirty="0" smtClean="0"/>
          </a:p>
          <a:p>
            <a:r>
              <a:rPr lang="en-US" dirty="0" smtClean="0"/>
              <a:t>Content </a:t>
            </a:r>
            <a:r>
              <a:rPr lang="en-US" dirty="0"/>
              <a:t>analysis for recommender systems focusing on news stories</a:t>
            </a:r>
          </a:p>
          <a:p>
            <a:endParaRPr lang="en-US" dirty="0" smtClean="0"/>
          </a:p>
          <a:p>
            <a:r>
              <a:rPr lang="en-US" dirty="0" smtClean="0"/>
              <a:t>Linguistic </a:t>
            </a:r>
            <a:r>
              <a:rPr lang="en-US" dirty="0"/>
              <a:t>capacity building for development of Ethiopia</a:t>
            </a:r>
          </a:p>
          <a:p>
            <a:pPr marL="0" indent="0">
              <a:spcBef>
                <a:spcPts val="1800"/>
              </a:spcBef>
              <a:buNone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5</a:t>
            </a:fld>
            <a:endParaRPr lang="nb-NO" dirty="0"/>
          </a:p>
        </p:txBody>
      </p:sp>
      <p:pic>
        <p:nvPicPr>
          <p:cNvPr id="2050" name="Picture 2" descr="http://icec2015.idi.ntnu.no/wp-content/uploads/2015/03/joingame_logo-sm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91" y="3311813"/>
            <a:ext cx="28575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research.idi.ntnu.no/doil/lib/tpl/dokuwiki/image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664" y="1906670"/>
            <a:ext cx="1224136" cy="88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LARI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671" y="908720"/>
            <a:ext cx="2085975" cy="7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ig Data. Illustra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00" y="2420888"/>
            <a:ext cx="1631275" cy="105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0" descr="Image result for Information Access Disruptions (iA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Image result for Information Access Disruptions (iAd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2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++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b="1" dirty="0"/>
              <a:t>Centres for Research-</a:t>
            </a:r>
            <a:r>
              <a:rPr lang="nb-NO" b="1" dirty="0" err="1"/>
              <a:t>based</a:t>
            </a:r>
            <a:r>
              <a:rPr lang="nb-NO" b="1" dirty="0"/>
              <a:t> </a:t>
            </a:r>
            <a:r>
              <a:rPr lang="nb-NO" b="1" dirty="0" err="1"/>
              <a:t>Innovation</a:t>
            </a:r>
            <a:r>
              <a:rPr lang="nb-NO" b="1" dirty="0"/>
              <a:t> (SFI)</a:t>
            </a:r>
          </a:p>
          <a:p>
            <a:pPr>
              <a:spcBef>
                <a:spcPts val="1200"/>
              </a:spcBef>
            </a:pPr>
            <a:r>
              <a:rPr lang="nb-NO" dirty="0"/>
              <a:t>EXPOSED</a:t>
            </a:r>
          </a:p>
          <a:p>
            <a:pPr>
              <a:spcBef>
                <a:spcPts val="1200"/>
              </a:spcBef>
            </a:pPr>
            <a:r>
              <a:rPr lang="nb-NO" dirty="0"/>
              <a:t>SIRIUS</a:t>
            </a:r>
          </a:p>
          <a:p>
            <a:pPr marL="0" indent="0">
              <a:buNone/>
            </a:pPr>
            <a:r>
              <a:rPr lang="nb-NO" b="1" dirty="0"/>
              <a:t>Our Strategic Research Areas at </a:t>
            </a:r>
            <a:r>
              <a:rPr lang="nb-NO" b="1" dirty="0" err="1"/>
              <a:t>the</a:t>
            </a:r>
            <a:r>
              <a:rPr lang="nb-NO" b="1" dirty="0"/>
              <a:t> IME </a:t>
            </a:r>
            <a:r>
              <a:rPr lang="nb-NO" b="1" dirty="0" err="1"/>
              <a:t>faculty</a:t>
            </a:r>
            <a:endParaRPr lang="nb-NO" b="1" dirty="0"/>
          </a:p>
          <a:p>
            <a:pPr>
              <a:spcBef>
                <a:spcPts val="1200"/>
              </a:spcBef>
            </a:pPr>
            <a:r>
              <a:rPr lang="nb-NO" dirty="0"/>
              <a:t>Big Data (</a:t>
            </a:r>
            <a:r>
              <a:rPr lang="nb-NO" dirty="0" err="1"/>
              <a:t>BigData</a:t>
            </a:r>
            <a:r>
              <a:rPr lang="nb-NO" dirty="0"/>
              <a:t>)</a:t>
            </a:r>
          </a:p>
          <a:p>
            <a:pPr>
              <a:spcBef>
                <a:spcPts val="1200"/>
              </a:spcBef>
            </a:pPr>
            <a:r>
              <a:rPr lang="nb-NO" dirty="0"/>
              <a:t>Energy </a:t>
            </a:r>
            <a:r>
              <a:rPr lang="nb-NO" dirty="0" err="1"/>
              <a:t>Efficient</a:t>
            </a:r>
            <a:r>
              <a:rPr lang="nb-NO" dirty="0"/>
              <a:t> Computing Systems (EECS)</a:t>
            </a:r>
          </a:p>
          <a:p>
            <a:pPr>
              <a:spcBef>
                <a:spcPts val="1200"/>
              </a:spcBef>
            </a:pPr>
            <a:r>
              <a:rPr lang="nb-NO" dirty="0"/>
              <a:t>Open and </a:t>
            </a:r>
            <a:r>
              <a:rPr lang="nb-NO" dirty="0" err="1"/>
              <a:t>Autonomous</a:t>
            </a:r>
            <a:r>
              <a:rPr lang="nb-NO" dirty="0"/>
              <a:t> Digital </a:t>
            </a:r>
            <a:r>
              <a:rPr lang="nb-NO" dirty="0" err="1"/>
              <a:t>Ecosystems</a:t>
            </a:r>
            <a:r>
              <a:rPr lang="nb-NO" dirty="0"/>
              <a:t> (OADE)</a:t>
            </a:r>
          </a:p>
          <a:p>
            <a:pPr marL="0" indent="0">
              <a:buNone/>
            </a:pPr>
            <a:r>
              <a:rPr lang="nb-NO" b="1" dirty="0"/>
              <a:t>Industry Partners</a:t>
            </a:r>
          </a:p>
          <a:p>
            <a:pPr>
              <a:spcBef>
                <a:spcPts val="1200"/>
              </a:spcBef>
            </a:pPr>
            <a:r>
              <a:rPr lang="nb-NO" dirty="0" smtClean="0"/>
              <a:t>Norwegian </a:t>
            </a:r>
            <a:r>
              <a:rPr lang="nb-NO" dirty="0"/>
              <a:t>Public Roads Administration / Statens Vegvesen</a:t>
            </a:r>
          </a:p>
          <a:p>
            <a:pPr>
              <a:spcBef>
                <a:spcPts val="1200"/>
              </a:spcBef>
            </a:pPr>
            <a:r>
              <a:rPr lang="nb-NO" dirty="0"/>
              <a:t>Schlumberger</a:t>
            </a:r>
          </a:p>
          <a:p>
            <a:pPr>
              <a:spcBef>
                <a:spcPts val="1200"/>
              </a:spcBef>
            </a:pPr>
            <a:r>
              <a:rPr lang="nb-NO" dirty="0"/>
              <a:t>Telenor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6</a:t>
            </a:fld>
            <a:endParaRPr lang="nb-NO" dirty="0"/>
          </a:p>
        </p:txBody>
      </p:sp>
      <p:sp>
        <p:nvSpPr>
          <p:cNvPr id="4" name="AutoShape 2" descr="Image result for sirius lab norw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Image result for sirius lab norwa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http://www.sirius-labs.no/img/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132856"/>
            <a:ext cx="2160240" cy="71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idi.ntnu.no/news/img/5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89" b="30506"/>
          <a:stretch/>
        </p:blipFill>
        <p:spPr bwMode="auto">
          <a:xfrm>
            <a:off x="6372200" y="1393812"/>
            <a:ext cx="1950548" cy="59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Energy Efficient Computing Systems – Overvie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785" y="3501008"/>
            <a:ext cx="179971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Big Data research project, NTNU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 t="44209"/>
          <a:stretch/>
        </p:blipFill>
        <p:spPr bwMode="auto">
          <a:xfrm>
            <a:off x="6809704" y="2924944"/>
            <a:ext cx="2082776" cy="63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4" descr="Image result for Teleno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6" descr="Image result for Teleno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90" name="Picture 18" descr="http://img.dunyanews.tv/news/2013/February/02-16-13/news_big_images/159907_226773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133" y="5665389"/>
            <a:ext cx="1075843" cy="71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subseaworldnews.com/wp-content/uploads/2014/05/Statens-Vegvesen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8" t="27063" r="23057" b="28128"/>
          <a:stretch/>
        </p:blipFill>
        <p:spPr bwMode="auto">
          <a:xfrm>
            <a:off x="7308304" y="5247654"/>
            <a:ext cx="1080120" cy="62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4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People and </a:t>
            </a:r>
            <a:r>
              <a:rPr lang="nb-NO" dirty="0" err="1" smtClean="0"/>
              <a:t>cooperation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Software </a:t>
            </a:r>
            <a:r>
              <a:rPr lang="nb-NO" dirty="0" err="1" smtClean="0"/>
              <a:t>engineering</a:t>
            </a:r>
            <a:r>
              <a:rPr lang="nb-NO" dirty="0" smtClean="0"/>
              <a:t> and Information systems </a:t>
            </a:r>
            <a:r>
              <a:rPr lang="nb-NO" dirty="0" err="1" smtClean="0"/>
              <a:t>group</a:t>
            </a:r>
            <a:r>
              <a:rPr lang="nb-NO" dirty="0" smtClean="0"/>
              <a:t> (P: 14+1N; T: 27)</a:t>
            </a:r>
          </a:p>
          <a:p>
            <a:r>
              <a:rPr lang="nb-NO" dirty="0" err="1"/>
              <a:t>Algorithms</a:t>
            </a:r>
            <a:r>
              <a:rPr lang="nb-NO" dirty="0"/>
              <a:t>, HPC and </a:t>
            </a:r>
            <a:r>
              <a:rPr lang="nb-NO" dirty="0" smtClean="0"/>
              <a:t>Graphics (P: 4+1N; T: 9)</a:t>
            </a:r>
            <a:endParaRPr lang="nb-NO" dirty="0"/>
          </a:p>
          <a:p>
            <a:r>
              <a:rPr lang="nb-NO" dirty="0" smtClean="0"/>
              <a:t>Intelligent systems (P: 7; T:7)</a:t>
            </a:r>
          </a:p>
          <a:p>
            <a:r>
              <a:rPr lang="nb-NO" dirty="0"/>
              <a:t>Data and Information </a:t>
            </a:r>
            <a:r>
              <a:rPr lang="nb-NO" dirty="0" smtClean="0"/>
              <a:t>Management (P: 7; T:8) </a:t>
            </a:r>
            <a:endParaRPr lang="nb-NO" dirty="0"/>
          </a:p>
          <a:p>
            <a:r>
              <a:rPr lang="nb-NO" dirty="0"/>
              <a:t>Computer Architecture and </a:t>
            </a:r>
            <a:r>
              <a:rPr lang="nb-NO" dirty="0" smtClean="0"/>
              <a:t>Design (P: 3+1N; T: 12)</a:t>
            </a:r>
            <a:endParaRPr lang="nb-NO" dirty="0"/>
          </a:p>
          <a:p>
            <a:r>
              <a:rPr lang="nb-NO" dirty="0" smtClean="0"/>
              <a:t>Administrative </a:t>
            </a:r>
            <a:r>
              <a:rPr lang="nb-NO" dirty="0" err="1" smtClean="0"/>
              <a:t>group</a:t>
            </a:r>
            <a:r>
              <a:rPr lang="nb-NO" dirty="0" smtClean="0"/>
              <a:t> (10)</a:t>
            </a:r>
          </a:p>
          <a:p>
            <a:r>
              <a:rPr lang="nb-NO" dirty="0" smtClean="0"/>
              <a:t>Technical </a:t>
            </a:r>
            <a:r>
              <a:rPr lang="nb-NO" dirty="0" err="1" smtClean="0"/>
              <a:t>group</a:t>
            </a:r>
            <a:r>
              <a:rPr lang="nb-NO" dirty="0" smtClean="0"/>
              <a:t> (9)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617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People and </a:t>
            </a:r>
            <a:r>
              <a:rPr lang="nb-NO" dirty="0" err="1"/>
              <a:t>cooperation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</p:spPr>
        <p:txBody>
          <a:bodyPr>
            <a:normAutofit/>
          </a:bodyPr>
          <a:lstStyle/>
          <a:p>
            <a:r>
              <a:rPr lang="nb-NO" sz="2400" dirty="0" smtClean="0"/>
              <a:t>S: 30 </a:t>
            </a:r>
            <a:r>
              <a:rPr lang="nb-NO" sz="2400" dirty="0" err="1" smtClean="0"/>
              <a:t>new</a:t>
            </a:r>
            <a:r>
              <a:rPr lang="nb-NO" sz="2400" dirty="0" smtClean="0"/>
              <a:t> persons </a:t>
            </a:r>
            <a:r>
              <a:rPr lang="nb-NO" sz="2400" dirty="0" err="1" smtClean="0"/>
              <a:t>employed</a:t>
            </a:r>
            <a:r>
              <a:rPr lang="nb-NO" sz="2400" dirty="0" smtClean="0"/>
              <a:t> </a:t>
            </a:r>
            <a:r>
              <a:rPr lang="nb-NO" sz="2400" dirty="0" err="1" smtClean="0"/>
              <a:t>since</a:t>
            </a:r>
            <a:r>
              <a:rPr lang="nb-NO" sz="2400" dirty="0" smtClean="0"/>
              <a:t> August 2013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which</a:t>
            </a:r>
            <a:r>
              <a:rPr lang="nb-NO" sz="2400" dirty="0" smtClean="0"/>
              <a:t> </a:t>
            </a:r>
            <a:r>
              <a:rPr lang="nb-NO" sz="2400" dirty="0"/>
              <a:t>2</a:t>
            </a:r>
            <a:r>
              <a:rPr lang="nb-NO" sz="2400" dirty="0" smtClean="0"/>
              <a:t> permanent + 3 Permanent in 2015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96952"/>
            <a:ext cx="3782846" cy="2713010"/>
          </a:xfrm>
          <a:prstGeom prst="rect">
            <a:avLst/>
          </a:prstGeom>
        </p:spPr>
      </p:pic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45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Spaces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constant</a:t>
            </a:r>
            <a:r>
              <a:rPr lang="nb-NO" dirty="0" smtClean="0"/>
              <a:t>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renewing</a:t>
            </a:r>
            <a:r>
              <a:rPr lang="nb-NO" dirty="0" smtClean="0"/>
              <a:t>, a lot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light</a:t>
            </a:r>
            <a:r>
              <a:rPr lang="nb-NO" dirty="0" smtClean="0"/>
              <a:t> and </a:t>
            </a:r>
            <a:r>
              <a:rPr lang="nb-NO" dirty="0" err="1" smtClean="0"/>
              <a:t>space</a:t>
            </a:r>
            <a:r>
              <a:rPr lang="nb-NO" dirty="0" smtClean="0"/>
              <a:t> in IT </a:t>
            </a:r>
            <a:r>
              <a:rPr lang="nb-NO" dirty="0" err="1" smtClean="0"/>
              <a:t>building</a:t>
            </a:r>
            <a:r>
              <a:rPr lang="nb-NO" dirty="0" smtClean="0"/>
              <a:t>, </a:t>
            </a:r>
            <a:r>
              <a:rPr lang="nb-NO" dirty="0" err="1" smtClean="0"/>
              <a:t>common</a:t>
            </a:r>
            <a:r>
              <a:rPr lang="nb-NO" dirty="0" smtClean="0"/>
              <a:t> labs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groups</a:t>
            </a:r>
            <a:r>
              <a:rPr lang="nb-NO" dirty="0" smtClean="0"/>
              <a:t>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953171"/>
            <a:ext cx="4824536" cy="3203492"/>
          </a:xfrm>
          <a:prstGeom prst="rect">
            <a:avLst/>
          </a:prstGeom>
        </p:spPr>
      </p:pic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Jaccheri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07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275907"/>
            <a:ext cx="8229600" cy="2188840"/>
          </a:xfrm>
        </p:spPr>
        <p:txBody>
          <a:bodyPr/>
          <a:lstStyle/>
          <a:p>
            <a:r>
              <a:rPr lang="nb-NO" dirty="0" smtClean="0"/>
              <a:t>Questions? </a:t>
            </a:r>
          </a:p>
          <a:p>
            <a:r>
              <a:rPr lang="nb-NO" dirty="0" smtClean="0"/>
              <a:t>Room 454 IT </a:t>
            </a:r>
            <a:r>
              <a:rPr lang="nb-NO" dirty="0" err="1" smtClean="0"/>
              <a:t>Building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L. </a:t>
            </a:r>
            <a:r>
              <a:rPr lang="it-IT" smtClean="0"/>
              <a:t>Jaccheri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21057-96C7-48BA-8285-F42024DC5670}" type="slidenum">
              <a:rPr lang="nb-NO" smtClean="0"/>
              <a:t>10</a:t>
            </a:fld>
            <a:endParaRPr lang="nb-NO"/>
          </a:p>
        </p:txBody>
      </p:sp>
      <p:pic>
        <p:nvPicPr>
          <p:cNvPr id="1026" name="Picture 2" descr="profile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/>
          <p:cNvSpPr/>
          <p:nvPr/>
        </p:nvSpPr>
        <p:spPr>
          <a:xfrm>
            <a:off x="547033" y="5650215"/>
            <a:ext cx="149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Trond Aalberg</a:t>
            </a:r>
          </a:p>
        </p:txBody>
      </p:sp>
      <p:pic>
        <p:nvPicPr>
          <p:cNvPr id="1028" name="Picture 4" descr="profile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725" y="2784140"/>
            <a:ext cx="2445060" cy="244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/>
          <p:cNvSpPr/>
          <p:nvPr/>
        </p:nvSpPr>
        <p:spPr>
          <a:xfrm>
            <a:off x="2843808" y="5373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>Agnar Aamodt</a:t>
            </a:r>
          </a:p>
        </p:txBody>
      </p:sp>
      <p:pic>
        <p:nvPicPr>
          <p:cNvPr id="1030" name="Picture 6" descr="profile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24944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/>
          <p:cNvSpPr/>
          <p:nvPr/>
        </p:nvSpPr>
        <p:spPr>
          <a:xfrm>
            <a:off x="6588224" y="5650215"/>
            <a:ext cx="1421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Mads Nygård</a:t>
            </a:r>
          </a:p>
        </p:txBody>
      </p:sp>
    </p:spTree>
    <p:extLst>
      <p:ext uri="{BB962C8B-B14F-4D97-AF65-F5344CB8AC3E}">
        <p14:creationId xmlns:p14="http://schemas.microsoft.com/office/powerpoint/2010/main" val="124483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</TotalTime>
  <Words>445</Words>
  <Application>Microsoft Office PowerPoint</Application>
  <PresentationFormat>Skjermfremvisning (4:3)</PresentationFormat>
  <Paragraphs>102</Paragraphs>
  <Slides>10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Letizia Jaccheri</vt:lpstr>
      <vt:lpstr>Computer Science (CS) Excellence in education and research </vt:lpstr>
      <vt:lpstr>Education</vt:lpstr>
      <vt:lpstr>Research - EU / EEA Projects</vt:lpstr>
      <vt:lpstr>Research - NFR NORAD Projects  </vt:lpstr>
      <vt:lpstr>Research ++ </vt:lpstr>
      <vt:lpstr>People and cooperation</vt:lpstr>
      <vt:lpstr>People and cooperation</vt:lpstr>
      <vt:lpstr>Spaces</vt:lpstr>
      <vt:lpstr>PowerPoint-presentasjon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Letizia Jaccheri</dc:title>
  <dc:creator>letizia</dc:creator>
  <cp:lastModifiedBy>letizia</cp:lastModifiedBy>
  <cp:revision>44</cp:revision>
  <dcterms:created xsi:type="dcterms:W3CDTF">2015-05-14T10:52:52Z</dcterms:created>
  <dcterms:modified xsi:type="dcterms:W3CDTF">2015-05-28T07:10:51Z</dcterms:modified>
</cp:coreProperties>
</file>