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311" r:id="rId4"/>
    <p:sldId id="312" r:id="rId5"/>
    <p:sldId id="329" r:id="rId6"/>
    <p:sldId id="327" r:id="rId7"/>
    <p:sldId id="328" r:id="rId8"/>
    <p:sldId id="295" r:id="rId9"/>
    <p:sldId id="314" r:id="rId10"/>
    <p:sldId id="289" r:id="rId11"/>
    <p:sldId id="324" r:id="rId12"/>
    <p:sldId id="316" r:id="rId13"/>
    <p:sldId id="317" r:id="rId14"/>
    <p:sldId id="321" r:id="rId15"/>
    <p:sldId id="325" r:id="rId16"/>
    <p:sldId id="318" r:id="rId17"/>
    <p:sldId id="320" r:id="rId18"/>
    <p:sldId id="303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836" y="9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E6BBC-1D1D-7E45-BEFE-55CF7BCDD99B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92C46-8DB8-154E-83BD-D30FC9FC9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6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DFE6FD-3DF4-E24D-A8AB-A5B14A50A256}" type="slidenum">
              <a:rPr lang="nn-NO" smtClean="0">
                <a:solidFill>
                  <a:srgbClr val="000000"/>
                </a:solidFill>
                <a:latin typeface="Calibri"/>
              </a:rPr>
              <a:pPr>
                <a:defRPr/>
              </a:pPr>
              <a:t>15</a:t>
            </a:fld>
            <a:endParaRPr lang="nn-NO" smtClea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/>
              <a:t>Jenteprosjektet Ada bygger på det tidligere Jenter og data, som bla startet i 1997. Prosjektet har som mål å uteksaminere flere kvinnelige mastere fra IME-fakultetet. Dette gjøres på to måter: ved å rekruttere flere jenter til studiene og ved å motivere flere jenter til å fullføre utdannelsen </a:t>
            </a:r>
          </a:p>
          <a:p>
            <a:endParaRPr lang="en-GB"/>
          </a:p>
          <a:p>
            <a:r>
              <a:rPr lang="en-GB"/>
              <a:t>Prosjektet inkluderer alle jentene ved IME-fakultetet, men har en særlig fokus på IKT-studiene, der jenteandelen er lavest.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4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84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36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5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7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4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71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9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17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677415"/>
            <a:ext cx="7772400" cy="901094"/>
          </a:xfrm>
        </p:spPr>
        <p:txBody>
          <a:bodyPr anchor="t" anchorCtr="0"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41800" y="3073400"/>
            <a:ext cx="647700" cy="698500"/>
          </a:xfrm>
          <a:prstGeom prst="rect">
            <a:avLst/>
          </a:prstGeom>
        </p:spPr>
      </p:pic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0" y="6421247"/>
            <a:ext cx="342081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mtClean="0">
                <a:solidFill>
                  <a:prstClr val="black"/>
                </a:solidFill>
                <a:latin typeface="Arial"/>
                <a:cs typeface="Arial"/>
              </a:rPr>
              <a:pPr algn="ctr"/>
              <a:t>‹#›</a:t>
            </a:fld>
            <a:endParaRPr lang="nb-NO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295AA-B96B-A94C-B5A2-8373FE88FB34}" type="datetimeFigureOut">
              <a:rPr lang="en-US" smtClean="0"/>
              <a:t>4/26/2015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84777-AAE4-EA40-AC68-BA48575C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4" name="Bilde 3" descr="sirkler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1"/>
          <a:stretch/>
        </p:blipFill>
        <p:spPr>
          <a:xfrm>
            <a:off x="7993703" y="511250"/>
            <a:ext cx="1151994" cy="114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nu.no/blogger/rektoratet/" TargetMode="External"/><Relationship Id="rId2" Type="http://schemas.openxmlformats.org/officeDocument/2006/relationships/hyperlink" Target="http://www.ntnu.no/fusjo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02798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IDI </a:t>
            </a:r>
            <a:r>
              <a:rPr lang="en-US" b="1" dirty="0" err="1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Åre</a:t>
            </a:r>
            <a: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Seminar 2015</a:t>
            </a:r>
            <a: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b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33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“State of the Union”</a:t>
            </a:r>
            <a:endParaRPr lang="en-US" b="1" dirty="0">
              <a:ln w="1905"/>
              <a:solidFill>
                <a:srgbClr val="3366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35053"/>
            <a:ext cx="6400800" cy="139036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Letizia Jaccheri</a:t>
            </a:r>
            <a:endParaRPr lang="en-US" dirty="0" smtClean="0"/>
          </a:p>
          <a:p>
            <a:r>
              <a:rPr lang="en-US" dirty="0" smtClean="0"/>
              <a:t>Dep. Head</a:t>
            </a:r>
            <a:endParaRPr lang="en-US" dirty="0" smtClean="0"/>
          </a:p>
          <a:p>
            <a:r>
              <a:rPr lang="en-US" dirty="0" smtClean="0"/>
              <a:t>05</a:t>
            </a:r>
            <a:r>
              <a:rPr lang="en-US" dirty="0" smtClean="0"/>
              <a:t>.04.2015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Many things are going well at IME at present… </a:t>
            </a:r>
            <a:r>
              <a:rPr lang="en-US" b="1" dirty="0" smtClean="0">
                <a:sym typeface="Wingdings"/>
              </a:rPr>
              <a:t>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7454"/>
            <a:ext cx="8229600" cy="35287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… and this is my annual chance to tell you all about (some of) them, and to </a:t>
            </a:r>
            <a:r>
              <a:rPr lang="en-US" dirty="0" err="1" smtClean="0"/>
              <a:t>honour</a:t>
            </a:r>
            <a:r>
              <a:rPr lang="en-US" dirty="0" smtClean="0"/>
              <a:t> and highlight (some of) the people behind the many good results.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There are many good reasons to be proud of </a:t>
            </a:r>
            <a:r>
              <a:rPr lang="en-US" dirty="0" smtClean="0"/>
              <a:t>IDI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2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70000"/>
              </a:lnSpc>
            </a:pPr>
            <a:r>
              <a:rPr lang="en-US" sz="3600" b="1" dirty="0" smtClean="0"/>
              <a:t>Recruitment (1):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Tremendous upswing in applications to IME’s study programs in 2014!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endParaRPr lang="en-US" dirty="0" err="1"/>
          </a:p>
          <a:p>
            <a:r>
              <a:rPr lang="en-US" b="1" dirty="0" smtClean="0">
                <a:solidFill>
                  <a:srgbClr val="FF0000"/>
                </a:solidFill>
              </a:rPr>
              <a:t>22 % </a:t>
            </a:r>
            <a:r>
              <a:rPr lang="en-US" dirty="0" smtClean="0"/>
              <a:t>increase (from 2013) in number of applicants with IME as first choice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29 % </a:t>
            </a:r>
            <a:r>
              <a:rPr lang="en-US" dirty="0" smtClean="0"/>
              <a:t>increase in number of applicants with </a:t>
            </a:r>
            <a:r>
              <a:rPr lang="en-US" i="1" dirty="0" smtClean="0">
                <a:solidFill>
                  <a:srgbClr val="FF0000"/>
                </a:solidFill>
              </a:rPr>
              <a:t>ICT studies </a:t>
            </a:r>
            <a:r>
              <a:rPr lang="en-US" dirty="0" smtClean="0"/>
              <a:t>at IME as first choice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MSc Cybernetics and Robotics up </a:t>
            </a:r>
            <a:r>
              <a:rPr lang="en-US" b="1" dirty="0" smtClean="0">
                <a:solidFill>
                  <a:srgbClr val="FF0000"/>
                </a:solidFill>
              </a:rPr>
              <a:t>59 %</a:t>
            </a:r>
          </a:p>
          <a:p>
            <a:pPr lvl="1"/>
            <a:r>
              <a:rPr lang="en-US" dirty="0" smtClean="0"/>
              <a:t>MSc Electronic System Design and Innovation up </a:t>
            </a:r>
            <a:r>
              <a:rPr lang="en-US" b="1" dirty="0" smtClean="0">
                <a:solidFill>
                  <a:srgbClr val="FF0000"/>
                </a:solidFill>
              </a:rPr>
              <a:t>37 %</a:t>
            </a:r>
          </a:p>
          <a:p>
            <a:pPr lvl="1"/>
            <a:r>
              <a:rPr lang="en-US" dirty="0" smtClean="0"/>
              <a:t>BSc Informatics up </a:t>
            </a:r>
            <a:r>
              <a:rPr lang="en-US" b="1" dirty="0" smtClean="0">
                <a:solidFill>
                  <a:srgbClr val="FF0000"/>
                </a:solidFill>
              </a:rPr>
              <a:t>27 %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22 % </a:t>
            </a:r>
            <a:r>
              <a:rPr lang="en-US" dirty="0" smtClean="0"/>
              <a:t>female applicants with IME as </a:t>
            </a:r>
            <a:r>
              <a:rPr lang="en-US" smtClean="0"/>
              <a:t>first choice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21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 txBox="1">
            <a:spLocks/>
          </p:cNvSpPr>
          <p:nvPr/>
        </p:nvSpPr>
        <p:spPr>
          <a:xfrm>
            <a:off x="457200" y="331896"/>
            <a:ext cx="8229600" cy="1774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altLang="nb-NO" b="1" dirty="0" err="1" smtClean="0"/>
              <a:t>Recruitment</a:t>
            </a:r>
            <a:r>
              <a:rPr lang="nb-NO" altLang="nb-NO" b="1" dirty="0" smtClean="0"/>
              <a:t> (2):</a:t>
            </a:r>
          </a:p>
          <a:p>
            <a:endParaRPr lang="nb-NO" altLang="nb-NO" b="1" dirty="0" smtClean="0"/>
          </a:p>
          <a:p>
            <a:r>
              <a:rPr lang="nb-NO" altLang="nb-NO" b="1" dirty="0" smtClean="0"/>
              <a:t>Grades </a:t>
            </a:r>
            <a:r>
              <a:rPr lang="nb-NO" altLang="nb-NO" b="1" dirty="0" err="1" smtClean="0"/>
              <a:t>of</a:t>
            </a:r>
            <a:r>
              <a:rPr lang="nb-NO" altLang="nb-NO" b="1" dirty="0" smtClean="0"/>
              <a:t> students </a:t>
            </a:r>
            <a:r>
              <a:rPr lang="nb-NO" altLang="nb-NO" b="1" dirty="0" err="1" smtClean="0"/>
              <a:t>starting</a:t>
            </a:r>
            <a:r>
              <a:rPr lang="nb-NO" altLang="nb-NO" b="1" dirty="0" smtClean="0"/>
              <a:t> at IME </a:t>
            </a:r>
            <a:r>
              <a:rPr lang="nb-NO" altLang="nb-NO" b="1" dirty="0" err="1" smtClean="0"/>
              <a:t>are</a:t>
            </a:r>
            <a:r>
              <a:rPr lang="nb-NO" altLang="nb-NO" b="1" dirty="0" smtClean="0"/>
              <a:t> </a:t>
            </a:r>
            <a:r>
              <a:rPr lang="nb-NO" altLang="nb-NO" b="1" dirty="0" err="1" smtClean="0"/>
              <a:t>improving</a:t>
            </a:r>
            <a:r>
              <a:rPr lang="nb-NO" altLang="nb-NO" b="1" dirty="0" smtClean="0"/>
              <a:t> – </a:t>
            </a:r>
            <a:r>
              <a:rPr lang="nb-NO" altLang="nb-NO" b="1" dirty="0" err="1" smtClean="0"/>
              <a:t>intake</a:t>
            </a:r>
            <a:r>
              <a:rPr lang="nb-NO" altLang="nb-NO" b="1" dirty="0" smtClean="0"/>
              <a:t> </a:t>
            </a:r>
            <a:r>
              <a:rPr lang="nb-NO" altLang="nb-NO" b="1" dirty="0" err="1" smtClean="0"/>
              <a:t>quality</a:t>
            </a:r>
            <a:r>
              <a:rPr lang="nb-NO" altLang="nb-NO" b="1" dirty="0" smtClean="0"/>
              <a:t> is </a:t>
            </a:r>
            <a:r>
              <a:rPr lang="nb-NO" altLang="nb-NO" b="1" dirty="0" err="1" smtClean="0"/>
              <a:t>high</a:t>
            </a:r>
            <a:r>
              <a:rPr lang="nb-NO" altLang="nb-NO" b="1" dirty="0" smtClean="0"/>
              <a:t>! </a:t>
            </a:r>
            <a:r>
              <a:rPr lang="nb-NO" altLang="nb-NO" b="1" dirty="0" smtClean="0">
                <a:sym typeface="Wingdings"/>
              </a:rPr>
              <a:t></a:t>
            </a:r>
            <a:endParaRPr lang="nb-NO" b="1" dirty="0"/>
          </a:p>
        </p:txBody>
      </p:sp>
      <p:graphicFrame>
        <p:nvGraphicFramePr>
          <p:cNvPr id="5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55871"/>
              </p:ext>
            </p:extLst>
          </p:nvPr>
        </p:nvGraphicFramePr>
        <p:xfrm>
          <a:off x="2236844" y="2539734"/>
          <a:ext cx="4964348" cy="3968332"/>
        </p:xfrm>
        <a:graphic>
          <a:graphicData uri="http://schemas.openxmlformats.org/drawingml/2006/table">
            <a:tbl>
              <a:tblPr/>
              <a:tblGrid>
                <a:gridCol w="3128534"/>
                <a:gridCol w="917907"/>
                <a:gridCol w="917907"/>
              </a:tblGrid>
              <a:tr h="737978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Studieprogram</a:t>
                      </a:r>
                      <a:b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endParaRPr kumimoji="0" lang="nb-NO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Årstall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Poeng-</a:t>
                      </a:r>
                      <a:b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grenser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9238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2013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06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Datateknologi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53,6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nb-NO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55,1</a:t>
                      </a:r>
                      <a:endParaRPr kumimoji="0" lang="nb-NO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El.Sys</a:t>
                      </a:r>
                      <a:endParaRPr kumimoji="0" lang="nb-NO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51,6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nb-NO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54,3</a:t>
                      </a:r>
                      <a:endParaRPr kumimoji="0" lang="nb-NO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Energi og Miljø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55,1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nb-NO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56</a:t>
                      </a:r>
                      <a:endParaRPr kumimoji="0" lang="nb-NO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Komm.Tek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51,3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nb-NO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54,5</a:t>
                      </a:r>
                      <a:endParaRPr kumimoji="0" lang="nb-NO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3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Kyb</a:t>
                      </a:r>
                      <a:r>
                        <a:rPr kumimoji="0" lang="nb-NO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&amp; Robotikk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53,6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nb-NO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55,8</a:t>
                      </a:r>
                      <a:endParaRPr kumimoji="0" lang="nb-NO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92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5163" y="274638"/>
            <a:ext cx="8691802" cy="69219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Strong Focus on Innovative Education at IME!</a:t>
            </a:r>
            <a:endParaRPr lang="en-US" sz="3600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5163" y="1257733"/>
            <a:ext cx="7479986" cy="5394635"/>
          </a:xfrm>
        </p:spPr>
        <p:txBody>
          <a:bodyPr>
            <a:normAutofit fontScale="85000" lnSpcReduction="10000"/>
          </a:bodyPr>
          <a:lstStyle/>
          <a:p>
            <a:r>
              <a:rPr lang="nb-NO" dirty="0" err="1" smtClean="0"/>
              <a:t>KTDiM</a:t>
            </a:r>
            <a:r>
              <a:rPr lang="nb-NO" dirty="0" smtClean="0"/>
              <a:t> – </a:t>
            </a:r>
            <a:r>
              <a:rPr lang="nb-NO" dirty="0" err="1" smtClean="0"/>
              <a:t>Quality</a:t>
            </a:r>
            <a:r>
              <a:rPr lang="nb-NO" dirty="0" smtClean="0"/>
              <a:t>, </a:t>
            </a:r>
            <a:r>
              <a:rPr lang="nb-NO" dirty="0" err="1" smtClean="0"/>
              <a:t>Availability</a:t>
            </a:r>
            <a:r>
              <a:rPr lang="nb-NO" dirty="0" smtClean="0"/>
              <a:t> and </a:t>
            </a:r>
            <a:r>
              <a:rPr lang="nb-NO" dirty="0" err="1" smtClean="0"/>
              <a:t>Differentiation</a:t>
            </a:r>
            <a:r>
              <a:rPr lang="nb-NO" dirty="0" smtClean="0"/>
              <a:t> in </a:t>
            </a:r>
            <a:r>
              <a:rPr lang="nb-NO" dirty="0" err="1" smtClean="0"/>
              <a:t>Mathematics</a:t>
            </a:r>
            <a:r>
              <a:rPr lang="nb-NO" dirty="0" smtClean="0"/>
              <a:t> </a:t>
            </a:r>
            <a:r>
              <a:rPr lang="nb-NO" dirty="0" err="1" smtClean="0"/>
              <a:t>Teaching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DELI – The Electronic Engineering Ladder (Den Elektroniske Ingeniørstigen)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2-IT: Innovative </a:t>
            </a:r>
            <a:r>
              <a:rPr lang="nb-NO" dirty="0" err="1" smtClean="0"/>
              <a:t>Teaching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Information Technology</a:t>
            </a:r>
          </a:p>
          <a:p>
            <a:endParaRPr lang="nb-NO" dirty="0"/>
          </a:p>
          <a:p>
            <a:r>
              <a:rPr lang="nb-NO" dirty="0" smtClean="0"/>
              <a:t>Prosjektil – Prosjekt Innovativ Lærerutdanning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799" y="1257733"/>
            <a:ext cx="1276166" cy="1335523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799" y="2920999"/>
            <a:ext cx="1340515" cy="1340515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3" y="4559975"/>
            <a:ext cx="1337942" cy="1337942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426755" y="2472029"/>
            <a:ext cx="1731676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Mats </a:t>
            </a:r>
            <a:r>
              <a:rPr lang="en-US" sz="1400" dirty="0" err="1" smtClean="0"/>
              <a:t>Ehrnström</a:t>
            </a:r>
            <a:r>
              <a:rPr lang="en-US" sz="1400" dirty="0" smtClean="0"/>
              <a:t>, IMF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587164" y="4107625"/>
            <a:ext cx="1556836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Lars </a:t>
            </a:r>
            <a:r>
              <a:rPr lang="en-US" sz="1400" dirty="0" err="1" smtClean="0"/>
              <a:t>Lundheim</a:t>
            </a:r>
            <a:r>
              <a:rPr lang="en-US" sz="1400" dirty="0" smtClean="0"/>
              <a:t>, IET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587164" y="5744028"/>
            <a:ext cx="1556835" cy="52322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Guttorm</a:t>
            </a:r>
            <a:r>
              <a:rPr lang="en-US" sz="1400" dirty="0" smtClean="0"/>
              <a:t> </a:t>
            </a:r>
            <a:r>
              <a:rPr lang="en-US" sz="1400" dirty="0" err="1" smtClean="0"/>
              <a:t>Sindre</a:t>
            </a:r>
            <a:r>
              <a:rPr lang="en-US" sz="1400" dirty="0" smtClean="0"/>
              <a:t>, IDI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880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IME people in NTNU’s Research Excellence program “NTNU </a:t>
            </a:r>
            <a:r>
              <a:rPr lang="en-US" sz="3600" b="1" dirty="0" err="1" smtClean="0"/>
              <a:t>Toppforskning</a:t>
            </a:r>
            <a:r>
              <a:rPr lang="en-US" sz="3600" b="1" dirty="0" smtClean="0"/>
              <a:t>”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18" y="1511179"/>
            <a:ext cx="5894290" cy="5346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37" y="1511179"/>
            <a:ext cx="1276166" cy="1276166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7" y="3133672"/>
            <a:ext cx="1276166" cy="1335523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37" y="4805590"/>
            <a:ext cx="1276166" cy="1276166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1478203" y="2219272"/>
            <a:ext cx="1393616" cy="32723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1478203" y="3801434"/>
            <a:ext cx="1393616" cy="16901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3"/>
          </p:cNvCxnSpPr>
          <p:nvPr/>
        </p:nvCxnSpPr>
        <p:spPr>
          <a:xfrm>
            <a:off x="1478203" y="5443673"/>
            <a:ext cx="1393616" cy="47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0147" y="2775212"/>
            <a:ext cx="1313606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Pål</a:t>
            </a:r>
            <a:r>
              <a:rPr lang="en-US" sz="1400" dirty="0" smtClean="0"/>
              <a:t> </a:t>
            </a:r>
            <a:r>
              <a:rPr lang="en-US" sz="1400" dirty="0" err="1" smtClean="0"/>
              <a:t>Sætrom</a:t>
            </a:r>
            <a:r>
              <a:rPr lang="en-US" sz="1400" dirty="0" smtClean="0"/>
              <a:t>, IDI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10486" y="4315306"/>
            <a:ext cx="1731676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Mats </a:t>
            </a:r>
            <a:r>
              <a:rPr lang="en-US" sz="1400" dirty="0" err="1" smtClean="0"/>
              <a:t>Ehrnström</a:t>
            </a:r>
            <a:r>
              <a:rPr lang="en-US" sz="1400" dirty="0" smtClean="0"/>
              <a:t>, IMF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46221" y="5927867"/>
            <a:ext cx="1287532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Erik </a:t>
            </a:r>
            <a:r>
              <a:rPr lang="en-US" sz="1400" dirty="0" err="1" smtClean="0"/>
              <a:t>Folven</a:t>
            </a:r>
            <a:r>
              <a:rPr lang="en-US" sz="1400" dirty="0" smtClean="0"/>
              <a:t>, IET</a:t>
            </a:r>
            <a:endParaRPr lang="en-US" sz="1400" dirty="0"/>
          </a:p>
        </p:txBody>
      </p:sp>
      <p:sp>
        <p:nvSpPr>
          <p:cNvPr id="15" name="Right Arrow 14"/>
          <p:cNvSpPr/>
          <p:nvPr/>
        </p:nvSpPr>
        <p:spPr>
          <a:xfrm>
            <a:off x="3275893" y="3877252"/>
            <a:ext cx="3290325" cy="591943"/>
          </a:xfrm>
          <a:prstGeom prst="rightArrow">
            <a:avLst/>
          </a:prstGeom>
          <a:scene3d>
            <a:camera prst="orthographicFront">
              <a:rot lat="0" lon="0" rev="252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9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 rot="10800000" flipV="1">
            <a:off x="205560" y="98929"/>
            <a:ext cx="87024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000" b="1" dirty="0" smtClean="0">
                <a:solidFill>
                  <a:srgbClr val="000000"/>
                </a:solidFill>
              </a:rPr>
              <a:t>Promising initial results for IME in EU H2020!</a:t>
            </a:r>
            <a:endParaRPr lang="en-US" sz="3000" b="1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7" y="815986"/>
            <a:ext cx="1962560" cy="23389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446" y="815986"/>
            <a:ext cx="2045119" cy="23389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969" y="815986"/>
            <a:ext cx="2338942" cy="23389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872" y="4511011"/>
            <a:ext cx="1822828" cy="23469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424" y="4722471"/>
            <a:ext cx="2135529" cy="21355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9586" y="3396952"/>
            <a:ext cx="2469095" cy="92333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Tor Arne Johansen (ITK),</a:t>
            </a:r>
          </a:p>
          <a:p>
            <a:r>
              <a:rPr lang="en-US" dirty="0" smtClean="0"/>
              <a:t>Coordinator, ITN 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MarineUAS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48446" y="3396952"/>
            <a:ext cx="2265088" cy="64633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Andrew </a:t>
            </a:r>
            <a:r>
              <a:rPr lang="en-US" dirty="0" err="1" smtClean="0"/>
              <a:t>Perkis</a:t>
            </a:r>
            <a:r>
              <a:rPr lang="en-US" dirty="0"/>
              <a:t> </a:t>
            </a:r>
            <a:r>
              <a:rPr lang="en-US" dirty="0" smtClean="0"/>
              <a:t>(IET),</a:t>
            </a:r>
          </a:p>
          <a:p>
            <a:r>
              <a:rPr lang="en-US" dirty="0" smtClean="0"/>
              <a:t>Participant, ITN “</a:t>
            </a:r>
            <a:r>
              <a:rPr lang="en-US" dirty="0" err="1" smtClean="0"/>
              <a:t>QoE</a:t>
            </a:r>
            <a:r>
              <a:rPr lang="en-US" dirty="0" smtClean="0"/>
              <a:t>”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192922" y="5064780"/>
            <a:ext cx="2831351" cy="1477328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Per Gunnar </a:t>
            </a:r>
            <a:r>
              <a:rPr lang="en-US" dirty="0" err="1" smtClean="0"/>
              <a:t>Kjeldsberg</a:t>
            </a:r>
            <a:r>
              <a:rPr lang="en-US" dirty="0" smtClean="0"/>
              <a:t> (IET) and Magnus </a:t>
            </a:r>
            <a:r>
              <a:rPr lang="en-US" dirty="0" err="1" smtClean="0"/>
              <a:t>Jahre</a:t>
            </a:r>
            <a:r>
              <a:rPr lang="en-US" dirty="0" smtClean="0"/>
              <a:t> (IDI), Work Package Leader and Collaborator in FET-HPC Project “READEX”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05969" y="3425032"/>
            <a:ext cx="3291210" cy="92333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Anne </a:t>
            </a:r>
            <a:r>
              <a:rPr lang="en-US" dirty="0" err="1" smtClean="0"/>
              <a:t>Elster</a:t>
            </a:r>
            <a:r>
              <a:rPr lang="en-US" dirty="0" smtClean="0"/>
              <a:t> (IDI), </a:t>
            </a:r>
          </a:p>
          <a:p>
            <a:r>
              <a:rPr lang="en-US" dirty="0" smtClean="0"/>
              <a:t>Work Package Leader,</a:t>
            </a:r>
          </a:p>
          <a:p>
            <a:r>
              <a:rPr lang="en-US" dirty="0" smtClean="0"/>
              <a:t>LEIT-ICT Project “</a:t>
            </a:r>
            <a:r>
              <a:rPr lang="en-US" dirty="0" err="1" smtClean="0"/>
              <a:t>CloudLightning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2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019" y="274637"/>
            <a:ext cx="6869273" cy="1429313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IME people in </a:t>
            </a:r>
            <a:r>
              <a:rPr lang="en-US" sz="3200" b="1" dirty="0" err="1" smtClean="0"/>
              <a:t>Centra</a:t>
            </a:r>
            <a:r>
              <a:rPr lang="en-US" sz="3200" b="1" dirty="0" smtClean="0"/>
              <a:t> for Research-Based Innovation (SFI) from 2015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800" y="0"/>
            <a:ext cx="18542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743155"/>
            <a:ext cx="80041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Exposed Aquaculture Operations – </a:t>
            </a:r>
            <a:endParaRPr lang="en-US" sz="2400" dirty="0" smtClean="0"/>
          </a:p>
          <a:p>
            <a:r>
              <a:rPr lang="en-US" sz="2400" dirty="0" smtClean="0"/>
              <a:t>Autonomous </a:t>
            </a:r>
            <a:r>
              <a:rPr lang="en-US" sz="2400" dirty="0"/>
              <a:t>Systems and Offshore </a:t>
            </a:r>
            <a:r>
              <a:rPr lang="en-US" sz="2400" dirty="0" smtClean="0"/>
              <a:t>Structures</a:t>
            </a:r>
          </a:p>
          <a:p>
            <a:endParaRPr lang="en-US" sz="2400" dirty="0" smtClean="0"/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SMART - Sustainable Innovations for Automated Manufacturing of Multi-Material </a:t>
            </a:r>
            <a:r>
              <a:rPr lang="en-US" sz="2400" dirty="0" smtClean="0"/>
              <a:t>Products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>
              <a:lnSpc>
                <a:spcPct val="50000"/>
              </a:lnSpc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Integrated Remote Sensing </a:t>
            </a:r>
            <a:r>
              <a:rPr lang="en-US" sz="2400" dirty="0" smtClean="0"/>
              <a:t>Technology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for Arctic </a:t>
            </a:r>
            <a:r>
              <a:rPr lang="en-US" sz="2400" dirty="0" smtClean="0"/>
              <a:t>Operations</a:t>
            </a:r>
          </a:p>
          <a:p>
            <a:endParaRPr lang="en-US" sz="2400" dirty="0" smtClean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Centre for Scalable Data Access (</a:t>
            </a:r>
            <a:r>
              <a:rPr lang="en-US" sz="2400" dirty="0" smtClean="0"/>
              <a:t>SIRIUS)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980" y="1828801"/>
            <a:ext cx="1198820" cy="1198820"/>
          </a:xfrm>
          <a:prstGeom prst="rect">
            <a:avLst/>
          </a:prstGeom>
          <a:ln w="12700" cmpd="sng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699" y="1828562"/>
            <a:ext cx="1076932" cy="1199058"/>
          </a:xfrm>
          <a:prstGeom prst="rect">
            <a:avLst/>
          </a:prstGeom>
          <a:ln w="12700" cmpd="sng"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899790" y="2990694"/>
            <a:ext cx="1525315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Agnar</a:t>
            </a:r>
            <a:r>
              <a:rPr lang="en-US" sz="1400" dirty="0" smtClean="0"/>
              <a:t> </a:t>
            </a:r>
            <a:r>
              <a:rPr lang="en-US" sz="1400" dirty="0" err="1" smtClean="0"/>
              <a:t>Aamodt</a:t>
            </a:r>
            <a:r>
              <a:rPr lang="en-US" sz="1400" dirty="0" smtClean="0"/>
              <a:t>, IDI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427125" y="2990694"/>
            <a:ext cx="1766041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 </a:t>
            </a:r>
            <a:r>
              <a:rPr lang="en-US" sz="1400" dirty="0" err="1" smtClean="0"/>
              <a:t>Arve</a:t>
            </a:r>
            <a:r>
              <a:rPr lang="en-US" sz="1400" dirty="0" smtClean="0"/>
              <a:t> </a:t>
            </a:r>
            <a:r>
              <a:rPr lang="en-US" sz="1400" dirty="0" err="1" smtClean="0"/>
              <a:t>Alfredsen</a:t>
            </a:r>
            <a:r>
              <a:rPr lang="en-US" sz="1400" dirty="0" smtClean="0"/>
              <a:t>, ITK</a:t>
            </a: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758" y="3457204"/>
            <a:ext cx="1143067" cy="15608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63796" y="4701942"/>
            <a:ext cx="2012991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Jan Tommy </a:t>
            </a:r>
            <a:r>
              <a:rPr lang="en-US" sz="1400" dirty="0" err="1" smtClean="0"/>
              <a:t>Gravdahl</a:t>
            </a:r>
            <a:r>
              <a:rPr lang="en-US" sz="1400" dirty="0" smtClean="0"/>
              <a:t>, ITK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249" y="5018103"/>
            <a:ext cx="944043" cy="11250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1560" y="5018102"/>
            <a:ext cx="885712" cy="11250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61398" y="5989307"/>
            <a:ext cx="1852565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Tor Arne Johansen, ITK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3963" y="6005202"/>
            <a:ext cx="1402948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Lars </a:t>
            </a:r>
            <a:r>
              <a:rPr lang="en-US" sz="1400" dirty="0" err="1" smtClean="0"/>
              <a:t>imsland</a:t>
            </a:r>
            <a:r>
              <a:rPr lang="en-US" sz="1400" dirty="0" smtClean="0"/>
              <a:t>, ITK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1825" y="5370202"/>
            <a:ext cx="1270000" cy="127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07634" y="6470418"/>
            <a:ext cx="1469385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Eric </a:t>
            </a:r>
            <a:r>
              <a:rPr lang="en-US" sz="1400" dirty="0" err="1" smtClean="0"/>
              <a:t>Monteiro</a:t>
            </a:r>
            <a:r>
              <a:rPr lang="en-US" sz="1400" dirty="0" smtClean="0"/>
              <a:t>, IDI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90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62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Recent awards and honors (1)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00" y="1183286"/>
            <a:ext cx="5445181" cy="5382500"/>
          </a:xfrm>
        </p:spPr>
        <p:txBody>
          <a:bodyPr>
            <a:normAutofit lnSpcReduction="10000"/>
          </a:bodyPr>
          <a:lstStyle/>
          <a:p>
            <a:r>
              <a:rPr lang="nb-NO" sz="2800" dirty="0" smtClean="0"/>
              <a:t>Prof. </a:t>
            </a:r>
            <a:r>
              <a:rPr lang="nb-NO" sz="2800" dirty="0" err="1" smtClean="0"/>
              <a:t>Emerita</a:t>
            </a:r>
            <a:r>
              <a:rPr lang="nb-NO" sz="2800" dirty="0" smtClean="0"/>
              <a:t> </a:t>
            </a:r>
            <a:r>
              <a:rPr lang="nb-NO" sz="2800" b="1" dirty="0" smtClean="0"/>
              <a:t>Idun Reiten</a:t>
            </a:r>
            <a:r>
              <a:rPr lang="nb-NO" sz="2800" dirty="0" smtClean="0"/>
              <a:t>, IMF </a:t>
            </a:r>
            <a:r>
              <a:rPr lang="nb-NO" sz="2800" dirty="0" err="1" smtClean="0"/>
              <a:t>was</a:t>
            </a:r>
            <a:r>
              <a:rPr lang="nb-NO" sz="2800" dirty="0" smtClean="0"/>
              <a:t> </a:t>
            </a:r>
            <a:r>
              <a:rPr lang="nb-NO" sz="2800" dirty="0" err="1" smtClean="0"/>
              <a:t>awarded</a:t>
            </a:r>
            <a:r>
              <a:rPr lang="nb-NO" sz="2800" dirty="0" smtClean="0"/>
              <a:t> The </a:t>
            </a:r>
            <a:r>
              <a:rPr lang="en-US" sz="2800" dirty="0" smtClean="0"/>
              <a:t>Royal </a:t>
            </a:r>
            <a:r>
              <a:rPr lang="en-US" sz="2800" dirty="0"/>
              <a:t>Norwegian Order of St. </a:t>
            </a:r>
            <a:r>
              <a:rPr lang="en-US" sz="2800" dirty="0" smtClean="0"/>
              <a:t>Olav (</a:t>
            </a:r>
            <a:r>
              <a:rPr lang="en-US" sz="2800" dirty="0" err="1" smtClean="0"/>
              <a:t>utnevnt</a:t>
            </a:r>
            <a:r>
              <a:rPr lang="en-US" sz="2800" dirty="0" smtClean="0"/>
              <a:t> </a:t>
            </a:r>
            <a:r>
              <a:rPr lang="en-US" sz="2800" dirty="0" err="1" smtClean="0"/>
              <a:t>til</a:t>
            </a:r>
            <a:r>
              <a:rPr lang="en-US" sz="2800" dirty="0" smtClean="0"/>
              <a:t> </a:t>
            </a:r>
            <a:r>
              <a:rPr lang="en-US" sz="2800" dirty="0" err="1" smtClean="0"/>
              <a:t>Kommandør</a:t>
            </a:r>
            <a:r>
              <a:rPr lang="en-US" sz="2800" dirty="0" smtClean="0"/>
              <a:t> </a:t>
            </a:r>
            <a:r>
              <a:rPr lang="en-US" sz="2800" dirty="0" err="1" smtClean="0"/>
              <a:t>av</a:t>
            </a:r>
            <a:r>
              <a:rPr lang="en-US" sz="2800" dirty="0" smtClean="0"/>
              <a:t> Den </a:t>
            </a:r>
            <a:r>
              <a:rPr lang="en-US" sz="2800" dirty="0" err="1" smtClean="0"/>
              <a:t>Kongelige</a:t>
            </a:r>
            <a:r>
              <a:rPr lang="en-US" sz="2800" dirty="0" smtClean="0"/>
              <a:t> Norske </a:t>
            </a:r>
            <a:r>
              <a:rPr lang="nb-NO" sz="2800" dirty="0" smtClean="0"/>
              <a:t>St</a:t>
            </a:r>
            <a:r>
              <a:rPr lang="nb-NO" sz="2800" dirty="0"/>
              <a:t>. Olavs </a:t>
            </a:r>
            <a:r>
              <a:rPr lang="nb-NO" sz="2800" dirty="0" smtClean="0"/>
              <a:t>orden) in 2014</a:t>
            </a:r>
          </a:p>
          <a:p>
            <a:endParaRPr lang="nb-NO" sz="2800" b="1" dirty="0"/>
          </a:p>
          <a:p>
            <a:endParaRPr lang="nb-NO" sz="2800" b="1" dirty="0" smtClean="0"/>
          </a:p>
          <a:p>
            <a:r>
              <a:rPr lang="nb-NO" sz="2800" dirty="0" smtClean="0"/>
              <a:t>Idun </a:t>
            </a:r>
            <a:r>
              <a:rPr lang="nb-NO" sz="2800" dirty="0" err="1" smtClean="0"/>
              <a:t>was</a:t>
            </a:r>
            <a:r>
              <a:rPr lang="nb-NO" sz="2800" dirty="0" smtClean="0"/>
              <a:t> </a:t>
            </a:r>
            <a:r>
              <a:rPr lang="nb-NO" sz="2800" dirty="0" err="1" smtClean="0"/>
              <a:t>also</a:t>
            </a:r>
            <a:r>
              <a:rPr lang="nb-NO" sz="2800" dirty="0" smtClean="0"/>
              <a:t> </a:t>
            </a:r>
            <a:r>
              <a:rPr lang="nb-NO" sz="2800" dirty="0" err="1" smtClean="0"/>
              <a:t>among</a:t>
            </a:r>
            <a:r>
              <a:rPr lang="nb-NO" sz="2800" dirty="0" smtClean="0"/>
              <a:t> </a:t>
            </a:r>
            <a:r>
              <a:rPr lang="nb-NO" sz="2800" dirty="0" err="1" smtClean="0"/>
              <a:t>the</a:t>
            </a:r>
            <a:r>
              <a:rPr lang="nb-NO" sz="2800" dirty="0" smtClean="0"/>
              <a:t> 100 Most </a:t>
            </a:r>
            <a:r>
              <a:rPr lang="nb-NO" sz="2800" dirty="0" err="1" smtClean="0"/>
              <a:t>Highly</a:t>
            </a:r>
            <a:r>
              <a:rPr lang="nb-NO" sz="2800" dirty="0" smtClean="0"/>
              <a:t> </a:t>
            </a:r>
            <a:r>
              <a:rPr lang="nb-NO" sz="2800" dirty="0" err="1" smtClean="0"/>
              <a:t>Cited</a:t>
            </a:r>
            <a:r>
              <a:rPr lang="nb-NO" sz="2800" dirty="0" smtClean="0"/>
              <a:t> </a:t>
            </a:r>
            <a:r>
              <a:rPr lang="nb-NO" sz="2800" dirty="0" err="1" smtClean="0"/>
              <a:t>Researchers</a:t>
            </a:r>
            <a:r>
              <a:rPr lang="nb-NO" sz="2800" dirty="0" smtClean="0"/>
              <a:t> in </a:t>
            </a:r>
            <a:r>
              <a:rPr lang="nb-NO" sz="2800" dirty="0" err="1" smtClean="0"/>
              <a:t>Mathematics</a:t>
            </a:r>
            <a:r>
              <a:rPr lang="nb-NO" sz="2800" dirty="0" smtClean="0"/>
              <a:t> </a:t>
            </a:r>
            <a:r>
              <a:rPr lang="nb-NO" sz="2800" dirty="0" err="1" smtClean="0"/>
              <a:t>worldwide</a:t>
            </a:r>
            <a:r>
              <a:rPr lang="nb-NO" sz="2800" dirty="0" smtClean="0"/>
              <a:t> in 2014!</a:t>
            </a:r>
          </a:p>
          <a:p>
            <a:pPr lvl="1"/>
            <a:r>
              <a:rPr lang="nb-NO" sz="2400" dirty="0" smtClean="0"/>
              <a:t>Cf. </a:t>
            </a:r>
            <a:r>
              <a:rPr lang="nb-NO" sz="2400" dirty="0" err="1" smtClean="0"/>
              <a:t>www.highlycited.com</a:t>
            </a:r>
            <a:endParaRPr lang="nb-NO" sz="2400" dirty="0" smtClean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056" y="1753187"/>
            <a:ext cx="2997200" cy="3716528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716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904"/>
            <a:ext cx="8229600" cy="70662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Recent awards and honors (2)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6009"/>
            <a:ext cx="7451124" cy="5653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DKNVS (The </a:t>
            </a:r>
            <a:r>
              <a:rPr lang="en-US" dirty="0"/>
              <a:t>Royal Norwegian Society of Sciences and </a:t>
            </a:r>
            <a:r>
              <a:rPr lang="en-US" dirty="0" smtClean="0"/>
              <a:t>Letters)</a:t>
            </a:r>
            <a:r>
              <a:rPr lang="nb-NO" dirty="0" smtClean="0"/>
              <a:t> </a:t>
            </a:r>
            <a:r>
              <a:rPr lang="nb-NO" dirty="0" err="1" smtClean="0"/>
              <a:t>award</a:t>
            </a:r>
            <a:r>
              <a:rPr lang="nb-NO" dirty="0" smtClean="0"/>
              <a:t> for </a:t>
            </a:r>
            <a:r>
              <a:rPr lang="nb-NO" dirty="0" err="1" smtClean="0"/>
              <a:t>young</a:t>
            </a:r>
            <a:r>
              <a:rPr lang="nb-NO" dirty="0" smtClean="0"/>
              <a:t> </a:t>
            </a:r>
            <a:r>
              <a:rPr lang="nb-NO" dirty="0" err="1" smtClean="0"/>
              <a:t>researchers</a:t>
            </a:r>
            <a:r>
              <a:rPr lang="nb-NO" dirty="0" smtClean="0"/>
              <a:t> in </a:t>
            </a:r>
            <a:r>
              <a:rPr lang="nb-NO" dirty="0" err="1" smtClean="0"/>
              <a:t>natural</a:t>
            </a:r>
            <a:r>
              <a:rPr lang="nb-NO" dirty="0" smtClean="0"/>
              <a:t> </a:t>
            </a:r>
            <a:r>
              <a:rPr lang="nb-NO" dirty="0" err="1" smtClean="0"/>
              <a:t>sciences</a:t>
            </a:r>
            <a:r>
              <a:rPr lang="nb-NO" dirty="0" smtClean="0"/>
              <a:t> </a:t>
            </a:r>
            <a:r>
              <a:rPr lang="nb-NO" dirty="0" err="1" smtClean="0"/>
              <a:t>went</a:t>
            </a:r>
            <a:r>
              <a:rPr lang="nb-NO" dirty="0" smtClean="0"/>
              <a:t> to IME </a:t>
            </a:r>
            <a:r>
              <a:rPr lang="nb-NO" dirty="0" err="1" smtClean="0"/>
              <a:t>both</a:t>
            </a:r>
            <a:r>
              <a:rPr lang="nb-NO" dirty="0" smtClean="0"/>
              <a:t> in 2014 and 2015 </a:t>
            </a:r>
            <a:r>
              <a:rPr lang="nb-NO" dirty="0" smtClean="0">
                <a:sym typeface="Wingdings"/>
              </a:rPr>
              <a:t>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719" y="5959570"/>
            <a:ext cx="6133281" cy="8984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623" y="3082613"/>
            <a:ext cx="1803908" cy="24052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31410" y="5257326"/>
            <a:ext cx="2503209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400" dirty="0" smtClean="0"/>
              <a:t>Steffen </a:t>
            </a:r>
            <a:r>
              <a:rPr lang="en-US" sz="1400" dirty="0" err="1" smtClean="0"/>
              <a:t>Oppermann</a:t>
            </a:r>
            <a:r>
              <a:rPr lang="en-US" sz="1400" dirty="0" smtClean="0"/>
              <a:t>, IMF (2015)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435682" y="5252607"/>
            <a:ext cx="2551205" cy="30777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Andrii</a:t>
            </a:r>
            <a:r>
              <a:rPr lang="en-US" sz="1400" dirty="0" smtClean="0"/>
              <a:t> </a:t>
            </a:r>
            <a:r>
              <a:rPr lang="en-US" sz="1400" dirty="0" err="1" smtClean="0"/>
              <a:t>Bondarenko</a:t>
            </a:r>
            <a:r>
              <a:rPr lang="en-US" sz="1400" dirty="0" smtClean="0"/>
              <a:t>, IMF (2014)</a:t>
            </a:r>
            <a:endParaRPr lang="en-US" sz="1400" dirty="0"/>
          </a:p>
        </p:txBody>
      </p:sp>
      <p:sp>
        <p:nvSpPr>
          <p:cNvPr id="10" name="Smiley Face 9"/>
          <p:cNvSpPr/>
          <p:nvPr/>
        </p:nvSpPr>
        <p:spPr>
          <a:xfrm>
            <a:off x="2214449" y="3765900"/>
            <a:ext cx="914400" cy="914400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3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588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The national “Technology Feat of the Year” award (</a:t>
            </a:r>
            <a:r>
              <a:rPr lang="en-US" sz="3200" dirty="0" err="1" smtClean="0">
                <a:solidFill>
                  <a:prstClr val="black"/>
                </a:solidFill>
              </a:rPr>
              <a:t>Teknologibragden</a:t>
            </a:r>
            <a:r>
              <a:rPr lang="en-US" sz="3200" dirty="0" smtClean="0">
                <a:solidFill>
                  <a:prstClr val="black"/>
                </a:solidFill>
              </a:rPr>
              <a:t>) for 2013 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</a:rPr>
              <a:t>w</a:t>
            </a:r>
            <a:r>
              <a:rPr lang="en-US" sz="3200" dirty="0" smtClean="0">
                <a:solidFill>
                  <a:prstClr val="black"/>
                </a:solidFill>
              </a:rPr>
              <a:t>ent to IME’s Alf </a:t>
            </a:r>
            <a:r>
              <a:rPr lang="en-US" sz="3200" dirty="0" err="1" smtClean="0">
                <a:solidFill>
                  <a:prstClr val="black"/>
                </a:solidFill>
              </a:rPr>
              <a:t>Inge</a:t>
            </a:r>
            <a:r>
              <a:rPr lang="en-US" sz="3200" dirty="0" smtClean="0">
                <a:solidFill>
                  <a:prstClr val="black"/>
                </a:solidFill>
              </a:rPr>
              <a:t> Wang!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1485900"/>
            <a:ext cx="8432800" cy="387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8416" y="5657671"/>
            <a:ext cx="7316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Alf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Inge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Wang,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Norges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eneste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professor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spillteknologi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vant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6/2-14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Teknisk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Ukeblads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pris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«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Årets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Teknologibragd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2013»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for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sitt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arbeid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med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spillbasert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læring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og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særlig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for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arbeidet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med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læringsspillet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Kahoot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! Alf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Inge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Wang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er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professor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ved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Institutt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for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datateknikk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og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informasjonsvitenskap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ved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NTNU.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63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0"/>
            <a:ext cx="8229600" cy="69763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“Door openers for Trondheim”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12" y="932589"/>
            <a:ext cx="6850626" cy="4182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365149"/>
            <a:ext cx="822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Adresseavisen</a:t>
            </a:r>
            <a:r>
              <a:rPr lang="en-US" dirty="0" smtClean="0"/>
              <a:t> 08.01.15: Visit </a:t>
            </a:r>
            <a:r>
              <a:rPr lang="en-US" dirty="0"/>
              <a:t>Trondheim </a:t>
            </a:r>
            <a:r>
              <a:rPr lang="en-US" dirty="0" err="1"/>
              <a:t>delte</a:t>
            </a:r>
            <a:r>
              <a:rPr lang="en-US" dirty="0"/>
              <a:t> for </a:t>
            </a:r>
            <a:r>
              <a:rPr lang="en-US" dirty="0" err="1"/>
              <a:t>første</a:t>
            </a:r>
            <a:r>
              <a:rPr lang="en-US" dirty="0"/>
              <a:t> gang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prisen</a:t>
            </a:r>
            <a:r>
              <a:rPr lang="en-US" dirty="0"/>
              <a:t> </a:t>
            </a:r>
            <a:r>
              <a:rPr lang="en-US" dirty="0" err="1"/>
              <a:t>Årets</a:t>
            </a:r>
            <a:r>
              <a:rPr lang="en-US" dirty="0"/>
              <a:t> </a:t>
            </a:r>
            <a:r>
              <a:rPr lang="en-US" dirty="0" err="1"/>
              <a:t>Døråpner</a:t>
            </a:r>
            <a:r>
              <a:rPr lang="en-US" dirty="0"/>
              <a:t> </a:t>
            </a:r>
            <a:r>
              <a:rPr lang="en-US" dirty="0" err="1"/>
              <a:t>torsdag</a:t>
            </a:r>
            <a:r>
              <a:rPr lang="en-US" dirty="0"/>
              <a:t> </a:t>
            </a:r>
            <a:r>
              <a:rPr lang="en-US" dirty="0" err="1"/>
              <a:t>kveld</a:t>
            </a:r>
            <a:r>
              <a:rPr lang="en-US" dirty="0"/>
              <a:t>. Fire </a:t>
            </a:r>
            <a:r>
              <a:rPr lang="en-US" dirty="0" err="1"/>
              <a:t>vinnere</a:t>
            </a:r>
            <a:r>
              <a:rPr lang="en-US" dirty="0"/>
              <a:t> </a:t>
            </a:r>
            <a:r>
              <a:rPr lang="en-US" dirty="0" err="1"/>
              <a:t>fikk</a:t>
            </a:r>
            <a:r>
              <a:rPr lang="en-US" dirty="0"/>
              <a:t> </a:t>
            </a:r>
            <a:r>
              <a:rPr lang="en-US" dirty="0" err="1"/>
              <a:t>pris</a:t>
            </a:r>
            <a:r>
              <a:rPr lang="en-US" dirty="0"/>
              <a:t> for </a:t>
            </a:r>
            <a:r>
              <a:rPr lang="en-US" dirty="0" err="1"/>
              <a:t>sitt</a:t>
            </a:r>
            <a:r>
              <a:rPr lang="en-US" dirty="0"/>
              <a:t> </a:t>
            </a:r>
            <a:r>
              <a:rPr lang="en-US" dirty="0" err="1"/>
              <a:t>brennende</a:t>
            </a:r>
            <a:r>
              <a:rPr lang="en-US" dirty="0"/>
              <a:t> </a:t>
            </a:r>
            <a:r>
              <a:rPr lang="en-US" dirty="0" err="1"/>
              <a:t>engasjement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et </a:t>
            </a:r>
            <a:r>
              <a:rPr lang="en-US" dirty="0" err="1"/>
              <a:t>genuint</a:t>
            </a:r>
            <a:r>
              <a:rPr lang="en-US" dirty="0"/>
              <a:t> </a:t>
            </a:r>
            <a:r>
              <a:rPr lang="en-US" dirty="0" err="1"/>
              <a:t>ønske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Trondheim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kartet</a:t>
            </a:r>
            <a:r>
              <a:rPr lang="en-US" dirty="0"/>
              <a:t>. Et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kriteriene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at </a:t>
            </a:r>
            <a:r>
              <a:rPr lang="en-US" dirty="0" err="1"/>
              <a:t>personen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 </a:t>
            </a:r>
            <a:r>
              <a:rPr lang="en-US" dirty="0" err="1"/>
              <a:t>vært</a:t>
            </a:r>
            <a:r>
              <a:rPr lang="en-US" dirty="0"/>
              <a:t> </a:t>
            </a:r>
            <a:r>
              <a:rPr lang="en-US" dirty="0" err="1"/>
              <a:t>vertskap</a:t>
            </a:r>
            <a:r>
              <a:rPr lang="en-US" dirty="0"/>
              <a:t> for et </a:t>
            </a:r>
            <a:r>
              <a:rPr lang="en-US" dirty="0" err="1"/>
              <a:t>større</a:t>
            </a:r>
            <a:r>
              <a:rPr lang="en-US" dirty="0"/>
              <a:t> arrangement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kongress</a:t>
            </a:r>
            <a:r>
              <a:rPr lang="en-US" dirty="0"/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3393649" y="1150854"/>
            <a:ext cx="914400" cy="136911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19659" y="2916820"/>
            <a:ext cx="2480738" cy="1200329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Krogstie</a:t>
            </a:r>
            <a:r>
              <a:rPr lang="en-US" dirty="0" smtClean="0"/>
              <a:t>, IDI,</a:t>
            </a:r>
          </a:p>
          <a:p>
            <a:r>
              <a:rPr lang="en-US" dirty="0" smtClean="0"/>
              <a:t>Founder and coordinator of the NOKIOS conference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8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81" y="274638"/>
            <a:ext cx="8885885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Innovation @ IME (1): Do You </a:t>
            </a:r>
            <a:r>
              <a:rPr lang="en-US" b="1" dirty="0" err="1" smtClean="0"/>
              <a:t>Kahoot</a:t>
            </a:r>
            <a:r>
              <a:rPr lang="en-US" b="1" dirty="0" smtClean="0"/>
              <a:t>!?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1600200"/>
            <a:ext cx="8727141" cy="49067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8625" y="1613579"/>
            <a:ext cx="8727141" cy="1200328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err="1" smtClean="0"/>
              <a:t>Kahoot</a:t>
            </a:r>
            <a:r>
              <a:rPr lang="en-US" sz="2400" dirty="0" smtClean="0"/>
              <a:t>! gets over 900.000 new users each WEEK worldwide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NTNU’s shares sold for 11 MNOK to Norwegian investors in 2014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Gift to IDI of 1.8 MNOK from NTNU Technology Transfer ASA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0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118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Innovation@</a:t>
            </a:r>
            <a:r>
              <a:rPr lang="en-US" b="1" dirty="0" err="1" smtClean="0"/>
              <a:t>IME</a:t>
            </a:r>
            <a:r>
              <a:rPr lang="en-US" b="1" dirty="0" smtClean="0"/>
              <a:t> (2): </a:t>
            </a:r>
            <a:br>
              <a:rPr lang="en-US" b="1" dirty="0" smtClean="0"/>
            </a:br>
            <a:r>
              <a:rPr lang="en-US" b="1" dirty="0" smtClean="0"/>
              <a:t>Fighting jaundice in newborns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056" y="0"/>
            <a:ext cx="6815868" cy="6695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493" y="-14927"/>
            <a:ext cx="2635507" cy="26355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078667" y="2620580"/>
            <a:ext cx="1608133" cy="307777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400" dirty="0" err="1" smtClean="0"/>
              <a:t>Lise</a:t>
            </a:r>
            <a:r>
              <a:rPr lang="en-US" sz="1400" dirty="0" smtClean="0"/>
              <a:t> </a:t>
            </a:r>
            <a:r>
              <a:rPr lang="en-US" sz="1400" dirty="0" err="1" smtClean="0"/>
              <a:t>Randeberg</a:t>
            </a:r>
            <a:r>
              <a:rPr lang="en-US" sz="1400" dirty="0" smtClean="0"/>
              <a:t>, IET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964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7" name="Text Box 55"/>
          <p:cNvSpPr txBox="1">
            <a:spLocks noChangeArrowheads="1"/>
          </p:cNvSpPr>
          <p:nvPr/>
        </p:nvSpPr>
        <p:spPr bwMode="auto">
          <a:xfrm>
            <a:off x="813532" y="768350"/>
            <a:ext cx="735785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nb-NO" sz="4000" b="1" dirty="0" err="1" smtClean="0">
                <a:solidFill>
                  <a:srgbClr val="000000"/>
                </a:solidFill>
              </a:rPr>
              <a:t>Gender</a:t>
            </a:r>
            <a:r>
              <a:rPr lang="nb-NO" sz="4000" b="1" dirty="0" smtClean="0">
                <a:solidFill>
                  <a:srgbClr val="000000"/>
                </a:solidFill>
              </a:rPr>
              <a:t> </a:t>
            </a:r>
            <a:r>
              <a:rPr lang="nb-NO" sz="4000" b="1" dirty="0" err="1" smtClean="0">
                <a:solidFill>
                  <a:srgbClr val="000000"/>
                </a:solidFill>
              </a:rPr>
              <a:t>Equality</a:t>
            </a:r>
            <a:r>
              <a:rPr lang="nb-NO" sz="4000" b="1" dirty="0" smtClean="0">
                <a:solidFill>
                  <a:srgbClr val="000000"/>
                </a:solidFill>
              </a:rPr>
              <a:t> </a:t>
            </a:r>
            <a:r>
              <a:rPr lang="nb-NO" sz="4000" b="1" dirty="0" err="1" smtClean="0">
                <a:solidFill>
                  <a:srgbClr val="000000"/>
                </a:solidFill>
              </a:rPr>
              <a:t>Work</a:t>
            </a:r>
            <a:r>
              <a:rPr lang="nb-NO" sz="4000" b="1" dirty="0" smtClean="0">
                <a:solidFill>
                  <a:srgbClr val="000000"/>
                </a:solidFill>
              </a:rPr>
              <a:t> at IME:</a:t>
            </a:r>
          </a:p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nb-NO" sz="4000" b="1" dirty="0" smtClean="0">
                <a:solidFill>
                  <a:srgbClr val="000000"/>
                </a:solidFill>
              </a:rPr>
              <a:t>Jenteprosjektet Ada</a:t>
            </a:r>
          </a:p>
        </p:txBody>
      </p:sp>
      <p:sp>
        <p:nvSpPr>
          <p:cNvPr id="398338" name="Rectangle 57"/>
          <p:cNvSpPr>
            <a:spLocks noChangeArrowheads="1"/>
          </p:cNvSpPr>
          <p:nvPr/>
        </p:nvSpPr>
        <p:spPr bwMode="auto">
          <a:xfrm>
            <a:off x="4049713" y="5534025"/>
            <a:ext cx="37115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nb-NO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8339" name="Picture 2" descr="http://farm9.staticflickr.com/8489/8163466321_2106df6f7d_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0825"/>
            <a:ext cx="9164638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6008688"/>
            <a:ext cx="1752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ABBDE3A-E34E-CB47-9500-FB2577B718AA}" type="datetime1">
              <a:rPr lang="nb-NO" smtClean="0">
                <a:solidFill>
                  <a:srgbClr val="000000"/>
                </a:solidFill>
                <a:latin typeface="Calibri"/>
              </a:rPr>
              <a:pPr>
                <a:defRPr/>
              </a:pPr>
              <a:t>26.04.2015</a:t>
            </a:fld>
            <a:endParaRPr lang="nn-NO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2741937" y="3131375"/>
            <a:ext cx="3449069" cy="3334513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number of female applicants to IME studies have tripled since 2008!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8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8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94" y="1771909"/>
            <a:ext cx="7423775" cy="4953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094" y="101730"/>
            <a:ext cx="7706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NTNU’s Gender Equality Award 2013 to IME employees!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</a:rPr>
              <a:t>NTNU-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festen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2013: NTNUs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likestillingspris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ble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delt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ut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for 15. gang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.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Årets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likestillingspris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gikk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til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rekrutteringstiltaket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Teknologicamp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på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IME-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fakultetet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ved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Nina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Kotte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, Chris Helen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Solvoll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og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Line Berg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5825" y="5125684"/>
            <a:ext cx="1052542" cy="369332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Line Berg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16919" y="5136709"/>
            <a:ext cx="1173594" cy="369332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Nina </a:t>
            </a:r>
            <a:r>
              <a:rPr lang="en-US" dirty="0" err="1" smtClean="0"/>
              <a:t>Kotte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26226" y="5125684"/>
            <a:ext cx="1917600" cy="369332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Chris Helen </a:t>
            </a:r>
            <a:r>
              <a:rPr lang="en-US" dirty="0" err="1" smtClean="0"/>
              <a:t>Solvoll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7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3315" y="361073"/>
            <a:ext cx="8254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/>
                <a:cs typeface="Arial"/>
              </a:rPr>
              <a:t>New possibilities and challenges: The upcoming NTNU merger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561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www.ntnu.no/fusjon</a:t>
            </a:r>
            <a:r>
              <a:rPr lang="en-US" dirty="0" smtClean="0"/>
              <a:t> - for updated information (in Norwegian </a:t>
            </a:r>
            <a:r>
              <a:rPr lang="en-US" i="1" dirty="0" smtClean="0"/>
              <a:t>and</a:t>
            </a:r>
            <a:r>
              <a:rPr lang="en-US" dirty="0" smtClean="0"/>
              <a:t> English)</a:t>
            </a:r>
          </a:p>
          <a:p>
            <a:r>
              <a:rPr lang="en-US" dirty="0" smtClean="0"/>
              <a:t>The Rector’s blog recommended for additional information, views and comments </a:t>
            </a:r>
            <a:r>
              <a:rPr lang="en-US" dirty="0" smtClean="0">
                <a:hlinkClick r:id="rId3"/>
              </a:rPr>
              <a:t>–</a:t>
            </a:r>
            <a:r>
              <a:rPr lang="en-US" dirty="0" smtClean="0"/>
              <a:t> </a:t>
            </a:r>
            <a:r>
              <a:rPr lang="en-US" dirty="0" err="1" smtClean="0"/>
              <a:t>cf.</a:t>
            </a:r>
            <a:r>
              <a:rPr lang="en-US" dirty="0" err="1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://www.ntnu.no/blogger/rektoratet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/>
              <a:t>Debate between Rector Gunnar </a:t>
            </a:r>
            <a:r>
              <a:rPr lang="en-US" dirty="0" err="1"/>
              <a:t>Bovim</a:t>
            </a:r>
            <a:r>
              <a:rPr lang="en-US" dirty="0"/>
              <a:t> and prof. </a:t>
            </a:r>
            <a:r>
              <a:rPr lang="en-US" dirty="0" err="1"/>
              <a:t>Aksel</a:t>
            </a:r>
            <a:r>
              <a:rPr lang="en-US" dirty="0"/>
              <a:t> </a:t>
            </a:r>
            <a:r>
              <a:rPr lang="en-US" dirty="0" err="1"/>
              <a:t>Tjora</a:t>
            </a:r>
            <a:r>
              <a:rPr lang="en-US" dirty="0"/>
              <a:t> at </a:t>
            </a:r>
            <a:r>
              <a:rPr lang="en-US" dirty="0" err="1"/>
              <a:t>Suhmhuset</a:t>
            </a:r>
            <a:r>
              <a:rPr lang="en-US" dirty="0"/>
              <a:t> 23.04.15, 19.30</a:t>
            </a:r>
          </a:p>
          <a:p>
            <a:r>
              <a:rPr lang="en-US" b="1" dirty="0" smtClean="0"/>
              <a:t>Open day for fusion partners </a:t>
            </a:r>
            <a:r>
              <a:rPr lang="en-US" b="1" dirty="0" err="1" smtClean="0"/>
              <a:t>HiST</a:t>
            </a:r>
            <a:r>
              <a:rPr lang="en-US" b="1" dirty="0" smtClean="0"/>
              <a:t>, </a:t>
            </a:r>
            <a:r>
              <a:rPr lang="en-US" b="1" dirty="0" err="1" smtClean="0"/>
              <a:t>HiG</a:t>
            </a:r>
            <a:r>
              <a:rPr lang="en-US" b="1" dirty="0" smtClean="0"/>
              <a:t>, </a:t>
            </a:r>
            <a:r>
              <a:rPr lang="en-US" b="1" dirty="0" err="1" smtClean="0"/>
              <a:t>HiÅ</a:t>
            </a:r>
            <a:r>
              <a:rPr lang="en-US" b="1" dirty="0" smtClean="0"/>
              <a:t> at IME 28.05.15</a:t>
            </a:r>
          </a:p>
          <a:p>
            <a:r>
              <a:rPr lang="en-US" dirty="0" smtClean="0"/>
              <a:t>The IME leader group will visit fusion partners throughout June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2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nb-NO" sz="8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ENJOY THE PARTY!</a:t>
            </a:r>
            <a:endParaRPr lang="nb-NO" sz="8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Picture 4" descr="j0304405.pic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7" y="3025863"/>
            <a:ext cx="3712431" cy="2746182"/>
          </a:xfrm>
          <a:prstGeom prst="rect">
            <a:avLst/>
          </a:prstGeom>
        </p:spPr>
      </p:pic>
      <p:pic>
        <p:nvPicPr>
          <p:cNvPr id="6" name="Picture 5" descr="j0232431.pi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138" y="265113"/>
            <a:ext cx="1968500" cy="1511300"/>
          </a:xfrm>
          <a:prstGeom prst="rect">
            <a:avLst/>
          </a:prstGeom>
        </p:spPr>
      </p:pic>
      <p:pic>
        <p:nvPicPr>
          <p:cNvPr id="7" name="Picture 6" descr="FD00267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375" y="2922588"/>
            <a:ext cx="1698625" cy="3121025"/>
          </a:xfrm>
          <a:prstGeom prst="rect">
            <a:avLst/>
          </a:prstGeom>
        </p:spPr>
      </p:pic>
      <p:pic>
        <p:nvPicPr>
          <p:cNvPr id="8" name="Picture 7" descr="AA02666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1013" y="2922588"/>
            <a:ext cx="1552575" cy="31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7153</TotalTime>
  <Words>917</Words>
  <Application>Microsoft Office PowerPoint</Application>
  <PresentationFormat>Skjermfremvisning (4:3)</PresentationFormat>
  <Paragraphs>136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18</vt:i4>
      </vt:variant>
    </vt:vector>
  </HeadingPairs>
  <TitlesOfParts>
    <vt:vector size="20" baseType="lpstr">
      <vt:lpstr>Office Theme</vt:lpstr>
      <vt:lpstr>Office-tema</vt:lpstr>
      <vt:lpstr>The IDI Åre Seminar 2015: “State of the Union”</vt:lpstr>
      <vt:lpstr>Many things are going well at IME at present… </vt:lpstr>
      <vt:lpstr>Recruitment (1):  Tremendous upswing in applications to IME’s study programs in 2014!</vt:lpstr>
      <vt:lpstr>PowerPoint-presentasjon</vt:lpstr>
      <vt:lpstr>Strong Focus on Innovative Education at IME!</vt:lpstr>
      <vt:lpstr>IME people in NTNU’s Research Excellence program “NTNU Toppforskning”</vt:lpstr>
      <vt:lpstr>PowerPoint-presentasjon</vt:lpstr>
      <vt:lpstr>IME people in Centra for Research-Based Innovation (SFI) from 2015</vt:lpstr>
      <vt:lpstr>Recent awards and honors (1)</vt:lpstr>
      <vt:lpstr>Recent awards and honors (2)</vt:lpstr>
      <vt:lpstr>PowerPoint-presentasjon</vt:lpstr>
      <vt:lpstr>“Door openers for Trondheim”</vt:lpstr>
      <vt:lpstr>Innovation @ IME (1): Do You Kahoot!?</vt:lpstr>
      <vt:lpstr>Innovation@IME (2):  Fighting jaundice in newborns </vt:lpstr>
      <vt:lpstr>PowerPoint-presentasjon</vt:lpstr>
      <vt:lpstr>PowerPoint-presentasjon</vt:lpstr>
      <vt:lpstr>PowerPoint-presentasjon</vt:lpstr>
      <vt:lpstr>PowerPoint-presentasjon</vt:lpstr>
    </vt:vector>
  </TitlesOfParts>
  <Company>NTNU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Geir Øien</dc:creator>
  <cp:lastModifiedBy>letizia</cp:lastModifiedBy>
  <cp:revision>209</cp:revision>
  <dcterms:created xsi:type="dcterms:W3CDTF">2012-10-29T07:55:54Z</dcterms:created>
  <dcterms:modified xsi:type="dcterms:W3CDTF">2015-04-26T16:05:59Z</dcterms:modified>
</cp:coreProperties>
</file>